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6" r:id="rId4"/>
    <p:sldId id="258" r:id="rId5"/>
    <p:sldId id="260" r:id="rId6"/>
    <p:sldId id="267" r:id="rId7"/>
    <p:sldId id="268" r:id="rId8"/>
    <p:sldId id="261" r:id="rId9"/>
    <p:sldId id="272" r:id="rId10"/>
    <p:sldId id="273" r:id="rId11"/>
    <p:sldId id="269" r:id="rId12"/>
    <p:sldId id="270" r:id="rId13"/>
    <p:sldId id="271" r:id="rId14"/>
    <p:sldId id="274" r:id="rId15"/>
    <p:sldId id="275" r:id="rId16"/>
    <p:sldId id="264" r:id="rId17"/>
    <p:sldId id="262" r:id="rId18"/>
    <p:sldId id="276" r:id="rId19"/>
    <p:sldId id="263" r:id="rId20"/>
    <p:sldId id="277" r:id="rId21"/>
    <p:sldId id="265" r:id="rId22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++ShROAhZenj1XKX8WrSIYVPy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BF65C5-FD78-4642-B7A0-D9FB86841D59}">
  <a:tblStyle styleId="{32BF65C5-FD78-4642-B7A0-D9FB86841D59}" styleName="Table_0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3F8"/>
          </a:solidFill>
        </a:fill>
      </a:tcStyle>
    </a:wholeTbl>
    <a:band1H>
      <a:tcTxStyle/>
      <a:tcStyle>
        <a:tcBdr/>
        <a:fill>
          <a:solidFill>
            <a:srgbClr val="CAE6F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6F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6152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4034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3262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7438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1762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3519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98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8056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cf32e2d92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g1cf32e2d92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3977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cf32e2d92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g1cf32e2d92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5214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3451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110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2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8;p12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9" name="Google Shape;9;p12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10;p12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2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3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13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18" name="Google Shape;18;p13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13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2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3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4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5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Google Shape;25;p13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4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2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>
            <a:spLocks noGrp="1"/>
          </p:cNvSpPr>
          <p:nvPr>
            <p:ph type="tbl" idx="3"/>
          </p:nvPr>
        </p:nvSpPr>
        <p:spPr>
          <a:xfrm>
            <a:off x="239486" y="2359025"/>
            <a:ext cx="8643256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5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15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34" name="Google Shape;34;p15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Google Shape;35;p15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68686"/>
                </a:buClr>
                <a:buSzPts val="900"/>
                <a:buFont typeface="Tahoma"/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2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3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Google Shape;39;p15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6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16"/>
          <p:cNvGrpSpPr/>
          <p:nvPr/>
        </p:nvGrpSpPr>
        <p:grpSpPr>
          <a:xfrm>
            <a:off x="254109" y="6147250"/>
            <a:ext cx="2958072" cy="346879"/>
            <a:chOff x="254109" y="6147250"/>
            <a:chExt cx="2958072" cy="346879"/>
          </a:xfrm>
        </p:grpSpPr>
        <p:sp>
          <p:nvSpPr>
            <p:cNvPr id="43" name="Google Shape;43;p16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16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5;p16"/>
            <p:cNvSpPr/>
            <p:nvPr/>
          </p:nvSpPr>
          <p:spPr>
            <a:xfrm>
              <a:off x="254109" y="6261834"/>
              <a:ext cx="357790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hu-HU" sz="900" b="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‹#›</a:t>
              </a:fld>
              <a:endParaRPr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6" name="Google Shape;46;p16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" name="Google Shape;47;p16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Google Shape;48;p16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2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4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6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7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8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9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7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61" name="Google Shape;61;p17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" name="Google Shape;62;p17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3" name="Google Shape;63;p17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" name="Google Shape;64;p17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3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4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5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6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7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8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9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8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79" name="Google Shape;79;p18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" name="Google Shape;80;p18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2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511">
          <p15:clr>
            <a:srgbClr val="F26B43"/>
          </p15:clr>
        </p15:guide>
        <p15:guide id="2" pos="3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einonline.org/HOL/Welcom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einonline.org/HOL/Welco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body" idx="1"/>
          </p:nvPr>
        </p:nvSpPr>
        <p:spPr>
          <a:xfrm>
            <a:off x="205215" y="2407691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hu-HU"/>
              <a:t>ADATBÁZISAINK</a:t>
            </a:r>
            <a:endParaRPr/>
          </a:p>
        </p:txBody>
      </p:sp>
      <p:sp>
        <p:nvSpPr>
          <p:cNvPr id="93" name="Google Shape;93;p1"/>
          <p:cNvSpPr txBox="1">
            <a:spLocks noGrp="1"/>
          </p:cNvSpPr>
          <p:nvPr>
            <p:ph type="body" idx="2"/>
          </p:nvPr>
        </p:nvSpPr>
        <p:spPr>
          <a:xfrm>
            <a:off x="221692" y="3074748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ahoma"/>
              <a:buNone/>
            </a:pPr>
            <a:r>
              <a:rPr lang="hu-HU" dirty="0" err="1">
                <a:solidFill>
                  <a:srgbClr val="0070C0"/>
                </a:solidFill>
              </a:rPr>
              <a:t>HeinOnline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body" idx="3"/>
          </p:nvPr>
        </p:nvSpPr>
        <p:spPr>
          <a:xfrm>
            <a:off x="205215" y="5562290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b="1" dirty="0"/>
              <a:t>Készítette: Hegedüs Péter, Biczó Zalán</a:t>
            </a:r>
            <a:endParaRPr lang="hu-HU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endParaRPr dirty="0"/>
          </a:p>
        </p:txBody>
      </p:sp>
      <p:sp>
        <p:nvSpPr>
          <p:cNvPr id="6" name="Google Shape;94;p1"/>
          <p:cNvSpPr txBox="1">
            <a:spLocks/>
          </p:cNvSpPr>
          <p:nvPr/>
        </p:nvSpPr>
        <p:spPr>
          <a:xfrm>
            <a:off x="5043074" y="5527344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indent="0">
              <a:spcBef>
                <a:spcPts val="0"/>
              </a:spcBef>
              <a:buFont typeface="Tahoma"/>
              <a:buNone/>
            </a:pPr>
            <a:r>
              <a:rPr lang="hu-HU" b="1" dirty="0">
                <a:solidFill>
                  <a:srgbClr val="0070C0"/>
                </a:solidFill>
              </a:rPr>
              <a:t>2023. március 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489526" y="1730950"/>
            <a:ext cx="8571347" cy="434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000" dirty="0" smtClean="0">
                <a:solidFill>
                  <a:schemeClr val="bg2"/>
                </a:solidFill>
                <a:sym typeface="Tahoma"/>
              </a:rPr>
              <a:t> </a:t>
            </a:r>
            <a:r>
              <a:rPr lang="hu-HU" sz="2000" dirty="0" err="1" smtClean="0">
                <a:solidFill>
                  <a:schemeClr val="bg2"/>
                </a:solidFill>
                <a:sym typeface="Tahoma"/>
              </a:rPr>
              <a:t>Date</a:t>
            </a:r>
            <a:r>
              <a:rPr lang="hu-HU" sz="2000" dirty="0" smtClean="0">
                <a:solidFill>
                  <a:schemeClr val="bg2"/>
                </a:solidFill>
                <a:sym typeface="Tahoma"/>
              </a:rPr>
              <a:t> </a:t>
            </a:r>
            <a:r>
              <a:rPr lang="hu-HU" sz="2000" dirty="0">
                <a:solidFill>
                  <a:schemeClr val="bg2"/>
                </a:solidFill>
                <a:sym typeface="Tahoma"/>
              </a:rPr>
              <a:t>– dátum (frissek ötévenként…)</a:t>
            </a:r>
          </a:p>
          <a:p>
            <a:pPr marL="342900" lvl="3" indent="-342900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chemeClr val="bg2"/>
                </a:solidFill>
              </a:rPr>
              <a:t>Collection</a:t>
            </a:r>
            <a:r>
              <a:rPr lang="hu-HU" sz="2000" dirty="0" smtClean="0">
                <a:solidFill>
                  <a:schemeClr val="bg2"/>
                </a:solidFill>
              </a:rPr>
              <a:t>/</a:t>
            </a:r>
            <a:r>
              <a:rPr lang="hu-HU" sz="2000" dirty="0" err="1" smtClean="0">
                <a:solidFill>
                  <a:schemeClr val="bg2"/>
                </a:solidFill>
              </a:rPr>
              <a:t>Library</a:t>
            </a:r>
            <a:r>
              <a:rPr lang="hu-HU" sz="2000" dirty="0" smtClean="0">
                <a:solidFill>
                  <a:schemeClr val="bg2"/>
                </a:solidFill>
              </a:rPr>
              <a:t> – adatbázis, gyűjtemény (pl. </a:t>
            </a:r>
            <a:r>
              <a:rPr lang="hu-HU" sz="2000" dirty="0" err="1" smtClean="0">
                <a:solidFill>
                  <a:schemeClr val="bg2"/>
                </a:solidFill>
              </a:rPr>
              <a:t>űrjog</a:t>
            </a:r>
            <a:r>
              <a:rPr lang="hu-HU" sz="2000" dirty="0" smtClean="0">
                <a:solidFill>
                  <a:schemeClr val="bg2"/>
                </a:solidFill>
              </a:rPr>
              <a:t>, cikkgyűjtemény)</a:t>
            </a:r>
          </a:p>
          <a:p>
            <a:pPr marL="342900" lvl="3" indent="-342900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chemeClr val="bg2"/>
                </a:solidFill>
              </a:rPr>
              <a:t>PathFinder</a:t>
            </a:r>
            <a:r>
              <a:rPr lang="hu-HU" sz="2000" dirty="0">
                <a:solidFill>
                  <a:schemeClr val="bg2"/>
                </a:solidFill>
              </a:rPr>
              <a:t> </a:t>
            </a:r>
            <a:r>
              <a:rPr lang="hu-HU" sz="2000" dirty="0" err="1" smtClean="0">
                <a:solidFill>
                  <a:schemeClr val="bg2"/>
                </a:solidFill>
              </a:rPr>
              <a:t>Subjects</a:t>
            </a:r>
            <a:r>
              <a:rPr lang="hu-HU" sz="2000" dirty="0" smtClean="0">
                <a:solidFill>
                  <a:schemeClr val="bg2"/>
                </a:solidFill>
              </a:rPr>
              <a:t> – téma, kulcsszó (pl. erőszak, gyerekek)</a:t>
            </a:r>
          </a:p>
          <a:p>
            <a:pPr marL="342900" lvl="3" indent="-342900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chemeClr val="bg2"/>
                </a:solidFill>
              </a:rPr>
              <a:t>Section</a:t>
            </a:r>
            <a:r>
              <a:rPr lang="hu-HU" sz="2000" dirty="0">
                <a:solidFill>
                  <a:schemeClr val="bg2"/>
                </a:solidFill>
              </a:rPr>
              <a:t> </a:t>
            </a:r>
            <a:r>
              <a:rPr lang="hu-HU" sz="2000" dirty="0" err="1" smtClean="0">
                <a:solidFill>
                  <a:schemeClr val="bg2"/>
                </a:solidFill>
              </a:rPr>
              <a:t>Type</a:t>
            </a:r>
            <a:r>
              <a:rPr lang="hu-HU" sz="2000" dirty="0" smtClean="0">
                <a:solidFill>
                  <a:schemeClr val="bg2"/>
                </a:solidFill>
              </a:rPr>
              <a:t> – dokumentum típus, műfaj (pl. cikk, fejezetcím, 					jogszabály, dokumentumcím)</a:t>
            </a:r>
          </a:p>
          <a:p>
            <a:pPr marL="342900" lvl="3" indent="-342900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chemeClr val="bg2"/>
                </a:solidFill>
              </a:rPr>
              <a:t>Location</a:t>
            </a:r>
            <a:r>
              <a:rPr lang="hu-HU" sz="2000" dirty="0" smtClean="0">
                <a:solidFill>
                  <a:schemeClr val="bg2"/>
                </a:solidFill>
              </a:rPr>
              <a:t> – Megjelenés helye (pl. USA, UK, Washington)</a:t>
            </a:r>
          </a:p>
          <a:p>
            <a:pPr marL="342900" lvl="3" indent="-342900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chemeClr val="bg2"/>
                </a:solidFill>
              </a:rPr>
              <a:t>Title</a:t>
            </a:r>
            <a:r>
              <a:rPr lang="hu-HU" sz="2000" dirty="0" smtClean="0">
                <a:solidFill>
                  <a:schemeClr val="bg2"/>
                </a:solidFill>
              </a:rPr>
              <a:t> – Folyóiratcím (pl. </a:t>
            </a:r>
            <a:r>
              <a:rPr lang="hu-HU" sz="2000" dirty="0" err="1" smtClean="0">
                <a:solidFill>
                  <a:schemeClr val="bg2"/>
                </a:solidFill>
              </a:rPr>
              <a:t>Family</a:t>
            </a:r>
            <a:r>
              <a:rPr lang="hu-HU" sz="2000" dirty="0" smtClean="0">
                <a:solidFill>
                  <a:schemeClr val="bg2"/>
                </a:solidFill>
              </a:rPr>
              <a:t> Law </a:t>
            </a:r>
            <a:r>
              <a:rPr lang="hu-HU" sz="2000" dirty="0" err="1" smtClean="0">
                <a:solidFill>
                  <a:schemeClr val="bg2"/>
                </a:solidFill>
              </a:rPr>
              <a:t>Quarterly</a:t>
            </a:r>
            <a:r>
              <a:rPr lang="hu-HU" sz="2000" dirty="0" smtClean="0">
                <a:solidFill>
                  <a:schemeClr val="bg2"/>
                </a:solidFill>
              </a:rPr>
              <a:t>)</a:t>
            </a:r>
          </a:p>
          <a:p>
            <a:pPr marL="342900" lvl="3" indent="-342900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bg2"/>
                </a:solidFill>
              </a:rPr>
              <a:t>Organization – Szervezet (pl. US </a:t>
            </a:r>
            <a:r>
              <a:rPr lang="hu-HU" sz="2000" dirty="0" err="1" smtClean="0">
                <a:solidFill>
                  <a:schemeClr val="bg2"/>
                </a:solidFill>
              </a:rPr>
              <a:t>Congress</a:t>
            </a:r>
            <a:r>
              <a:rPr lang="hu-HU" sz="2000" dirty="0" smtClean="0">
                <a:solidFill>
                  <a:schemeClr val="bg2"/>
                </a:solidFill>
              </a:rPr>
              <a:t>)</a:t>
            </a:r>
          </a:p>
          <a:p>
            <a:pPr marL="342900" lvl="3" indent="-342900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chemeClr val="bg2"/>
                </a:solidFill>
              </a:rPr>
              <a:t>Person</a:t>
            </a:r>
            <a:r>
              <a:rPr lang="hu-HU" sz="2000" dirty="0" smtClean="0">
                <a:solidFill>
                  <a:schemeClr val="bg2"/>
                </a:solidFill>
              </a:rPr>
              <a:t> – Személy (pl. Barack </a:t>
            </a:r>
            <a:r>
              <a:rPr lang="hu-HU" sz="2000" dirty="0" err="1" smtClean="0">
                <a:solidFill>
                  <a:schemeClr val="bg2"/>
                </a:solidFill>
              </a:rPr>
              <a:t>Obama</a:t>
            </a:r>
            <a:r>
              <a:rPr lang="hu-HU" sz="2000" dirty="0" smtClean="0">
                <a:solidFill>
                  <a:schemeClr val="bg2"/>
                </a:solidFill>
              </a:rPr>
              <a:t>)</a:t>
            </a:r>
            <a:endParaRPr sz="2000" dirty="0" smtClean="0">
              <a:solidFill>
                <a:schemeClr val="bg2"/>
              </a:solidFill>
            </a:endParaRPr>
          </a:p>
          <a:p>
            <a:pPr marL="273050" lvl="0" indent="-273050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000" dirty="0" smtClean="0">
                <a:solidFill>
                  <a:schemeClr val="bg2"/>
                </a:solidFill>
                <a:sym typeface="Tahoma"/>
              </a:rPr>
              <a:t> </a:t>
            </a:r>
            <a:r>
              <a:rPr lang="hu-HU" sz="2000" dirty="0" err="1" smtClean="0">
                <a:solidFill>
                  <a:schemeClr val="bg2"/>
                </a:solidFill>
                <a:sym typeface="Tahoma"/>
              </a:rPr>
              <a:t>Availability</a:t>
            </a:r>
            <a:r>
              <a:rPr lang="hu-HU" sz="2000" dirty="0" smtClean="0">
                <a:solidFill>
                  <a:schemeClr val="bg2"/>
                </a:solidFill>
                <a:sym typeface="Tahoma"/>
              </a:rPr>
              <a:t> – Elérhetőség (pl. teljes szövegű, idézett)</a:t>
            </a:r>
            <a:endParaRPr lang="hu-HU" sz="2000" dirty="0">
              <a:solidFill>
                <a:schemeClr val="bg2"/>
              </a:solidFill>
              <a:sym typeface="Tahoma"/>
            </a:endParaRPr>
          </a:p>
          <a:p>
            <a: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endParaRPr dirty="0">
              <a:solidFill>
                <a:srgbClr val="0070C0"/>
              </a:solidFill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259391" y="1104623"/>
            <a:ext cx="6233772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Szűrési lehetőségek </a:t>
            </a:r>
            <a:r>
              <a:rPr lang="hu-HU" sz="1800" dirty="0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(találati szám szerint rendezve) </a:t>
            </a:r>
            <a:endParaRPr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/>
        </p:nvSpPr>
        <p:spPr>
          <a:xfrm>
            <a:off x="693499" y="1006762"/>
            <a:ext cx="8358138" cy="775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hu-HU" sz="2400" dirty="0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Részletes keresés 1.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hu-HU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hu-HU" dirty="0"/>
              <a:t>Keresés az </a:t>
            </a:r>
            <a:r>
              <a:rPr lang="hu-HU" dirty="0">
                <a:solidFill>
                  <a:srgbClr val="FF0000"/>
                </a:solidFill>
              </a:rPr>
              <a:t>összes </a:t>
            </a:r>
            <a:r>
              <a:rPr lang="hu-HU" dirty="0" err="1" smtClean="0"/>
              <a:t>HeinOnline</a:t>
            </a:r>
            <a:r>
              <a:rPr lang="hu-HU" dirty="0" smtClean="0"/>
              <a:t> </a:t>
            </a:r>
            <a:r>
              <a:rPr lang="hu-HU" dirty="0"/>
              <a:t>adatbázis teljes szövegében és </a:t>
            </a:r>
            <a:r>
              <a:rPr lang="hu-HU" dirty="0" err="1"/>
              <a:t>metaadatai</a:t>
            </a:r>
            <a:r>
              <a:rPr lang="hu-HU" dirty="0"/>
              <a:t> között.</a:t>
            </a:r>
            <a:endParaRPr sz="1600" dirty="0">
              <a:solidFill>
                <a:schemeClr val="bg2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2093" t="15768" r="9333" b="24655"/>
          <a:stretch/>
        </p:blipFill>
        <p:spPr>
          <a:xfrm>
            <a:off x="92365" y="1923068"/>
            <a:ext cx="8959272" cy="469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14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/>
        </p:nvSpPr>
        <p:spPr>
          <a:xfrm>
            <a:off x="693498" y="1006762"/>
            <a:ext cx="8450502" cy="103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hu-HU" sz="2400" dirty="0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Részletes keresés 2.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hu-HU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hu-HU" dirty="0"/>
              <a:t>Keresés az összes </a:t>
            </a:r>
            <a:r>
              <a:rPr lang="hu-HU" dirty="0">
                <a:solidFill>
                  <a:srgbClr val="FF0000"/>
                </a:solidFill>
              </a:rPr>
              <a:t>előfizetett</a:t>
            </a:r>
            <a:r>
              <a:rPr lang="hu-HU" dirty="0"/>
              <a:t> </a:t>
            </a:r>
            <a:r>
              <a:rPr lang="hu-HU" dirty="0" err="1"/>
              <a:t>HeinOnline</a:t>
            </a:r>
            <a:r>
              <a:rPr lang="hu-HU" dirty="0"/>
              <a:t> adatbázis teljes szövegében és </a:t>
            </a:r>
            <a:r>
              <a:rPr lang="hu-HU" dirty="0" err="1"/>
              <a:t>metaadatai</a:t>
            </a:r>
            <a:r>
              <a:rPr lang="hu-HU" dirty="0"/>
              <a:t> között.</a:t>
            </a:r>
            <a:endParaRPr sz="1600" dirty="0">
              <a:solidFill>
                <a:schemeClr val="bg2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8757" t="16422" r="10357" b="45300"/>
          <a:stretch/>
        </p:blipFill>
        <p:spPr>
          <a:xfrm>
            <a:off x="184727" y="2037142"/>
            <a:ext cx="8959273" cy="461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8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/>
        </p:nvSpPr>
        <p:spPr>
          <a:xfrm>
            <a:off x="693499" y="1006762"/>
            <a:ext cx="8219592" cy="775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hu-HU" sz="2400" dirty="0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Részletes keresés 3.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hu-HU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hu-HU" dirty="0"/>
              <a:t>A </a:t>
            </a:r>
            <a:r>
              <a:rPr lang="hu-HU" dirty="0" err="1"/>
              <a:t>Citation</a:t>
            </a:r>
            <a:r>
              <a:rPr lang="hu-HU" dirty="0"/>
              <a:t> Navigator lehetővé teszi a felhasználók számára az idézet egyszerű </a:t>
            </a:r>
            <a:r>
              <a:rPr lang="hu-HU" dirty="0" smtClean="0"/>
              <a:t>	előhívását</a:t>
            </a:r>
            <a:r>
              <a:rPr lang="hu-HU" dirty="0"/>
              <a:t>. Az automatikus kitöltési funkció az idézet beírásakor jelenik meg.</a:t>
            </a:r>
            <a:endParaRPr sz="1600" dirty="0">
              <a:solidFill>
                <a:schemeClr val="bg2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9010" t="55896" r="10595" b="9018"/>
          <a:stretch/>
        </p:blipFill>
        <p:spPr>
          <a:xfrm>
            <a:off x="131973" y="2401455"/>
            <a:ext cx="8870623" cy="375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72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/>
        </p:nvSpPr>
        <p:spPr>
          <a:xfrm>
            <a:off x="693499" y="1006762"/>
            <a:ext cx="5993628" cy="3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Találatok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hu-HU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endParaRPr sz="1600" dirty="0">
              <a:solidFill>
                <a:schemeClr val="bg2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t="15633" r="31284" b="10905"/>
          <a:stretch/>
        </p:blipFill>
        <p:spPr>
          <a:xfrm>
            <a:off x="363739" y="1366983"/>
            <a:ext cx="8558587" cy="519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69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/>
        </p:nvSpPr>
        <p:spPr>
          <a:xfrm>
            <a:off x="693499" y="1006762"/>
            <a:ext cx="5993628" cy="36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Találatok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hu-HU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endParaRPr sz="1600" dirty="0">
              <a:solidFill>
                <a:schemeClr val="bg2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1104" t="25911" r="9428" b="7065"/>
          <a:stretch/>
        </p:blipFill>
        <p:spPr>
          <a:xfrm>
            <a:off x="369453" y="1440873"/>
            <a:ext cx="8526202" cy="4636654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868218" y="1819564"/>
            <a:ext cx="277091" cy="5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3426691" y="1856509"/>
            <a:ext cx="1316699" cy="4341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4731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body" idx="5"/>
          </p:nvPr>
        </p:nvSpPr>
        <p:spPr>
          <a:xfrm>
            <a:off x="1008327" y="2253365"/>
            <a:ext cx="6994565" cy="300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u="sng" dirty="0"/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sz="2400" u="sng" dirty="0"/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400" u="sng" dirty="0">
                <a:hlinkClick r:id="rId3"/>
              </a:rPr>
              <a:t>https://</a:t>
            </a:r>
            <a:r>
              <a:rPr lang="hu-HU" sz="2400" u="sng" dirty="0" smtClean="0">
                <a:hlinkClick r:id="rId3"/>
              </a:rPr>
              <a:t>heinonline.org/HOL/Welcome</a:t>
            </a:r>
            <a:endParaRPr lang="hu-HU" sz="2400" u="sng" dirty="0" smtClean="0"/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lang="hu-HU" sz="2400" u="sng" dirty="0"/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sz="2400" u="sng" dirty="0"/>
          </a:p>
        </p:txBody>
      </p:sp>
      <p:sp>
        <p:nvSpPr>
          <p:cNvPr id="142" name="Google Shape;142;p9"/>
          <p:cNvSpPr txBox="1"/>
          <p:nvPr/>
        </p:nvSpPr>
        <p:spPr>
          <a:xfrm>
            <a:off x="813573" y="1492551"/>
            <a:ext cx="3692037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Gyakorlati példák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/>
        </p:nvSpPr>
        <p:spPr>
          <a:xfrm>
            <a:off x="970592" y="1396695"/>
            <a:ext cx="4655156" cy="45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hu-HU" sz="2400" dirty="0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Idézetek formai követelményei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130" name="Google Shape;130;p7"/>
          <p:cNvSpPr txBox="1"/>
          <p:nvPr/>
        </p:nvSpPr>
        <p:spPr>
          <a:xfrm>
            <a:off x="776628" y="1003024"/>
            <a:ext cx="5919736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funkciók</a:t>
            </a:r>
            <a:endParaRPr sz="2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9584" t="12714" r="9589" b="43819"/>
          <a:stretch/>
        </p:blipFill>
        <p:spPr>
          <a:xfrm>
            <a:off x="332509" y="1762497"/>
            <a:ext cx="8238837" cy="2486230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7176655" y="3768436"/>
            <a:ext cx="923636" cy="535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/>
          <a:srcRect l="-111" t="24943" r="111" b="31095"/>
          <a:stretch/>
        </p:blipFill>
        <p:spPr>
          <a:xfrm>
            <a:off x="212437" y="4457511"/>
            <a:ext cx="8756072" cy="20511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/>
        </p:nvSpPr>
        <p:spPr>
          <a:xfrm>
            <a:off x="970591" y="1396695"/>
            <a:ext cx="7951735" cy="45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SzPts val="2400"/>
            </a:pPr>
            <a:r>
              <a:rPr lang="hu-HU" sz="2000" dirty="0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A </a:t>
            </a:r>
            <a:r>
              <a:rPr lang="hu-HU" sz="2000" dirty="0" err="1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ScholarCheck</a:t>
            </a:r>
            <a:r>
              <a:rPr lang="hu-HU" sz="2000" dirty="0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hu-HU" sz="2000" dirty="0" err="1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lang="hu-HU" sz="2000" dirty="0" err="1" smtClean="0"/>
              <a:t>udománymetriai</a:t>
            </a:r>
            <a:r>
              <a:rPr lang="hu-HU" sz="2000" dirty="0" smtClean="0"/>
              <a:t> eszköz)</a:t>
            </a:r>
            <a:r>
              <a:rPr lang="hu-HU" sz="2000" dirty="0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 használata</a:t>
            </a:r>
            <a:endParaRPr lang="hu-HU" sz="2000" dirty="0">
              <a:solidFill>
                <a:schemeClr val="bg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lang="hu-HU" sz="2400" dirty="0" smtClean="0">
              <a:solidFill>
                <a:schemeClr val="bg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130" name="Google Shape;130;p7"/>
          <p:cNvSpPr txBox="1"/>
          <p:nvPr/>
        </p:nvSpPr>
        <p:spPr>
          <a:xfrm>
            <a:off x="776628" y="977319"/>
            <a:ext cx="5919736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funkciók</a:t>
            </a:r>
            <a:endParaRPr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18" y="1750142"/>
            <a:ext cx="8562108" cy="483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45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/>
        </p:nvSpPr>
        <p:spPr>
          <a:xfrm>
            <a:off x="849717" y="2395868"/>
            <a:ext cx="7427384" cy="300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689" marR="0" lvl="0" indent="-53289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" name="Google Shape;136;p8"/>
          <p:cNvSpPr txBox="1"/>
          <p:nvPr/>
        </p:nvSpPr>
        <p:spPr>
          <a:xfrm>
            <a:off x="2215299" y="418258"/>
            <a:ext cx="6739133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</a:t>
            </a:r>
            <a:r>
              <a:rPr lang="hu-HU" sz="32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elhasználói </a:t>
            </a:r>
            <a:r>
              <a:rPr lang="hu-HU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fiók</a:t>
            </a:r>
            <a:endParaRPr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28608" t="12726" r="30464" b="4962"/>
          <a:stretch/>
        </p:blipFill>
        <p:spPr>
          <a:xfrm>
            <a:off x="4279769" y="1101353"/>
            <a:ext cx="4775141" cy="5401978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80127" y="1297392"/>
            <a:ext cx="489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800" dirty="0" smtClean="0"/>
              <a:t>Termék-</a:t>
            </a:r>
            <a:r>
              <a:rPr lang="hu-HU" sz="1800" dirty="0"/>
              <a:t>, szolgáltatás- és promóciós </a:t>
            </a:r>
            <a:r>
              <a:rPr lang="hu-HU" sz="1800" dirty="0" smtClean="0"/>
              <a:t>anyagok</a:t>
            </a:r>
            <a:endParaRPr lang="hu-H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body" idx="5"/>
          </p:nvPr>
        </p:nvSpPr>
        <p:spPr>
          <a:xfrm>
            <a:off x="1314173" y="1101129"/>
            <a:ext cx="6185753" cy="495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hu-HU" sz="2400" dirty="0"/>
              <a:t>Általános tudnivalók</a:t>
            </a:r>
            <a:endParaRPr dirty="0"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 dirty="0" smtClean="0"/>
              <a:t>Dokumentumtípusok</a:t>
            </a:r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 dirty="0" smtClean="0"/>
              <a:t>Legfontosabb adatbázisok</a:t>
            </a:r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 dirty="0" smtClean="0"/>
              <a:t>Keresés (Logikai operátorok használata)</a:t>
            </a:r>
            <a:endParaRPr dirty="0"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 dirty="0" smtClean="0"/>
              <a:t>Szűrési lehetőségek</a:t>
            </a:r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 dirty="0" smtClean="0"/>
              <a:t>Keresés (Részletes keresés)</a:t>
            </a:r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 dirty="0" smtClean="0"/>
              <a:t>Találatok </a:t>
            </a:r>
            <a:endParaRPr dirty="0"/>
          </a:p>
          <a:p>
            <a:pPr marL="273050" indent="-273050">
              <a:buSzPts val="2400"/>
            </a:pPr>
            <a:r>
              <a:rPr lang="hu-HU" sz="2400" dirty="0"/>
              <a:t>Gyakorlati példák</a:t>
            </a:r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 dirty="0" smtClean="0"/>
              <a:t>Kiegészítő </a:t>
            </a:r>
            <a:r>
              <a:rPr lang="hu-HU" sz="2400" dirty="0"/>
              <a:t>/ extra funkciók</a:t>
            </a:r>
            <a:endParaRPr dirty="0"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 dirty="0" smtClean="0"/>
              <a:t>Felhasználói </a:t>
            </a:r>
            <a:r>
              <a:rPr lang="hu-HU" sz="2400" dirty="0" smtClean="0"/>
              <a:t>fiók</a:t>
            </a:r>
          </a:p>
          <a:p>
            <a:pPr marL="273050" indent="-273050">
              <a:buSzPts val="2400"/>
            </a:pPr>
            <a:r>
              <a:rPr lang="hu-HU" sz="2400" dirty="0"/>
              <a:t>Szerzői oldal</a:t>
            </a:r>
            <a:endParaRPr sz="2400" dirty="0"/>
          </a:p>
        </p:txBody>
      </p:sp>
      <p:sp>
        <p:nvSpPr>
          <p:cNvPr id="100" name="Google Shape;100;p2"/>
          <p:cNvSpPr txBox="1"/>
          <p:nvPr/>
        </p:nvSpPr>
        <p:spPr>
          <a:xfrm>
            <a:off x="2956408" y="550441"/>
            <a:ext cx="3692037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Tartalomjegyzék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/>
        </p:nvSpPr>
        <p:spPr>
          <a:xfrm>
            <a:off x="849717" y="2395868"/>
            <a:ext cx="7427384" cy="300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689" marR="0" lvl="0" indent="-53289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" name="Google Shape;136;p8"/>
          <p:cNvSpPr txBox="1"/>
          <p:nvPr/>
        </p:nvSpPr>
        <p:spPr>
          <a:xfrm>
            <a:off x="2215299" y="418258"/>
            <a:ext cx="6739133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2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Szerzői oldal</a:t>
            </a:r>
            <a:endParaRPr sz="32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t="35386" b="4956"/>
          <a:stretch/>
        </p:blipFill>
        <p:spPr>
          <a:xfrm>
            <a:off x="160084" y="2854037"/>
            <a:ext cx="8806650" cy="36576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077354" y="1060672"/>
            <a:ext cx="787707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egyes szerzők tudományos munkáinak </a:t>
            </a:r>
            <a:r>
              <a:rPr lang="hu-HU" sz="1800" dirty="0" smtClean="0"/>
              <a:t>bemutatása, népszerűsítése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szerkeszthető profiloldal </a:t>
            </a:r>
            <a:endParaRPr lang="hu-H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az </a:t>
            </a:r>
            <a:r>
              <a:rPr lang="hu-HU" sz="1800" dirty="0"/>
              <a:t>oldalon megjelenik a szerző műveinek listája, valamint a </a:t>
            </a:r>
            <a:r>
              <a:rPr lang="hu-HU" sz="1800" dirty="0" err="1"/>
              <a:t>ScholarRank</a:t>
            </a:r>
            <a:r>
              <a:rPr lang="hu-HU" sz="1800" dirty="0"/>
              <a:t> </a:t>
            </a:r>
            <a:r>
              <a:rPr lang="hu-HU" sz="1800" dirty="0" smtClean="0"/>
              <a:t>statisztikáik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ú</a:t>
            </a:r>
            <a:r>
              <a:rPr lang="hu-HU" sz="1800" smtClean="0"/>
              <a:t>j </a:t>
            </a:r>
            <a:r>
              <a:rPr lang="hu-HU" sz="1800" dirty="0" smtClean="0"/>
              <a:t>információk</a:t>
            </a:r>
            <a:r>
              <a:rPr lang="hu-HU" sz="1800" smtClean="0"/>
              <a:t>… stb. </a:t>
            </a:r>
            <a:endParaRPr lang="hu-H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6897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" name="Google Shape;148;p10"/>
          <p:cNvSpPr txBox="1">
            <a:spLocks noGrp="1"/>
          </p:cNvSpPr>
          <p:nvPr>
            <p:ph type="body" idx="1"/>
          </p:nvPr>
        </p:nvSpPr>
        <p:spPr>
          <a:xfrm>
            <a:off x="205215" y="2852522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ahoma"/>
              <a:buNone/>
            </a:pPr>
            <a:r>
              <a:rPr lang="hu-HU" sz="3400" dirty="0"/>
              <a:t>Köszönjük a figyelmet!</a:t>
            </a:r>
            <a:endParaRPr dirty="0"/>
          </a:p>
        </p:txBody>
      </p:sp>
      <p:sp>
        <p:nvSpPr>
          <p:cNvPr id="149" name="Google Shape;149;p10"/>
          <p:cNvSpPr txBox="1">
            <a:spLocks noGrp="1"/>
          </p:cNvSpPr>
          <p:nvPr>
            <p:ph type="body" idx="3"/>
          </p:nvPr>
        </p:nvSpPr>
        <p:spPr>
          <a:xfrm>
            <a:off x="52800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dirty="0"/>
              <a:t>Név: Hegedüs Péter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dirty="0"/>
              <a:t>koboldpeter@gmail.com</a:t>
            </a:r>
            <a:endParaRPr dirty="0"/>
          </a:p>
        </p:txBody>
      </p:sp>
      <p:sp>
        <p:nvSpPr>
          <p:cNvPr id="150" name="Google Shape;150;p10"/>
          <p:cNvSpPr txBox="1"/>
          <p:nvPr/>
        </p:nvSpPr>
        <p:spPr>
          <a:xfrm>
            <a:off x="488009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 b="0" dirty="0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Név: Biczó </a:t>
            </a:r>
            <a:r>
              <a:rPr lang="hu-HU" sz="1300" b="0" dirty="0" err="1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zalán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 b="0" dirty="0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biczo@sze.hu</a:t>
            </a:r>
            <a:endParaRPr dirty="0"/>
          </a:p>
        </p:txBody>
      </p:sp>
      <p:pic>
        <p:nvPicPr>
          <p:cNvPr id="151" name="Google Shape;15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2083" y="5664605"/>
            <a:ext cx="1395318" cy="84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cf32e2d92d_1_0"/>
          <p:cNvSpPr txBox="1">
            <a:spLocks noGrp="1"/>
          </p:cNvSpPr>
          <p:nvPr>
            <p:ph type="body" idx="5"/>
          </p:nvPr>
        </p:nvSpPr>
        <p:spPr>
          <a:xfrm>
            <a:off x="1028075" y="2314725"/>
            <a:ext cx="7404725" cy="234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>
                <a:sym typeface="Arial"/>
              </a:rPr>
              <a:t>A </a:t>
            </a:r>
            <a:r>
              <a:rPr lang="hu-HU" sz="2400" dirty="0" err="1">
                <a:sym typeface="Arial"/>
              </a:rPr>
              <a:t>HeinOnline</a:t>
            </a:r>
            <a:r>
              <a:rPr lang="hu-HU" sz="2400" dirty="0">
                <a:sym typeface="Arial"/>
              </a:rPr>
              <a:t> (HOL) </a:t>
            </a:r>
            <a:r>
              <a:rPr lang="hu-HU" sz="2400" dirty="0"/>
              <a:t>a világ legnagyobb jogtudományi szakirodalmi és jogforrási adatbázisa</a:t>
            </a:r>
            <a:endParaRPr lang="hu-HU" sz="2400" dirty="0">
              <a:sym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 smtClean="0">
                <a:sym typeface="Arial"/>
              </a:rPr>
              <a:t>200 millió+ </a:t>
            </a:r>
            <a:r>
              <a:rPr lang="hu-HU" sz="2400" dirty="0">
                <a:sym typeface="Arial"/>
              </a:rPr>
              <a:t>oldalnyi anyag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>
                <a:sym typeface="Arial"/>
              </a:rPr>
              <a:t>Történeti és kurrens dokumentumok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 smtClean="0">
                <a:sym typeface="Arial"/>
              </a:rPr>
              <a:t>100+ </a:t>
            </a:r>
            <a:r>
              <a:rPr lang="hu-HU" sz="2400" dirty="0">
                <a:sym typeface="Arial"/>
              </a:rPr>
              <a:t>különálló gyűjtemény adatbázisokba sorolva</a:t>
            </a:r>
          </a:p>
          <a:p>
            <a:pPr marL="0" indent="0">
              <a:buNone/>
            </a:pPr>
            <a:endParaRPr sz="2300" dirty="0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</a:endParaRPr>
          </a:p>
        </p:txBody>
      </p:sp>
      <p:sp>
        <p:nvSpPr>
          <p:cNvPr id="106" name="Google Shape;106;g1cf32e2d92d_1_0"/>
          <p:cNvSpPr txBox="1"/>
          <p:nvPr/>
        </p:nvSpPr>
        <p:spPr>
          <a:xfrm>
            <a:off x="813576" y="1492550"/>
            <a:ext cx="48534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24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3"/>
          <p:cNvGraphicFramePr/>
          <p:nvPr>
            <p:extLst>
              <p:ext uri="{D42A27DB-BD31-4B8C-83A1-F6EECF244321}">
                <p14:modId xmlns:p14="http://schemas.microsoft.com/office/powerpoint/2010/main" val="232093706"/>
              </p:ext>
            </p:extLst>
          </p:nvPr>
        </p:nvGraphicFramePr>
        <p:xfrm>
          <a:off x="700643" y="2517569"/>
          <a:ext cx="7647700" cy="3238975"/>
        </p:xfrm>
        <a:graphic>
          <a:graphicData uri="http://schemas.openxmlformats.org/drawingml/2006/table">
            <a:tbl>
              <a:tblPr firstRow="1" bandRow="1">
                <a:noFill/>
                <a:tableStyleId>{32BF65C5-FD78-4642-B7A0-D9FB86841D59}</a:tableStyleId>
              </a:tblPr>
              <a:tblGrid>
                <a:gridCol w="3322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4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6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u="none" strike="noStrike" cap="none" dirty="0" err="1"/>
                        <a:t>HeinOnline</a:t>
                      </a:r>
                      <a:r>
                        <a:rPr lang="hu-HU" sz="2000" u="none" strike="noStrike" cap="none" dirty="0"/>
                        <a:t> </a:t>
                      </a:r>
                      <a:r>
                        <a:rPr lang="hu-HU" sz="2000" b="0" i="0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https://heinonline.org/HOL/Welcome#</a:t>
                      </a:r>
                      <a:endParaRPr sz="2000" b="0" i="0" u="none" strike="noStrike" cap="none" dirty="0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u="none" strike="noStrike" cap="none" dirty="0">
                          <a:solidFill>
                            <a:srgbClr val="242943"/>
                          </a:solidFill>
                        </a:rPr>
                        <a:t>Tudományterület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rgbClr val="0070C0"/>
                          </a:solidFill>
                        </a:rPr>
                        <a:t>Jogtudomány (DFÁJK)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Hozzáférés módja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rgbClr val="0070C0"/>
                          </a:solidFill>
                        </a:rPr>
                        <a:t>https://lib.sze.hu/adatbazisok-1, </a:t>
                      </a:r>
                      <a:r>
                        <a:rPr lang="hu-HU" sz="2000" dirty="0" smtClean="0">
                          <a:solidFill>
                            <a:srgbClr val="0070C0"/>
                          </a:solidFill>
                        </a:rPr>
                        <a:t>SZE, </a:t>
                      </a:r>
                      <a:r>
                        <a:rPr lang="hu-HU" sz="2000" dirty="0" err="1" smtClean="0">
                          <a:solidFill>
                            <a:srgbClr val="0070C0"/>
                          </a:solidFill>
                        </a:rPr>
                        <a:t>EduID</a:t>
                      </a:r>
                      <a:r>
                        <a:rPr lang="hu-HU" sz="2000" dirty="0" smtClean="0">
                          <a:solidFill>
                            <a:srgbClr val="0070C0"/>
                          </a:solidFill>
                        </a:rPr>
                        <a:t> és VPN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Gyűjtemény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b="0" i="0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Arial"/>
                        </a:rPr>
                        <a:t>Teljes szövegű </a:t>
                      </a:r>
                      <a:r>
                        <a:rPr lang="hu-HU" sz="2000" b="0" i="0" u="none" strike="noStrike" cap="none" dirty="0" smtClean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Arial"/>
                        </a:rPr>
                        <a:t>(</a:t>
                      </a:r>
                      <a:r>
                        <a:rPr lang="hu-HU" sz="2000" b="0" i="0" u="none" strike="noStrike" cap="none" dirty="0" err="1" smtClean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Arial"/>
                        </a:rPr>
                        <a:t>Pdf</a:t>
                      </a:r>
                      <a:r>
                        <a:rPr lang="hu-HU" sz="2000" b="0" i="0" u="none" strike="noStrike" cap="none" dirty="0" smtClean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Arial"/>
                        </a:rPr>
                        <a:t>)</a:t>
                      </a:r>
                      <a:endParaRPr sz="2000" b="0" i="0" u="none" strike="noStrike" cap="none" dirty="0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Nyelv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b="0" i="0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Arial"/>
                        </a:rPr>
                        <a:t>Angol</a:t>
                      </a:r>
                      <a:endParaRPr sz="2000" b="0" i="0" u="none" strike="noStrike" cap="none" dirty="0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Előfizetés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rgbClr val="0070C0"/>
                          </a:solidFill>
                        </a:rPr>
                        <a:t>Korlátlan hozzáférés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rgbClr val="242943"/>
                          </a:solidFill>
                        </a:rPr>
                        <a:t>OA publikálási lehetőség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b="0" i="0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Arial"/>
                        </a:rPr>
                        <a:t>Nincs </a:t>
                      </a:r>
                      <a:endParaRPr sz="2000" b="0" i="0" u="none" strike="noStrike" cap="none" dirty="0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6" name="Google Shape;106;p3"/>
          <p:cNvSpPr txBox="1"/>
          <p:nvPr/>
        </p:nvSpPr>
        <p:spPr>
          <a:xfrm>
            <a:off x="813573" y="1492551"/>
            <a:ext cx="5610978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1173792" y="2126368"/>
            <a:ext cx="7320506" cy="376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400" dirty="0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Folyóiratcikkek </a:t>
            </a:r>
            <a:endParaRPr dirty="0">
              <a:solidFill>
                <a:schemeClr val="bg2"/>
              </a:solidFill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400" dirty="0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Könyvek, könyvfejezetek </a:t>
            </a:r>
            <a:endParaRPr dirty="0">
              <a:solidFill>
                <a:schemeClr val="bg2"/>
              </a:solidFill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400" dirty="0" smtClean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Törvények, jogszabályok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400" dirty="0" smtClean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Esettanulmányok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400" dirty="0" smtClean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Nemzetközi szervezetek dokumentumai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400" dirty="0" smtClean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Nemzetközi megállapodások, szerződések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400" dirty="0" smtClean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Kormányzati dokumentumok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400" dirty="0" smtClean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Világ összes alkotmánya eredeti és angol nyelven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400" dirty="0" err="1" smtClean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Stb</a:t>
            </a:r>
            <a:r>
              <a:rPr lang="hu-HU" sz="2400" dirty="0" smtClean="0">
                <a:solidFill>
                  <a:schemeClr val="bg2"/>
                </a:solidFill>
                <a:latin typeface="Tahoma"/>
                <a:ea typeface="Tahoma"/>
                <a:cs typeface="Tahoma"/>
              </a:rPr>
              <a:t>…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813573" y="1492551"/>
            <a:ext cx="4565949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Dokumentumtípusok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14114" t="12393" r="1429" b="18193"/>
          <a:stretch/>
        </p:blipFill>
        <p:spPr>
          <a:xfrm>
            <a:off x="0" y="928254"/>
            <a:ext cx="9144000" cy="5310909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5578764" y="1357745"/>
            <a:ext cx="1163782" cy="581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115455" y="1741054"/>
            <a:ext cx="1163782" cy="581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697346" y="3288145"/>
            <a:ext cx="383310" cy="1570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>
            <a:off x="600365" y="4124036"/>
            <a:ext cx="383310" cy="1570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Jobbra nyíl 10"/>
          <p:cNvSpPr/>
          <p:nvPr/>
        </p:nvSpPr>
        <p:spPr>
          <a:xfrm>
            <a:off x="600365" y="5791200"/>
            <a:ext cx="383310" cy="1570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/>
          <p:cNvSpPr/>
          <p:nvPr/>
        </p:nvSpPr>
        <p:spPr>
          <a:xfrm>
            <a:off x="697346" y="3463635"/>
            <a:ext cx="383310" cy="1570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Jobbra nyíl 12"/>
          <p:cNvSpPr/>
          <p:nvPr/>
        </p:nvSpPr>
        <p:spPr>
          <a:xfrm>
            <a:off x="621148" y="4331854"/>
            <a:ext cx="383310" cy="1570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847438" y="1256143"/>
            <a:ext cx="1163782" cy="581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360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1183027" y="1812331"/>
            <a:ext cx="7794717" cy="434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400" dirty="0" err="1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Legal</a:t>
            </a:r>
            <a:r>
              <a:rPr lang="hu-HU" sz="2400" dirty="0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 Classic</a:t>
            </a:r>
          </a:p>
          <a:p>
            <a:pPr lvl="3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</a:pPr>
            <a:r>
              <a:rPr lang="hu-HU" sz="2400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hu-HU" sz="2000" dirty="0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A klasszikus </a:t>
            </a:r>
            <a:r>
              <a:rPr lang="hu-HU" sz="2000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jogi szakirodalom </a:t>
            </a:r>
            <a:r>
              <a:rPr lang="hu-HU" sz="2000" dirty="0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5000+ </a:t>
            </a:r>
            <a:r>
              <a:rPr lang="hu-HU" sz="2000" dirty="0" err="1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alapműve</a:t>
            </a:r>
            <a:r>
              <a:rPr lang="hu-HU" sz="2000" dirty="0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 			(értekezések, esettanulmányok) </a:t>
            </a:r>
          </a:p>
          <a:p>
            <a:pPr lvl="3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</a:pPr>
            <a:r>
              <a:rPr lang="hu-HU" sz="2000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hu-HU" sz="2000" dirty="0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Rendezés: témakörök/szerzők/dátum </a:t>
            </a:r>
            <a:endParaRPr sz="2000" dirty="0">
              <a:solidFill>
                <a:schemeClr val="bg2"/>
              </a:solidFill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endParaRPr lang="hu-HU" sz="2400" dirty="0" smtClean="0">
              <a:solidFill>
                <a:schemeClr val="bg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2400" dirty="0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Law Journal </a:t>
            </a:r>
            <a:r>
              <a:rPr lang="hu-HU" sz="2400" dirty="0" err="1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Library</a:t>
            </a:r>
            <a:r>
              <a:rPr lang="hu-HU" sz="2400" dirty="0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lvl="3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</a:pPr>
            <a:r>
              <a:rPr lang="hu-HU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hu-HU" sz="2000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hu-HU" sz="2000" dirty="0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000+ legtöbbet hivatkozott, legelismertebb nemzetközi 	tudományos és szakfolyóirat cikkei  </a:t>
            </a:r>
          </a:p>
          <a:p>
            <a:pPr lvl="3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</a:pPr>
            <a:r>
              <a:rPr lang="hu-HU" sz="2000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hu-HU" sz="2000" dirty="0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Első lapszámtól teljes szöveggel</a:t>
            </a:r>
          </a:p>
          <a:p>
            <a:pPr lvl="3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</a:pPr>
            <a:r>
              <a:rPr lang="hu-HU" sz="2000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hu-HU" sz="2000" dirty="0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Rendezés: jogterületenként/ország</a:t>
            </a:r>
            <a:endParaRPr lang="hu-HU" sz="2000" dirty="0">
              <a:solidFill>
                <a:schemeClr val="bg2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3">
              <a:lnSpc>
                <a:spcPct val="90000"/>
              </a:lnSpc>
              <a:spcBef>
                <a:spcPts val="900"/>
              </a:spcBef>
              <a:buClr>
                <a:srgbClr val="FF0000"/>
              </a:buClr>
              <a:buSzPts val="2400"/>
            </a:pPr>
            <a:r>
              <a:rPr lang="hu-HU" sz="20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endParaRPr dirty="0">
              <a:solidFill>
                <a:srgbClr val="0070C0"/>
              </a:solidFill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endParaRPr dirty="0">
              <a:solidFill>
                <a:srgbClr val="0070C0"/>
              </a:solidFill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795100" y="1095387"/>
            <a:ext cx="6233772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Legfontosabb adatbázisok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7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/>
        </p:nvSpPr>
        <p:spPr>
          <a:xfrm>
            <a:off x="693498" y="1006762"/>
            <a:ext cx="7656175" cy="51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</a:t>
            </a:r>
            <a:r>
              <a:rPr lang="hu-HU" sz="1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hu-HU" sz="2000" dirty="0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(Logikai </a:t>
            </a:r>
            <a:r>
              <a:rPr lang="hu-HU" sz="2000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operátorok </a:t>
            </a:r>
            <a:r>
              <a:rPr lang="hu-HU" sz="2000" dirty="0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használata - AND/OR/NOT)</a:t>
            </a:r>
            <a:endParaRPr sz="2000" dirty="0">
              <a:solidFill>
                <a:schemeClr val="bg2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17995" t="33335" r="22198" b="9960"/>
          <a:stretch/>
        </p:blipFill>
        <p:spPr>
          <a:xfrm>
            <a:off x="0" y="1616362"/>
            <a:ext cx="8950036" cy="321425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/>
          <a:srcRect l="19149" t="57180" r="26063" b="15886"/>
          <a:stretch/>
        </p:blipFill>
        <p:spPr>
          <a:xfrm>
            <a:off x="73891" y="4913744"/>
            <a:ext cx="8876145" cy="15424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1126466" y="1218442"/>
            <a:ext cx="7794717" cy="52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hu-HU" sz="1600" dirty="0" smtClean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Egyszerű keresés</a:t>
            </a:r>
            <a:r>
              <a:rPr lang="hu-HU" sz="1600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endParaRPr sz="1600" dirty="0">
              <a:solidFill>
                <a:srgbClr val="0070C0"/>
              </a:solidFill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795100" y="1095387"/>
            <a:ext cx="6233772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hu-HU" sz="1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 </a:t>
            </a:r>
            <a:r>
              <a:rPr lang="hu-HU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lehetőségek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t="11160" r="19354" b="4829"/>
          <a:stretch/>
        </p:blipFill>
        <p:spPr>
          <a:xfrm>
            <a:off x="218890" y="1646076"/>
            <a:ext cx="8702293" cy="4708542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2456873" y="3011055"/>
            <a:ext cx="1939637" cy="1246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59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ze_szinek">
      <a:dk1>
        <a:srgbClr val="07B9D9"/>
      </a:dk1>
      <a:lt1>
        <a:srgbClr val="FFFFFF"/>
      </a:lt1>
      <a:dk2>
        <a:srgbClr val="242843"/>
      </a:dk2>
      <a:lt2>
        <a:srgbClr val="D1D3D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288</Words>
  <Application>Microsoft Office PowerPoint</Application>
  <PresentationFormat>Diavetítés a képernyőre (4:3 oldalarány)</PresentationFormat>
  <Paragraphs>101</Paragraphs>
  <Slides>21</Slides>
  <Notes>21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Arial</vt:lpstr>
      <vt:lpstr>Tahoma</vt:lpstr>
      <vt:lpstr>Wingdings</vt:lpstr>
      <vt:lpstr>Noto Sans Symbols</vt:lpstr>
      <vt:lpstr>Default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xmeditor01</dc:creator>
  <cp:lastModifiedBy>HP</cp:lastModifiedBy>
  <cp:revision>42</cp:revision>
  <dcterms:created xsi:type="dcterms:W3CDTF">2019-08-01T06:27:51Z</dcterms:created>
  <dcterms:modified xsi:type="dcterms:W3CDTF">2023-03-11T22:41:22Z</dcterms:modified>
</cp:coreProperties>
</file>