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72" r:id="rId8"/>
    <p:sldId id="267" r:id="rId9"/>
    <p:sldId id="273" r:id="rId10"/>
    <p:sldId id="261" r:id="rId11"/>
    <p:sldId id="268" r:id="rId12"/>
    <p:sldId id="269" r:id="rId13"/>
    <p:sldId id="270" r:id="rId14"/>
    <p:sldId id="271" r:id="rId15"/>
    <p:sldId id="262" r:id="rId16"/>
    <p:sldId id="263" r:id="rId17"/>
    <p:sldId id="274" r:id="rId18"/>
    <p:sldId id="265" r:id="rId1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10.0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1501 24575,'3'-1'0,"-1"0"0,1-1 0,-1 1 0,1-1 0,-1 1 0,0-1 0,0 0 0,0 0 0,0 0 0,0 0 0,0 0 0,-1 0 0,1-1 0,1-2 0,13-15 0,2 5 0,1 1 0,0 1 0,1 1 0,0 1 0,1 0 0,1 1 0,-1 2 0,38-10 0,249-90 0,-53 16 0,-223 81 0,-2-1 0,0-1 0,0-2 0,-1-1 0,29-21 0,117-73 0,-92 60 0,19-6 0,2 6 0,193-67 0,151-18 0,-290 92 0,-48 8 0,-2-4 0,-2-6 0,122-69 0,-179 91 0,1 2 0,1 3 0,106-25 0,-47 15 0,125-25 0,-109 28 0,-25-4-1365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47.5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4 402 24575,'-1'-74'0,"-1"19"0,6-61 0,-3 102 0,1 0 0,1-1 0,0 1 0,1 0 0,0 0 0,1 0 0,1 1 0,0 0 0,9-14 0,-15 26 0,0 1 0,0 0 0,0 0 0,0 0 0,0-1 0,0 1 0,1 0 0,-1 0 0,0 0 0,0 0 0,0 0 0,0-1 0,0 1 0,0 0 0,0 0 0,1 0 0,-1 0 0,0 0 0,0-1 0,0 1 0,0 0 0,0 0 0,1 0 0,-1 0 0,0 0 0,0 0 0,0 0 0,0 0 0,1 0 0,-1 0 0,0 0 0,0 0 0,0 0 0,1 0 0,-1 0 0,0 0 0,0 0 0,0 0 0,0 0 0,1 0 0,-1 0 0,0 0 0,0 0 0,0 0 0,1 0 0,-1 0 0,0 1 0,0-1 0,0 0 0,0 0 0,0 0 0,1 0 0,3 14 0,-1 19 0,-5 290-1365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51.3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32 24575,'5'0'0,"8"0"0,6 0 0,5 0 0,5 0 0,2 0 0,1 0 0,1 0 0,0 0 0,-1-6 0,0-6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20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24575,'0'14'0,"1"0"0,0 0 0,1-1 0,1 1 0,0-1 0,1 1 0,0-1 0,1 0 0,0-1 0,1 1 0,0-1 0,15 20 0,-8-10 0,-2 0 0,-1 1 0,9 27 0,4 10 0,-12-25 0,-10-29 0,0-1 0,1 0 0,-1 1 0,1-1 0,0 0 0,1 0 0,-1 0 0,1 0 0,3 4 0,-5-8 0,1-1 0,-1 1 0,1-1 0,-1 0 0,0 1 0,1-1 0,-1 0 0,1 0 0,-1 0 0,0 0 0,1 0 0,-1 0 0,1 0 0,-1 0 0,1 0 0,-1-1 0,0 1 0,1-1 0,-1 1 0,0-1 0,1 0 0,-1 1 0,0-1 0,0 0 0,0 0 0,1 0 0,-1 0 0,1-1 0,36-30 0,-36 31 0,7-8-91,1 2 0,0-1 0,1 1 0,-1 1 0,1 0 0,1 0 0,-1 1 0,1 1 0,0 0 0,0 0 0,0 1 0,1 1 0,-1 0 0,15 0 0,3 0-6735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22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24575,'5'0'0,"7"0"0,8 0 0,4 0 0,5 0 0,2 0 0,1 0 0,1 0 0,-1 0 0,-4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4:24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24575,'6'0'0,"6"0"0,13 0 0,7 0 0,3 0 0,7 0 0,6 0 0,12 0 0,5 0 0,-2 5 0,-6 7 0,-9 2 0,-6-2 0,-16-2 0,-18-4 0,-15-2 0,-12-2 0,-3-2-8191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15:14.4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24575,'5'0'0,"8"0"0,6 0 0,5 0 0,5 0 0,1 0 0,3 0 0,-1 0 0,1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76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72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4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10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944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4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8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14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85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zakcikkadatbazis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reenode/5" TargetMode="External"/><Relationship Id="rId3" Type="http://schemas.openxmlformats.org/officeDocument/2006/relationships/hyperlink" Target="http://treenode/0" TargetMode="External"/><Relationship Id="rId7" Type="http://schemas.openxmlformats.org/officeDocument/2006/relationships/hyperlink" Target="http://treenode/4" TargetMode="External"/><Relationship Id="rId12" Type="http://schemas.openxmlformats.org/officeDocument/2006/relationships/hyperlink" Target="http://treenode/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reenode/3" TargetMode="External"/><Relationship Id="rId11" Type="http://schemas.openxmlformats.org/officeDocument/2006/relationships/hyperlink" Target="http://treenode/8" TargetMode="External"/><Relationship Id="rId5" Type="http://schemas.openxmlformats.org/officeDocument/2006/relationships/hyperlink" Target="http://treenode/2" TargetMode="External"/><Relationship Id="rId10" Type="http://schemas.openxmlformats.org/officeDocument/2006/relationships/hyperlink" Target="http://treenode/7" TargetMode="External"/><Relationship Id="rId4" Type="http://schemas.openxmlformats.org/officeDocument/2006/relationships/hyperlink" Target="http://treenode/1" TargetMode="External"/><Relationship Id="rId9" Type="http://schemas.openxmlformats.org/officeDocument/2006/relationships/hyperlink" Target="http://treenode/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dirty="0">
                <a:solidFill>
                  <a:srgbClr val="0070C0"/>
                </a:solidFill>
              </a:rPr>
              <a:t>Jogkódex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Készítette: </a:t>
            </a:r>
            <a:r>
              <a:rPr lang="hu-HU" dirty="0">
                <a:solidFill>
                  <a:srgbClr val="0070C0"/>
                </a:solidFill>
              </a:rPr>
              <a:t>Biczó Zalán; Tóth Zsófia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dirty="0"/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782530" y="55946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dirty="0">
                <a:solidFill>
                  <a:srgbClr val="0070C0"/>
                </a:solidFill>
              </a:rPr>
              <a:t>2023. 03.13.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2609624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519289" y="1026942"/>
            <a:ext cx="6703508" cy="101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(Jogkódex-programmal)</a:t>
            </a:r>
            <a:endParaRPr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FAB06D-4400-E213-40D7-8674F2DB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0" y="2043240"/>
            <a:ext cx="8397251" cy="4346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2257777"/>
            <a:ext cx="7427384" cy="418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Az egyszerű keresés szerző nevére (Ferencz Jácint), itt jellemzően a Szakcikk és a </a:t>
            </a:r>
            <a:r>
              <a:rPr lang="hu-HU" sz="2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JogTudor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Könyvtár találatai fognak felmerülni.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0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Keresés egy fogalomra (</a:t>
            </a:r>
            <a:r>
              <a:rPr lang="hu-HU" sz="2000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űrjog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18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(mindenben keres, a szövegben és bibliográfiai adatokban is!)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hu-HU" sz="18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Praktikusan rangsorolja a találatokat: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hu-HU" sz="20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Kiemelt találatok (ahol a címadatban találta meg)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Pontos találatok (ahol a szövegeben találta meg)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Ragozott találatok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A fogalomra keresésnél jogszabályok, döntvények is megjelennek a találatoknál.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hu-HU" sz="20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34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2314222"/>
            <a:ext cx="7427384" cy="340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137790"/>
            <a:ext cx="6703508" cy="6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673BDC8-6CBA-503B-BBB4-A39240B1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7" y="1670756"/>
            <a:ext cx="7517081" cy="46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813573" y="2314222"/>
            <a:ext cx="7427384" cy="340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137790"/>
            <a:ext cx="6703508" cy="6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26A796-E4D0-5EF6-F6A5-50904DA2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4" y="1605844"/>
            <a:ext cx="8243397" cy="4636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F4EA1B2F-AE02-B459-72E2-31125562EF4A}"/>
                  </a:ext>
                </a:extLst>
              </p14:cNvPr>
              <p14:cNvContentPartPr/>
              <p14:nvPr/>
            </p14:nvContentPartPr>
            <p14:xfrm>
              <a:off x="5497298" y="1468796"/>
              <a:ext cx="1381680" cy="540360"/>
            </p14:xfrm>
          </p:contentPart>
        </mc:Choice>
        <mc:Fallback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F4EA1B2F-AE02-B459-72E2-31125562EF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298" y="1433156"/>
                <a:ext cx="14533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BD6D10F2-8151-6C3B-7331-B0DE003A2805}"/>
                  </a:ext>
                </a:extLst>
              </p14:cNvPr>
              <p14:cNvContentPartPr/>
              <p14:nvPr/>
            </p14:nvContentPartPr>
            <p14:xfrm>
              <a:off x="5417018" y="1853276"/>
              <a:ext cx="24840" cy="144720"/>
            </p14:xfrm>
          </p:contentPart>
        </mc:Choice>
        <mc:Fallback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BD6D10F2-8151-6C3B-7331-B0DE003A28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1378" y="1817636"/>
                <a:ext cx="964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544A724F-2A2F-4BDE-2DC4-0028A7AF3947}"/>
                  </a:ext>
                </a:extLst>
              </p14:cNvPr>
              <p14:cNvContentPartPr/>
              <p14:nvPr/>
            </p14:nvContentPartPr>
            <p14:xfrm>
              <a:off x="5440778" y="2042996"/>
              <a:ext cx="113760" cy="1188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544A724F-2A2F-4BDE-2DC4-0028A7AF39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5138" y="2006996"/>
                <a:ext cx="1854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438D5CF4-3713-6B99-03A8-3F63E7DBAE35}"/>
              </a:ext>
            </a:extLst>
          </p:cNvPr>
          <p:cNvGrpSpPr/>
          <p:nvPr/>
        </p:nvGrpSpPr>
        <p:grpSpPr>
          <a:xfrm>
            <a:off x="5395778" y="1862276"/>
            <a:ext cx="329400" cy="227520"/>
            <a:chOff x="5395778" y="1862276"/>
            <a:chExt cx="3294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9A23D678-6DD1-2B0A-0031-E521A38026DC}"/>
                    </a:ext>
                  </a:extLst>
                </p14:cNvPr>
                <p14:cNvContentPartPr/>
                <p14:nvPr/>
              </p14:nvContentPartPr>
              <p14:xfrm>
                <a:off x="5395778" y="1862276"/>
                <a:ext cx="167760" cy="166680"/>
              </p14:xfrm>
            </p:contentPart>
          </mc:Choice>
          <mc:Fallback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9A23D678-6DD1-2B0A-0031-E521A38026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6778" y="1853276"/>
                  <a:ext cx="18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A2A040DF-D418-1029-0BB9-DCAA7AEC81D4}"/>
                    </a:ext>
                  </a:extLst>
                </p14:cNvPr>
                <p14:cNvContentPartPr/>
                <p14:nvPr/>
              </p14:nvContentPartPr>
              <p14:xfrm>
                <a:off x="5463458" y="2031476"/>
                <a:ext cx="88920" cy="360"/>
              </p14:xfrm>
            </p:contentPart>
          </mc:Choice>
          <mc:Fallback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A2A040DF-D418-1029-0BB9-DCAA7AEC81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54818" y="2022836"/>
                  <a:ext cx="10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E72F6F9A-C105-14EB-098E-25366E0DE86B}"/>
                    </a:ext>
                  </a:extLst>
                </p14:cNvPr>
                <p14:cNvContentPartPr/>
                <p14:nvPr/>
              </p14:nvContentPartPr>
              <p14:xfrm>
                <a:off x="5519978" y="2065676"/>
                <a:ext cx="205200" cy="2412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E72F6F9A-C105-14EB-098E-25366E0DE8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0978" y="2057036"/>
                  <a:ext cx="222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D7AD08F4-55E9-C68F-8864-D7CE2EC189F5}"/>
                    </a:ext>
                  </a:extLst>
                </p14:cNvPr>
                <p14:cNvContentPartPr/>
                <p14:nvPr/>
              </p14:nvContentPartPr>
              <p14:xfrm>
                <a:off x="5554178" y="2042996"/>
                <a:ext cx="90720" cy="360"/>
              </p14:xfrm>
            </p:contentPart>
          </mc:Choice>
          <mc:Fallback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D7AD08F4-55E9-C68F-8864-D7CE2EC189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8178" y="2007356"/>
                  <a:ext cx="16236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70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610373" y="1927274"/>
            <a:ext cx="7427384" cy="448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Szűrési lehetőség a fenti mezőben lehetséges.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Szűkíthetünk: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pontos kifejezésre is,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egy bekezdésen belül megjelenőkre,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 a jogi hierarchia szerint (tehát, hogy alaptörvényben, törvényben, kormányrendeletben, miniszteri rendeletben szerepel)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egy további szűkítés mezőbalra fenn, itt újabb keresőkifejezést iktathatunk be, hogy még pontosabb legyen a keresésünk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hu-H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egy lista készítése menüpont is, ez egy elmenthető, kinyomtatható listába rendezi részünkre a találatokat, amelyeket az előfizetett kiadványokban talált.</a:t>
            </a:r>
            <a:endParaRPr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137790"/>
            <a:ext cx="6703508" cy="6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7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858308" y="1083212"/>
            <a:ext cx="7427384" cy="514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Keresés a webes felületen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https://szakcikkadatbazis.hu/</a:t>
            </a: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kereső működik bejelentkezés nélkül, de csak a cikkek első oldala olvasható, ha bejelentkezünk, akkor természetesen a teljes szöveg.</a:t>
            </a:r>
            <a:endParaRPr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58308" y="2356462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532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Webes Szakcikk-adatbázis</a:t>
            </a: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88D8A5F-A46A-DCCF-47C1-1D96DAE3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" y="2043240"/>
            <a:ext cx="8018585" cy="45082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58308" y="2356462"/>
            <a:ext cx="7427384" cy="408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532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sz="24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 keresést teljes szövegben végzi az adatbázis, de természetesen a lista elején kiemeli azokat a találatokat, ahol a keresett kifejezés már a címben ill. a bibliográfiai adatokban szerepel.</a:t>
            </a:r>
          </a:p>
          <a:p>
            <a:pPr marL="152400"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hu-HU" sz="24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Szűkíthetünk </a:t>
            </a:r>
          </a:p>
          <a:p>
            <a:pPr marL="4953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Évre</a:t>
            </a:r>
          </a:p>
          <a:p>
            <a:pPr marL="4953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Folyóiratra</a:t>
            </a:r>
          </a:p>
          <a:p>
            <a:pPr marL="4953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 találat jellegére(Kiemelt, Pontos, Ragozott, Töredékes)</a:t>
            </a:r>
            <a:endParaRPr sz="24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Webes Szakcikk-adatbázis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96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374915" y="4679157"/>
            <a:ext cx="4042079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600" dirty="0">
                <a:solidFill>
                  <a:srgbClr val="002060"/>
                </a:solidFill>
              </a:rPr>
              <a:t>Biczó Zalán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600" dirty="0">
                <a:solidFill>
                  <a:srgbClr val="002060"/>
                </a:solidFill>
              </a:rPr>
              <a:t>biczo@sze.hu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4727009" y="4679156"/>
            <a:ext cx="4042076" cy="69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Tóth Zsófia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toth.zsofia@sze.hu</a:t>
            </a:r>
            <a:endParaRPr sz="1600" dirty="0">
              <a:solidFill>
                <a:srgbClr val="002060"/>
              </a:solidFill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513527634"/>
              </p:ext>
            </p:extLst>
          </p:nvPr>
        </p:nvGraphicFramePr>
        <p:xfrm>
          <a:off x="700643" y="2517569"/>
          <a:ext cx="7647700" cy="3757135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29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/>
                        <a:t>Adatbázis neve, link ahonnan elérhet</a:t>
                      </a:r>
                      <a:r>
                        <a:rPr lang="hu-HU" sz="2000"/>
                        <a:t>ő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Jogtudomány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Jelszó igényelhető-</a:t>
                      </a:r>
                      <a:r>
                        <a:rPr lang="hu-HU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A szoftver korlátlan számú – egyetemi vagy otthoni – gépre telepíthető, de egy időben 5 felhasználó léphet majd be a programba!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Teljes szövegű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Nyelv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Magyar (igen kevés angol)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dirty="0">
                          <a:solidFill>
                            <a:srgbClr val="0070C0"/>
                          </a:solidFill>
                        </a:rPr>
                        <a:t>Jogszabályok, Döntvénytár, EU-jogszabályok, </a:t>
                      </a:r>
                      <a:r>
                        <a:rPr lang="hu-HU" sz="1600" dirty="0" err="1">
                          <a:solidFill>
                            <a:srgbClr val="0070C0"/>
                          </a:solidFill>
                        </a:rPr>
                        <a:t>JogTudor</a:t>
                      </a:r>
                      <a:r>
                        <a:rPr lang="hu-HU" sz="1600" dirty="0">
                          <a:solidFill>
                            <a:srgbClr val="0070C0"/>
                          </a:solidFill>
                        </a:rPr>
                        <a:t> Könyvtár, Szakcikk Plusz</a:t>
                      </a:r>
                      <a:endParaRPr sz="16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Nincs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4"/>
          <p:cNvGraphicFramePr/>
          <p:nvPr>
            <p:extLst>
              <p:ext uri="{D42A27DB-BD31-4B8C-83A1-F6EECF244321}">
                <p14:modId xmlns:p14="http://schemas.microsoft.com/office/powerpoint/2010/main" val="950661054"/>
              </p:ext>
            </p:extLst>
          </p:nvPr>
        </p:nvGraphicFramePr>
        <p:xfrm>
          <a:off x="835378" y="2257779"/>
          <a:ext cx="7512990" cy="3413800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8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Kar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Tanszék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Kapcsolódás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Deák Ferenc Állam- s Jogtudományi Kar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Valamennyi tanszék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9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Bármely oktató, dolgozó vagy diák, akinek joganyagokra, jogi jellegű szakirodalomra van szüksége.</a:t>
                      </a:r>
                      <a:endParaRPr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" name="Google Shape;112;p4"/>
          <p:cNvSpPr txBox="1"/>
          <p:nvPr/>
        </p:nvSpPr>
        <p:spPr>
          <a:xfrm>
            <a:off x="813573" y="1492551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49717" y="2043240"/>
            <a:ext cx="7320506" cy="4346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  <a:p>
            <a:pPr marL="27305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Cikkek – </a:t>
            </a:r>
            <a:r>
              <a:rPr lang="hu-H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 </a:t>
            </a:r>
            <a:r>
              <a:rPr lang="hu-HU" sz="20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 Kiadó 29 jogi folyóiratának 24 évfolyamát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E-könyvek – </a:t>
            </a: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10 jogi tudományterület fontos kézikönyvei, amelyeket az ORAC Kiadó jelentetett meg</a:t>
            </a:r>
            <a:endParaRPr sz="2000" dirty="0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Jogszabályi változás-figyelő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Nagy Döntvénytár – Bírósági Határozatok, Ítélőtáblai Határozatok….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Adó/Számvitel – HVG Különszámok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EU-Jogkódex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49717" y="1561513"/>
            <a:ext cx="7320506" cy="517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ORAC Kiadó jogi szakfolyóiratai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Állam- és Jogtudomány (a Jogtudományi Intézet szakfolyóirata),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Közjegyzők Közlönye (a Magyar Országos Közjegyzői Kamara szakfolyóirata),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Iustum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Aequum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Salutare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Pázmány Péter Katolikus Egyetem Jog- és Államtudományi Karának szakfolyóirata),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Debreceni Jogi Műhely (a Debreceni Egyetem Állam- és Jogtudományi Karának szakfolyóirata),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Acta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Facultatis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Politico-iuridicae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Universitatis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Scientiarum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Budapestinensis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Rolando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Eötvös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Nominatae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(az ELTE Állam- és Jogtudományi Karának szakfolyóirata),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Jura (a Pécsi Tudományegyetem Állam- és Jogtudományi Karának szakfolyóirata)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Glossa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Iuridica</a:t>
            </a: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Károli Gáspár Református Egyetem Állam- és Jogtudományi Karának szakfolyóirata) és a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Miskolci Jogi Szemle (a Miskolci Egyetem Állam- és Jogtudományi Karának szakfolyóirata).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813574" y="1016000"/>
            <a:ext cx="6558070" cy="3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 (cikkek)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24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624634" y="1929879"/>
            <a:ext cx="7320506" cy="465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813574" y="1016000"/>
            <a:ext cx="6558070" cy="6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 (cikkek)</a:t>
            </a: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E78BBE2-EA28-BAC6-E1D5-D8AC0FFD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80" y="1617784"/>
            <a:ext cx="9157180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49717" y="1761067"/>
            <a:ext cx="7253274" cy="44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u-HU" sz="1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JogTudor</a:t>
            </a:r>
            <a:r>
              <a:rPr lang="hu-HU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Könyvtár - összesen 10 db terület kézikönyvei </a:t>
            </a:r>
          </a:p>
          <a:p>
            <a:endParaRPr lang="hu-H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Fordítókulcsok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Polgári jog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Polgári eljárásjog, nemzetközi magánjog, végrehajtási jog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Büntető- és büntetőeljárási jog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Gazdaság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Munkajog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Igazgatás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Adatvédelem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Alkotmányjog, Emberi Jogok Európai Egyezménye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Könyvarchívum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hu-H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a letöltött programmal használjuk, meg tudjuk nyitni a könyvek teljes szövegét, a webes felületen csak a kereső működik!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813574" y="1016000"/>
            <a:ext cx="6515694" cy="43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 (könyv)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55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49717" y="1761067"/>
            <a:ext cx="7320506" cy="387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813574" y="1016000"/>
            <a:ext cx="6515694" cy="43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 (könyv)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C0B79D-3507-7010-4333-B6CF8486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" y="1617785"/>
            <a:ext cx="9119646" cy="51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3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642</Words>
  <Application>Microsoft Office PowerPoint</Application>
  <PresentationFormat>Diavetítés a képernyőre (4:3 oldalarány)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Noto Sans Symbols</vt:lpstr>
      <vt:lpstr>Tahoma</vt:lpstr>
      <vt:lpstr>Arial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Tóth Zsófia</cp:lastModifiedBy>
  <cp:revision>5</cp:revision>
  <dcterms:created xsi:type="dcterms:W3CDTF">2019-08-01T06:27:51Z</dcterms:created>
  <dcterms:modified xsi:type="dcterms:W3CDTF">2023-03-12T20:28:04Z</dcterms:modified>
</cp:coreProperties>
</file>