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8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3sQr8g8fM6oWZPl7uoQ6wmKwy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AC7F76-C3B6-48C7-BF58-4E9E2C5F5D7A}">
  <a:tblStyle styleId="{C5AC7F76-C3B6-48C7-BF58-4E9E2C5F5D7A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 b="off" i="off"/>
      <a:tcStyle>
        <a:tcBdr/>
        <a:fill>
          <a:solidFill>
            <a:srgbClr val="CAE6F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E6F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A83E17E-18FE-4E6F-9E20-6C07D276EAE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tbl" idx="3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fld id="{00000000-1234-1234-1234-123412341234}" type="slidenum"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aktars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oth.bettina@sze.hu" TargetMode="External"/><Relationship Id="rId4" Type="http://schemas.openxmlformats.org/officeDocument/2006/relationships/hyperlink" Target="mailto:beckne.csehi.monika@sze.h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2"/>
          </p:nvPr>
        </p:nvSpPr>
        <p:spPr>
          <a:xfrm>
            <a:off x="1893176" y="3003277"/>
            <a:ext cx="2993659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None/>
            </a:pPr>
            <a:r>
              <a:rPr lang="hu-HU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Osiris kiadó</a:t>
            </a:r>
            <a:endParaRPr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None/>
            </a:pPr>
            <a:r>
              <a:rPr lang="hu-HU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siris kiadó</a:t>
            </a:r>
            <a:endParaRPr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5049839" y="556184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i="0" u="none" strike="noStrike" cap="none" dirty="0">
                <a:solidFill>
                  <a:srgbClr val="1B1E32"/>
                </a:solidFill>
                <a:latin typeface="Tahoma"/>
                <a:ea typeface="Tahoma"/>
                <a:cs typeface="Tahoma"/>
                <a:sym typeface="Tahoma"/>
              </a:rPr>
              <a:t>2023.03.27.</a:t>
            </a:r>
            <a:endParaRPr dirty="0"/>
          </a:p>
        </p:txBody>
      </p:sp>
      <p:pic>
        <p:nvPicPr>
          <p:cNvPr id="96" name="Google Shape;96;p1" descr="szaktárs logó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75" y="3107809"/>
            <a:ext cx="367173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528005" y="2984993"/>
            <a:ext cx="5074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212529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hu-HU" sz="2800" b="0" i="0" u="none" strike="noStrike" cap="none" dirty="0">
                <a:solidFill>
                  <a:srgbClr val="8DECFC"/>
                </a:solidFill>
                <a:latin typeface="Open Sans"/>
                <a:ea typeface="Open Sans"/>
                <a:cs typeface="Open Sans"/>
                <a:sym typeface="Open Sans"/>
              </a:rPr>
              <a:t>Osiris Kiadó</a:t>
            </a:r>
            <a:endParaRPr sz="2800" b="0" i="0" u="none" strike="noStrike" cap="none" dirty="0">
              <a:solidFill>
                <a:srgbClr val="8DEC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body" idx="3"/>
          </p:nvPr>
        </p:nvSpPr>
        <p:spPr>
          <a:xfrm>
            <a:off x="204788" y="5562600"/>
            <a:ext cx="38893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hu-HU"/>
              <a:t>Készítette:  Beckné Csehi Mónika, Terhes-Tóth Bettina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813573" y="1039970"/>
            <a:ext cx="5919736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15437225-72F1-C1BD-E8E5-26023B324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73" y="2518797"/>
            <a:ext cx="7749309" cy="411221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D7E7EB6-7467-5B03-FDF1-4B547EF4FDCD}"/>
              </a:ext>
            </a:extLst>
          </p:cNvPr>
          <p:cNvSpPr txBox="1"/>
          <p:nvPr/>
        </p:nvSpPr>
        <p:spPr>
          <a:xfrm>
            <a:off x="979054" y="1685396"/>
            <a:ext cx="6068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Oldalak mentése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Oldal elrendezés, igazítás, forgatás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813573" y="2792361"/>
            <a:ext cx="7463528" cy="261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hu-H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Külön felhasználói fiók nem hozható létre.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813573" y="1492551"/>
            <a:ext cx="6739133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profil / felhasználói fiók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body" idx="5"/>
          </p:nvPr>
        </p:nvSpPr>
        <p:spPr>
          <a:xfrm>
            <a:off x="1008327" y="2253365"/>
            <a:ext cx="6994565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u="sng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/>
              <a:t>https://www.szaktars.hu/osiris</a:t>
            </a:r>
            <a:endParaRPr sz="2400" u="sng"/>
          </a:p>
        </p:txBody>
      </p:sp>
      <p:sp>
        <p:nvSpPr>
          <p:cNvPr id="146" name="Google Shape;146;p9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153" name="Google Shape;153;p10"/>
          <p:cNvSpPr txBox="1"/>
          <p:nvPr/>
        </p:nvSpPr>
        <p:spPr>
          <a:xfrm>
            <a:off x="4857135" y="4857135"/>
            <a:ext cx="3911949" cy="40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Terhes-Tóth Bettina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 txBox="1">
            <a:spLocks noGrp="1"/>
          </p:cNvSpPr>
          <p:nvPr>
            <p:ph type="body" idx="3"/>
          </p:nvPr>
        </p:nvSpPr>
        <p:spPr>
          <a:xfrm>
            <a:off x="357510" y="4711557"/>
            <a:ext cx="3769646" cy="103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</a:pPr>
            <a:r>
              <a:rPr lang="hu-HU"/>
              <a:t>Beckné Csehi Mónika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</a:pPr>
            <a:r>
              <a:rPr lang="hu-HU" b="0" i="0" u="sng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beckne.csehi.monika@sze.hu</a:t>
            </a:r>
            <a:endParaRPr/>
          </a:p>
        </p:txBody>
      </p:sp>
      <p:graphicFrame>
        <p:nvGraphicFramePr>
          <p:cNvPr id="156" name="Google Shape;156;p10"/>
          <p:cNvGraphicFramePr/>
          <p:nvPr/>
        </p:nvGraphicFramePr>
        <p:xfrm>
          <a:off x="4857135" y="4857136"/>
          <a:ext cx="3452600" cy="1302950"/>
        </p:xfrm>
        <a:graphic>
          <a:graphicData uri="http://schemas.openxmlformats.org/drawingml/2006/table">
            <a:tbl>
              <a:tblPr>
                <a:noFill/>
                <a:tableStyleId>{7A83E17E-18FE-4E6F-9E20-6C07D276EAEA}</a:tableStyleId>
              </a:tblPr>
              <a:tblGrid>
                <a:gridCol w="34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sng" strike="noStrike" cap="none">
                        <a:solidFill>
                          <a:srgbClr val="0066A4"/>
                        </a:solidFill>
                        <a:latin typeface="Arial"/>
                        <a:ea typeface="Arial"/>
                        <a:cs typeface="Arial"/>
                        <a:sym typeface="Arial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0" u="sng" strike="noStrike" cap="none">
                          <a:solidFill>
                            <a:srgbClr val="0066A4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toth.bettina@sze.hu</a:t>
                      </a:r>
                      <a:endParaRPr sz="14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19050" marT="19050" marB="190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body" idx="5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Szerzői profil / felhasználói fiók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700643" y="1104624"/>
            <a:ext cx="561097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Google Shape;109;p3">
            <a:extLst>
              <a:ext uri="{FF2B5EF4-FFF2-40B4-BE49-F238E27FC236}">
                <a16:creationId xmlns:a16="http://schemas.microsoft.com/office/drawing/2014/main" id="{6031B52C-30FE-928D-B56E-F274822BB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837600"/>
              </p:ext>
            </p:extLst>
          </p:nvPr>
        </p:nvGraphicFramePr>
        <p:xfrm>
          <a:off x="700642" y="1655313"/>
          <a:ext cx="7584376" cy="4468396"/>
        </p:xfrm>
        <a:graphic>
          <a:graphicData uri="http://schemas.openxmlformats.org/drawingml/2006/table">
            <a:tbl>
              <a:tblPr firstRow="1" bandRow="1">
                <a:noFill/>
                <a:tableStyleId>{C5AC7F76-C3B6-48C7-BF58-4E9E2C5F5D7A}</a:tableStyleId>
              </a:tblPr>
              <a:tblGrid>
                <a:gridCol w="379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486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 dirty="0"/>
                        <a:t>Osiris </a:t>
                      </a:r>
                      <a:r>
                        <a:rPr lang="hu-HU" sz="2000" u="none" strike="noStrike" cap="none" dirty="0" err="1"/>
                        <a:t>Kiado</a:t>
                      </a:r>
                      <a:r>
                        <a:rPr lang="hu-HU" sz="2000" u="none" strike="noStrike" cap="none" dirty="0"/>
                        <a:t> https://www.szaktars.hu/osiris/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 dirty="0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 dirty="0"/>
                        <a:t>Filozófia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 dirty="0"/>
                        <a:t>Irodalomtörténet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 dirty="0"/>
                        <a:t>Jogtudomány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 dirty="0"/>
                        <a:t>Közgazdaságtan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 dirty="0"/>
                        <a:t>Művészettörténet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 dirty="0"/>
                        <a:t>Nyelvészet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 dirty="0"/>
                        <a:t>Néprajz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 dirty="0"/>
                        <a:t>Pedagógia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Politika - Politológia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Pszichológia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Szociológia – Szociográfia </a:t>
                      </a:r>
                      <a:b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Teológia – Vallástörténet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Történelem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Zene</a:t>
                      </a:r>
                      <a:endParaRPr dirty="0"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09;p3">
            <a:extLst>
              <a:ext uri="{FF2B5EF4-FFF2-40B4-BE49-F238E27FC236}">
                <a16:creationId xmlns:a16="http://schemas.microsoft.com/office/drawing/2014/main" id="{51A5A677-5339-CE69-E5AF-37D48074A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77597"/>
              </p:ext>
            </p:extLst>
          </p:nvPr>
        </p:nvGraphicFramePr>
        <p:xfrm>
          <a:off x="775194" y="1378251"/>
          <a:ext cx="7593612" cy="4101497"/>
        </p:xfrm>
        <a:graphic>
          <a:graphicData uri="http://schemas.openxmlformats.org/drawingml/2006/table">
            <a:tbl>
              <a:tblPr firstRow="1" bandRow="1">
                <a:tableStyleId>{C5AC7F76-C3B6-48C7-BF58-4E9E2C5F5D7A}</a:tableStyleId>
              </a:tblPr>
              <a:tblGrid>
                <a:gridCol w="379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8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tabLst/>
                        <a:defRPr/>
                      </a:pPr>
                      <a:r>
                        <a:rPr lang="fi-FI" sz="2000" u="none" strike="noStrike" cap="none" dirty="0"/>
                        <a:t>Osiris Kiado https://www.szaktars.hu/osiris/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85469654"/>
                  </a:ext>
                </a:extLst>
              </a:tr>
              <a:tr h="5614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 dirty="0">
                          <a:solidFill>
                            <a:schemeClr val="bg2"/>
                          </a:solidFill>
                        </a:rPr>
                        <a:t>Hozzáférés módja</a:t>
                      </a:r>
                      <a:endParaRPr sz="20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 dirty="0" err="1"/>
                        <a:t>eduID</a:t>
                      </a:r>
                      <a:r>
                        <a:rPr lang="hu-HU" sz="1400" u="none" strike="noStrike" cap="none" dirty="0"/>
                        <a:t>, VPN, helyben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72949411"/>
                  </a:ext>
                </a:extLst>
              </a:tr>
              <a:tr h="5614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 dirty="0">
                          <a:solidFill>
                            <a:srgbClr val="242943"/>
                          </a:solidFill>
                        </a:rPr>
                        <a:t>Gyűjtemény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 dirty="0">
                          <a:solidFill>
                            <a:schemeClr val="tx1"/>
                          </a:solidFill>
                        </a:rPr>
                        <a:t>Teljes szövegű könyvek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5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Nyelv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400" u="none" strike="noStrike" cap="none" dirty="0"/>
                        <a:t>Magyar 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6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 dirty="0">
                          <a:solidFill>
                            <a:srgbClr val="242943"/>
                          </a:solidFill>
                        </a:rPr>
                        <a:t>Előfizetés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0" u="none" strike="noStrike" cap="none" dirty="0">
                          <a:solidFill>
                            <a:schemeClr val="dk1"/>
                          </a:solidFill>
                          <a:sym typeface="Tahoma"/>
                        </a:rPr>
                        <a:t>Az előfizetés a teljes tartalomhoz való hozzáférést biztosítja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85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400" u="none" strike="noStrike" cap="none" dirty="0"/>
                        <a:t>nincs</a:t>
                      </a:r>
                      <a:r>
                        <a:rPr lang="hu-HU" sz="1400" u="none" strike="noStrike" cap="none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1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D7FB7F52-CF92-14F7-A9B6-43434A771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804"/>
            <a:ext cx="9144000" cy="48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4"/>
          <p:cNvGraphicFramePr/>
          <p:nvPr>
            <p:extLst>
              <p:ext uri="{D42A27DB-BD31-4B8C-83A1-F6EECF244321}">
                <p14:modId xmlns:p14="http://schemas.microsoft.com/office/powerpoint/2010/main" val="1363436669"/>
              </p:ext>
            </p:extLst>
          </p:nvPr>
        </p:nvGraphicFramePr>
        <p:xfrm>
          <a:off x="122752" y="1656288"/>
          <a:ext cx="8898495" cy="4356586"/>
        </p:xfrm>
        <a:graphic>
          <a:graphicData uri="http://schemas.openxmlformats.org/drawingml/2006/table">
            <a:tbl>
              <a:tblPr firstRow="1" bandRow="1">
                <a:noFill/>
                <a:tableStyleId>{C5AC7F76-C3B6-48C7-BF58-4E9E2C5F5D7A}</a:tableStyleId>
              </a:tblPr>
              <a:tblGrid>
                <a:gridCol w="2901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6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15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Kar</a:t>
                      </a:r>
                      <a:endParaRPr sz="14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Tanszék</a:t>
                      </a:r>
                      <a:endParaRPr sz="1400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Kapcsolódás</a:t>
                      </a:r>
                      <a:endParaRPr sz="1400" u="none" strike="noStrike" cap="none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04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u="none" strike="noStrike" cap="none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Apáczai Csere János Pedagógiai, Humán-és Társadalomtudományi Kar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 pitchFamily="34" charset="0"/>
                        <a:buNone/>
                      </a:pPr>
                      <a:r>
                        <a:rPr lang="hu-HU" sz="18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Minden tanszék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hu-HU" sz="1800" u="none" strike="noStrike" cap="none" dirty="0"/>
                        <a:t>Filozófia, irodalomtörténet, művészettörténet, nyelvészet, néprajz, pedagógia, p</a:t>
                      </a:r>
                      <a:r>
                        <a:rPr lang="hu-HU" sz="1800" b="0" i="0" u="none" strike="noStrike" cap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szichológia, szociológia – szociográfia, zene</a:t>
                      </a:r>
                      <a:endParaRPr lang="hu-HU" sz="1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1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u="none" strike="noStrike" cap="none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Deák Ferenc Állam-és Jogtudományi Kar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Jogtörténeti Tanszék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Jogtudomány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1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u="none" strike="noStrike" cap="none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Albert Kázmér Mosonmagyaróvári Kar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u="none" strike="noStrike" cap="none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Agroökonómiai és Vidékfejlesztési Tanszék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Közgazdaságtan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6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u="none" strike="noStrike" cap="none" dirty="0">
                          <a:solidFill>
                            <a:schemeClr val="bg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Művészeti Kar</a:t>
                      </a:r>
                      <a:endParaRPr sz="1800" u="none" strike="noStrike" cap="none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u-HU" sz="1800" b="0" i="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Zene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6" name="Google Shape;116;p4"/>
          <p:cNvSpPr txBox="1"/>
          <p:nvPr/>
        </p:nvSpPr>
        <p:spPr>
          <a:xfrm>
            <a:off x="767811" y="966078"/>
            <a:ext cx="7647711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/>
        </p:nvSpPr>
        <p:spPr>
          <a:xfrm>
            <a:off x="749813" y="1175305"/>
            <a:ext cx="6870187" cy="175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hu-HU" sz="2300" b="0" i="0" u="none" strike="noStrike" cap="none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Könyvek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Humán és társadalomtudományi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b="0" i="0" u="none" strike="noStrike" cap="none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Felsőoktatási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Szépirodalmi</a:t>
            </a:r>
            <a:endParaRPr sz="2300" b="0" i="0" u="none" strike="noStrike" cap="none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2615558" y="495024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08887727-A326-C26A-F267-710CB53A6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32" y="3004410"/>
            <a:ext cx="6505585" cy="3455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/>
        </p:nvSpPr>
        <p:spPr>
          <a:xfrm>
            <a:off x="929773" y="1834332"/>
            <a:ext cx="7427384" cy="123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Szerzőre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Címre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hu-HU" sz="23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Kulcsszóra (teljes szövegben is)</a:t>
            </a:r>
            <a:endParaRPr sz="23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813573" y="1101737"/>
            <a:ext cx="6703508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D49640D0-8922-E5E1-F865-3F94CC820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9770"/>
            <a:ext cx="9144000" cy="32434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55AB030F-DF7D-0749-2880-79774AB2B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165" y="1211354"/>
            <a:ext cx="3259979" cy="515845"/>
          </a:xfrm>
        </p:spPr>
        <p:txBody>
          <a:bodyPr/>
          <a:lstStyle/>
          <a:p>
            <a:r>
              <a:rPr lang="hu-HU" sz="2300" dirty="0"/>
              <a:t>Szűrési lehetőségek: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6B6A94B1-84CB-B257-4DDD-8485039A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243"/>
            <a:ext cx="9144000" cy="39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056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253</Words>
  <Application>Microsoft Office PowerPoint</Application>
  <PresentationFormat>Diavetítés a képernyőre (4:3 oldalarány)</PresentationFormat>
  <Paragraphs>80</Paragraphs>
  <Slides>13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Tahoma</vt:lpstr>
      <vt:lpstr>Arial</vt:lpstr>
      <vt:lpstr>Open Sans</vt:lpstr>
      <vt:lpstr>Noto Sans Symbols</vt:lpstr>
      <vt:lpstr>Default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xmeditor01</dc:creator>
  <cp:lastModifiedBy>Terhes-Tóth Bettina</cp:lastModifiedBy>
  <cp:revision>2</cp:revision>
  <dcterms:created xsi:type="dcterms:W3CDTF">2019-08-01T06:27:51Z</dcterms:created>
  <dcterms:modified xsi:type="dcterms:W3CDTF">2023-03-27T12:45:12Z</dcterms:modified>
</cp:coreProperties>
</file>