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Tahoma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jPE3WSZjaGyghhSfc/1SiW2ev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6F8C87-3122-43E4-A70F-F64E1A81B1F0}">
  <a:tblStyle styleId="{4B6F8C87-3122-43E4-A70F-F64E1A81B1F0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fill>
          <a:solidFill>
            <a:srgbClr val="CAE6F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E6F1"/>
          </a:solidFill>
        </a:fill>
      </a:tcStyle>
    </a:band1V>
    <a:band2V>
      <a:tcTxStyle b="off" i="off"/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Tahoma-bold.fntdata"/><Relationship Id="rId16" Type="http://schemas.openxmlformats.org/officeDocument/2006/relationships/slide" Target="slides/slide11.xml"/><Relationship Id="rId38" Type="http://schemas.openxmlformats.org/officeDocument/2006/relationships/font" Target="fonts/Tahom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8ebae9b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208ebae9b0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ebae9b0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208ebae9b0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8ebae9b0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208ebae9b0e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8ebae9b0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08ebae9b0e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8cc0380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218cc0380e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8cc0380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218cc0380e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8cc0380e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218cc0380e3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c3f0309a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20c3f0309a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c3f0309a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20c3f0309a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b7e081f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21b7e081f0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8ebae9b0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208ebae9b0e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c3f0309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g20c3f0309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dd907dd7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g21dd907dd7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0c3f0309a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20c3f0309a1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dd907dd7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g21dd907dd7a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dd907dd7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g21dd907dd7a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dd907dd7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21dd907dd7a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08ebae9b0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g208ebae9b0e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1dd907dd7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g21dd907dd7a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7e081f0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21b7e081f02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2907c2d5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22907c2d51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907c2d5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22907c2d51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dd907dd7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21dd907dd7a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dd907dd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21dd907dd7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8ebae9b0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208ebae9b0e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7" name="Google Shape;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2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Google Shape;30;p14"/>
          <p:cNvSpPr/>
          <p:nvPr>
            <p:ph idx="3" type="tbl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32" name="Google Shape;3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41" name="Google Shape;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tatista.com/getting-started/content-types-overview-statistics" TargetMode="External"/><Relationship Id="rId4" Type="http://schemas.openxmlformats.org/officeDocument/2006/relationships/hyperlink" Target="https://www.statista.com/getting-started/content-types-overview-forecasts-surveys" TargetMode="External"/><Relationship Id="rId10" Type="http://schemas.openxmlformats.org/officeDocument/2006/relationships/hyperlink" Target="https://www.statista.com/publication-finder" TargetMode="External"/><Relationship Id="rId9" Type="http://schemas.openxmlformats.org/officeDocument/2006/relationships/hyperlink" Target="https://www.statista.com/getting-started/expert-tools-publication-finder" TargetMode="External"/><Relationship Id="rId5" Type="http://schemas.openxmlformats.org/officeDocument/2006/relationships/hyperlink" Target="https://www.statista.com/getting-started/content-types-overview-infographics" TargetMode="External"/><Relationship Id="rId6" Type="http://schemas.openxmlformats.org/officeDocument/2006/relationships/hyperlink" Target="https://www.statista.com/getting-started/content-types-overview-topics" TargetMode="External"/><Relationship Id="rId7" Type="http://schemas.openxmlformats.org/officeDocument/2006/relationships/hyperlink" Target="https://www.statista.com/getting-started/content-types-overview-studies-reports" TargetMode="External"/><Relationship Id="rId8" Type="http://schemas.openxmlformats.org/officeDocument/2006/relationships/hyperlink" Target="https://www.statista.com/getting-started/content-types-overview-digital-market-outlook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297900" y="2396150"/>
            <a:ext cx="45234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/>
          <p:nvPr>
            <p:ph idx="2" type="body"/>
          </p:nvPr>
        </p:nvSpPr>
        <p:spPr>
          <a:xfrm>
            <a:off x="297900" y="3045788"/>
            <a:ext cx="20496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 sz="3600">
                <a:solidFill>
                  <a:schemeClr val="dk2"/>
                </a:solidFill>
              </a:rPr>
              <a:t>Statista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97900" y="3757825"/>
            <a:ext cx="42657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Készítette: Farkas Renáta, Tóthné Marek Eszter</a:t>
            </a:r>
            <a:endParaRPr>
              <a:solidFill>
                <a:srgbClr val="41404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858300" y="1546924"/>
            <a:ext cx="74274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Böngészsés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Gyors szűrők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Speciális szűrők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Beállítható a keresés pontossága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Keresési operátorok: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idézőjelek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felkiáltójel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○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csillag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Szóközt alapvetően AND-ként értelmezi, 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&amp; + AND, OR nem működik keresési operátorként</a:t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ebae9b0e_0_0"/>
          <p:cNvSpPr txBox="1"/>
          <p:nvPr/>
        </p:nvSpPr>
        <p:spPr>
          <a:xfrm>
            <a:off x="291075" y="1426625"/>
            <a:ext cx="84576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Gyors szűrők: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Char char="●"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Rendezés:</a:t>
            </a: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relevancia, közététel dátuma, népszerűség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Char char="●"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Hely fókusz: </a:t>
            </a: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IP alaján meghatározott hely kerül beállításra. Ezek a tartalmak élveznek prioritást kereséskor. 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Speciális szűrők: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A bal oldali tartalomtípus-szűrők alatt további szűrési lehetőségeket lehet találni. Pl.: régió, iparág, Régió, Ország/területek</a:t>
            </a:r>
            <a:endParaRPr sz="18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Keresés pontossága: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Char char="●"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Normál:</a:t>
            </a: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 a beírt kifejezéseket ÉS kapcsoló segítségével keresi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Char char="●"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Széles (Wide):</a:t>
            </a: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 a beírt kifejezésekre keres egy VAGY kapcsoló segítségével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Char char="●"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Magas(High):</a:t>
            </a: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 csak a legrelevánsabb találatokat jeleníti meg a beírt kifejezésekre és az ÉS kapcsoló használatával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g208ebae9b0e_0_0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8ebae9b0e_0_7"/>
          <p:cNvSpPr txBox="1"/>
          <p:nvPr/>
        </p:nvSpPr>
        <p:spPr>
          <a:xfrm>
            <a:off x="291075" y="1426625"/>
            <a:ext cx="8457600" cy="4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Az adatbázisban alkalmazható keresési operátorok és funkciójuk: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877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2050"/>
              <a:buChar char="●"/>
            </a:pPr>
            <a:r>
              <a:rPr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Kifejezés-keresés a </a:t>
            </a:r>
            <a:r>
              <a:rPr b="1" lang="hu-HU" sz="22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„”</a:t>
            </a:r>
            <a:r>
              <a:rPr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 használatával: pontos kifejezés kereséséhez</a:t>
            </a:r>
            <a:endParaRPr sz="20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877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2050"/>
              <a:buChar char="●"/>
            </a:pPr>
            <a:r>
              <a:rPr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Kifejezések kizárása a keresésből a </a:t>
            </a:r>
            <a:r>
              <a:rPr b="1" lang="hu-HU" sz="23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!</a:t>
            </a:r>
            <a:r>
              <a:rPr b="1"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használatával: a felkiáltójelet a keresett kifejezés elé kell tenni, hogy kizárja azt a keresésből. </a:t>
            </a:r>
            <a:endParaRPr sz="20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A felkiáltójel nem tehető az első kifejezés elé. </a:t>
            </a:r>
            <a:endParaRPr sz="20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Pl.:  eCommerce !Germany → "Németország" ki lesz zárva a keresésből</a:t>
            </a:r>
            <a:br>
              <a:rPr b="1" i="1"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</a:br>
            <a:endParaRPr b="1" i="1" sz="20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877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2050"/>
              <a:buChar char="●"/>
            </a:pPr>
            <a:r>
              <a:rPr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Helyettesítő karakteres keresés </a:t>
            </a:r>
            <a:r>
              <a:rPr b="1" lang="hu-HU" sz="23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*</a:t>
            </a:r>
            <a:r>
              <a:rPr lang="hu-HU" sz="20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 használatával: egy csillagot a keresett kifejezés elé vagy után tehetünk, ha olyan tartalmat keresünk, amely tartalmazza ezt a kifejezést. </a:t>
            </a:r>
            <a:endParaRPr sz="20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161" name="Google Shape;161;g208ebae9b0e_0_7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8ebae9b0e_0_27"/>
          <p:cNvSpPr txBox="1"/>
          <p:nvPr/>
        </p:nvSpPr>
        <p:spPr>
          <a:xfrm>
            <a:off x="291075" y="1426625"/>
            <a:ext cx="8457600" cy="4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167" name="Google Shape;167;g208ebae9b0e_0_27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208ebae9b0e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88" y="1294825"/>
            <a:ext cx="8886825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8ebae9b0e_0_18"/>
          <p:cNvSpPr txBox="1"/>
          <p:nvPr/>
        </p:nvSpPr>
        <p:spPr>
          <a:xfrm>
            <a:off x="291125" y="2162775"/>
            <a:ext cx="84576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Keresés menüből, tartalmakból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Statistics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Reports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Insights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Infographics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174" name="Google Shape;174;g208ebae9b0e_0_18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8cc0380e3_0_0"/>
          <p:cNvSpPr txBox="1"/>
          <p:nvPr/>
        </p:nvSpPr>
        <p:spPr>
          <a:xfrm>
            <a:off x="343200" y="1197400"/>
            <a:ext cx="84576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 u="sng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Keresés menüből, tartalmakból:</a:t>
            </a:r>
            <a:endParaRPr b="1" sz="1950" u="sng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Minden iparág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Egyes iparágakba keresés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 u="sng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Keresés elinditása, rendezése:</a:t>
            </a:r>
            <a:endParaRPr b="1" sz="1950" u="sng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Legnézettebb statisztikák (Most-viewed)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Aktuális statisztikák (Recent statistics)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Népszerű statisztikák (Popular Statistic)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Témák (Topics)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Téma szerinti áttekintés(Topic overview)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Iparági áttekintés (Industry overview)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950"/>
              <a:buFont typeface="Tahoma"/>
              <a:buChar char="●"/>
            </a:pPr>
            <a:r>
              <a:rPr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Top tanulmány (Top Study)</a:t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180" name="Google Shape;180;g218cc0380e3_0_0"/>
          <p:cNvSpPr txBox="1"/>
          <p:nvPr/>
        </p:nvSpPr>
        <p:spPr>
          <a:xfrm>
            <a:off x="2326123" y="321801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8cc0380e3_0_5"/>
          <p:cNvSpPr txBox="1"/>
          <p:nvPr/>
        </p:nvSpPr>
        <p:spPr>
          <a:xfrm>
            <a:off x="291075" y="1426625"/>
            <a:ext cx="84576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186" name="Google Shape;186;g218cc0380e3_0_5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218cc0380e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75" y="1264250"/>
            <a:ext cx="8822851" cy="41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8cc0380e3_0_11"/>
          <p:cNvSpPr txBox="1"/>
          <p:nvPr/>
        </p:nvSpPr>
        <p:spPr>
          <a:xfrm>
            <a:off x="343200" y="1235600"/>
            <a:ext cx="84576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Nagyobb iparági statisztika megjelenítésekor: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Alapinformációk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Iparág állapota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Kulcsiparágak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Tények és betekintés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További érdekes témák az iparággal kapcsolatban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Konkrét statisztika megjelenítésekor:</a:t>
            </a:r>
            <a:endParaRPr b="1"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Grafikonos megjelenítés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Letöltési opció: Pdf, Xls, Png, PPt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Egyéb statisztikák megjelenítése a témában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Népszerű kapcsolódó kulcsszavak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További érdekes tartalmak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50" u="sng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Topic szerinti kerésékor:</a:t>
            </a:r>
            <a:endParaRPr b="1" sz="1950" u="sng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Adott terület, téma megjelnítése-Alapinformációk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Áttekintés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Szegmensek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Vállalatok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Fogyasztás és felhasználás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397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750"/>
              <a:buFont typeface="Tahoma"/>
              <a:buChar char="●"/>
            </a:pPr>
            <a:r>
              <a:rPr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Kitekintés</a:t>
            </a:r>
            <a:endParaRPr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193" name="Google Shape;193;g218cc0380e3_0_11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Statistics- Felépítés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c3f0309a1_0_1"/>
          <p:cNvSpPr txBox="1"/>
          <p:nvPr/>
        </p:nvSpPr>
        <p:spPr>
          <a:xfrm>
            <a:off x="291075" y="1426625"/>
            <a:ext cx="8457600" cy="4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199" name="Google Shape;199;g20c3f0309a1_0_1"/>
          <p:cNvSpPr txBox="1"/>
          <p:nvPr/>
        </p:nvSpPr>
        <p:spPr>
          <a:xfrm>
            <a:off x="2222325" y="512825"/>
            <a:ext cx="6921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Statisztikák  keresése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0c3f0309a1_0_1"/>
          <p:cNvPicPr preferRelativeResize="0"/>
          <p:nvPr/>
        </p:nvPicPr>
        <p:blipFill rotWithShape="1">
          <a:blip r:embed="rId3">
            <a:alphaModFix/>
          </a:blip>
          <a:srcRect b="8355" l="2047" r="0" t="16160"/>
          <a:stretch/>
        </p:blipFill>
        <p:spPr>
          <a:xfrm>
            <a:off x="140100" y="1184400"/>
            <a:ext cx="7603000" cy="29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0c3f0309a1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500" y="3636200"/>
            <a:ext cx="5405899" cy="2847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c3f0309a1_0_8"/>
          <p:cNvSpPr txBox="1"/>
          <p:nvPr/>
        </p:nvSpPr>
        <p:spPr>
          <a:xfrm>
            <a:off x="291075" y="1241700"/>
            <a:ext cx="84576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750" u="sng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Adott témában keresés:</a:t>
            </a:r>
            <a:r>
              <a:rPr b="1" lang="hu-HU" sz="17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 Statistics/ Cosumer goods/ Foon &amp;nutritions / Industry insights- Veganism</a:t>
            </a:r>
            <a:endParaRPr b="1" sz="17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207" name="Google Shape;207;g20c3f0309a1_0_8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Statisztikák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20c3f0309a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400" y="2065451"/>
            <a:ext cx="7889274" cy="38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b7e081f02_0_0"/>
          <p:cNvSpPr txBox="1"/>
          <p:nvPr>
            <p:ph idx="5" type="body"/>
          </p:nvPr>
        </p:nvSpPr>
        <p:spPr>
          <a:xfrm>
            <a:off x="2025374" y="2467121"/>
            <a:ext cx="52686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F</a:t>
            </a:r>
            <a:r>
              <a:rPr lang="hu-HU" sz="2400"/>
              <a:t>elhasználói fiók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0" name="Google Shape;100;g21b7e081f02_0_0"/>
          <p:cNvSpPr txBox="1"/>
          <p:nvPr/>
        </p:nvSpPr>
        <p:spPr>
          <a:xfrm>
            <a:off x="813573" y="149255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8ebae9b0e_0_33"/>
          <p:cNvSpPr txBox="1"/>
          <p:nvPr/>
        </p:nvSpPr>
        <p:spPr>
          <a:xfrm>
            <a:off x="291075" y="1426625"/>
            <a:ext cx="8457600" cy="4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214" name="Google Shape;214;g208ebae9b0e_0_33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Statisztikák beállítása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208ebae9b0e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25" y="2663924"/>
            <a:ext cx="8284601" cy="41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08ebae9b0e_0_33"/>
          <p:cNvSpPr txBox="1"/>
          <p:nvPr/>
        </p:nvSpPr>
        <p:spPr>
          <a:xfrm>
            <a:off x="1100050" y="1220150"/>
            <a:ext cx="84576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Letöltés: PDF, XLS, PNG, PPT formátumban</a:t>
            </a:r>
            <a:endParaRPr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Táblázat megjelenítésének beállítása.</a:t>
            </a:r>
            <a:endParaRPr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Esetenként a nyelv is módosítható. </a:t>
            </a:r>
            <a:endParaRPr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Hivatkozás különböző stílusban</a:t>
            </a:r>
            <a:endParaRPr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Megosztás</a:t>
            </a:r>
            <a:endParaRPr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Nyomtatás</a:t>
            </a:r>
            <a:endParaRPr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0c3f0309a1_0_16"/>
          <p:cNvSpPr txBox="1"/>
          <p:nvPr/>
        </p:nvSpPr>
        <p:spPr>
          <a:xfrm>
            <a:off x="291075" y="1426625"/>
            <a:ext cx="8457600" cy="4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222" name="Google Shape;222;g20c3f0309a1_0_16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Jelentések/Reports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0c3f0309a1_0_16"/>
          <p:cNvSpPr txBox="1"/>
          <p:nvPr/>
        </p:nvSpPr>
        <p:spPr>
          <a:xfrm>
            <a:off x="429700" y="1303213"/>
            <a:ext cx="84576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Iparági  területek alapján keresés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pic>
        <p:nvPicPr>
          <p:cNvPr id="224" name="Google Shape;224;g20c3f0309a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00" y="2551351"/>
            <a:ext cx="8714301" cy="1672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dd907dd7a_1_0"/>
          <p:cNvSpPr txBox="1"/>
          <p:nvPr/>
        </p:nvSpPr>
        <p:spPr>
          <a:xfrm>
            <a:off x="291075" y="1426625"/>
            <a:ext cx="8457600" cy="4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230" name="Google Shape;230;g21dd907dd7a_1_0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Jelentések/Reports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1dd907dd7a_1_0"/>
          <p:cNvSpPr txBox="1"/>
          <p:nvPr/>
        </p:nvSpPr>
        <p:spPr>
          <a:xfrm>
            <a:off x="429700" y="1188201"/>
            <a:ext cx="8457600" cy="1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Célzott keresés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Keresési lehetőségek: 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Régió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Iparág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Nyelv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270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F7C"/>
              </a:buClr>
              <a:buSzPts val="1550"/>
              <a:buFont typeface="Tahoma"/>
              <a:buChar char="●"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Tartalom típus: pl. Városi jelentés, vállalati jelentések stb.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pic>
        <p:nvPicPr>
          <p:cNvPr id="232" name="Google Shape;232;g21dd907dd7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125" y="3512738"/>
            <a:ext cx="24765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1dd907dd7a_1_0"/>
          <p:cNvPicPr preferRelativeResize="0"/>
          <p:nvPr/>
        </p:nvPicPr>
        <p:blipFill rotWithShape="1">
          <a:blip r:embed="rId4">
            <a:alphaModFix/>
          </a:blip>
          <a:srcRect b="0" l="0" r="0" t="-25266"/>
          <a:stretch/>
        </p:blipFill>
        <p:spPr>
          <a:xfrm>
            <a:off x="760675" y="2342175"/>
            <a:ext cx="2675925" cy="39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c3f0309a1_0_25"/>
          <p:cNvSpPr txBox="1"/>
          <p:nvPr/>
        </p:nvSpPr>
        <p:spPr>
          <a:xfrm>
            <a:off x="291075" y="1426625"/>
            <a:ext cx="8457600" cy="4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239" name="Google Shape;239;g20c3f0309a1_0_25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Jelentések/Reports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0c3f0309a1_0_25"/>
          <p:cNvSpPr txBox="1"/>
          <p:nvPr/>
        </p:nvSpPr>
        <p:spPr>
          <a:xfrm>
            <a:off x="429700" y="1303213"/>
            <a:ext cx="84576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Magyarországgal kapcsolatos jelentések.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pic>
        <p:nvPicPr>
          <p:cNvPr id="241" name="Google Shape;241;g20c3f0309a1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38" y="2244201"/>
            <a:ext cx="8164276" cy="38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dd907dd7a_1_9"/>
          <p:cNvSpPr txBox="1"/>
          <p:nvPr/>
        </p:nvSpPr>
        <p:spPr>
          <a:xfrm>
            <a:off x="291075" y="1426625"/>
            <a:ext cx="8457600" cy="4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247" name="Google Shape;247;g21dd907dd7a_1_9"/>
          <p:cNvSpPr txBox="1"/>
          <p:nvPr/>
        </p:nvSpPr>
        <p:spPr>
          <a:xfrm>
            <a:off x="2326123" y="51282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Jelentések/Reports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1dd907dd7a_1_9"/>
          <p:cNvSpPr txBox="1"/>
          <p:nvPr/>
        </p:nvSpPr>
        <p:spPr>
          <a:xfrm>
            <a:off x="455525" y="1264463"/>
            <a:ext cx="84576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Magyarországgal kapcsolatos jelentések.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550">
                <a:solidFill>
                  <a:srgbClr val="455F7C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A kiválasztott találat letölthető: Pdf és PPT formátumban is</a:t>
            </a:r>
            <a:endParaRPr b="1" sz="1550">
              <a:solidFill>
                <a:srgbClr val="455F7C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pic>
        <p:nvPicPr>
          <p:cNvPr id="249" name="Google Shape;249;g21dd907dd7a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762" y="2461723"/>
            <a:ext cx="7184226" cy="32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21dd907dd7a_0_6"/>
          <p:cNvPicPr preferRelativeResize="0"/>
          <p:nvPr/>
        </p:nvPicPr>
        <p:blipFill rotWithShape="1">
          <a:blip r:embed="rId3">
            <a:alphaModFix/>
          </a:blip>
          <a:srcRect b="0" l="15470" r="16557" t="0"/>
          <a:stretch/>
        </p:blipFill>
        <p:spPr>
          <a:xfrm>
            <a:off x="2484950" y="1514375"/>
            <a:ext cx="6486000" cy="4358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1dd907dd7a_0_6"/>
          <p:cNvSpPr/>
          <p:nvPr/>
        </p:nvSpPr>
        <p:spPr>
          <a:xfrm>
            <a:off x="214875" y="2381500"/>
            <a:ext cx="2256000" cy="3554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4AAB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Az összes infografika megjelenik dátum szerint rendezve (a legfrissebbek vannak elöl). </a:t>
            </a:r>
            <a:endParaRPr sz="20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Keresésre itt nincs lehetőség, csak néhány kiemelt témára tudunk szűkíteni.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g21dd907dd7a_0_6"/>
          <p:cNvSpPr/>
          <p:nvPr/>
        </p:nvSpPr>
        <p:spPr>
          <a:xfrm>
            <a:off x="3208750" y="5568906"/>
            <a:ext cx="4807500" cy="3669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4AAB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57" name="Google Shape;257;g21dd907dd7a_0_6"/>
          <p:cNvCxnSpPr>
            <a:endCxn id="256" idx="1"/>
          </p:cNvCxnSpPr>
          <p:nvPr/>
        </p:nvCxnSpPr>
        <p:spPr>
          <a:xfrm>
            <a:off x="2489050" y="5443356"/>
            <a:ext cx="719700" cy="309000"/>
          </a:xfrm>
          <a:prstGeom prst="straightConnector1">
            <a:avLst/>
          </a:prstGeom>
          <a:noFill/>
          <a:ln cap="flat" cmpd="sng" w="38100">
            <a:solidFill>
              <a:srgbClr val="4AABC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g21dd907dd7a_0_6"/>
          <p:cNvSpPr txBox="1"/>
          <p:nvPr/>
        </p:nvSpPr>
        <p:spPr>
          <a:xfrm>
            <a:off x="2652698" y="4979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Infographics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dd907dd7a_0_12"/>
          <p:cNvSpPr txBox="1"/>
          <p:nvPr/>
        </p:nvSpPr>
        <p:spPr>
          <a:xfrm>
            <a:off x="761850" y="1209575"/>
            <a:ext cx="76203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Business Plan Export</a:t>
            </a:r>
            <a:endParaRPr b="1"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200"/>
              <a:buFont typeface="Tahoma"/>
              <a:buChar char="-"/>
            </a:pP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segít a piac modellezésében</a:t>
            </a:r>
            <a:endParaRPr sz="22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200"/>
              <a:buFont typeface="Tahoma"/>
              <a:buChar char="-"/>
            </a:pP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az adatokat különféle nemzetközi forrásokból (pl. Világbank) és a Statiszta saját elemzéseiből meríti</a:t>
            </a:r>
            <a:endParaRPr sz="2200" strike="sngStrike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50">
              <a:solidFill>
                <a:srgbClr val="455F7C"/>
              </a:solidFill>
              <a:highlight>
                <a:srgbClr val="FFFFFF"/>
              </a:highlight>
            </a:endParaRPr>
          </a:p>
        </p:txBody>
      </p:sp>
      <p:sp>
        <p:nvSpPr>
          <p:cNvPr id="264" name="Google Shape;264;g21dd907dd7a_0_12"/>
          <p:cNvSpPr txBox="1"/>
          <p:nvPr/>
        </p:nvSpPr>
        <p:spPr>
          <a:xfrm>
            <a:off x="2652698" y="4979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21dd907dd7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625" y="3138600"/>
            <a:ext cx="6078324" cy="30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1dd907dd7a_0_12"/>
          <p:cNvSpPr/>
          <p:nvPr/>
        </p:nvSpPr>
        <p:spPr>
          <a:xfrm>
            <a:off x="214875" y="3535925"/>
            <a:ext cx="2256000" cy="21045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4AAB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A piac és az ország kiválasztása után az eredmény egy Excel táblázatban jelenik meg.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8ebae9b0e_0_39"/>
          <p:cNvSpPr txBox="1"/>
          <p:nvPr/>
        </p:nvSpPr>
        <p:spPr>
          <a:xfrm>
            <a:off x="2652698" y="4979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208ebae9b0e_0_39"/>
          <p:cNvPicPr preferRelativeResize="0"/>
          <p:nvPr/>
        </p:nvPicPr>
        <p:blipFill rotWithShape="1">
          <a:blip r:embed="rId3">
            <a:alphaModFix/>
          </a:blip>
          <a:srcRect b="26966" l="0" r="0" t="29243"/>
          <a:stretch/>
        </p:blipFill>
        <p:spPr>
          <a:xfrm>
            <a:off x="609438" y="3008036"/>
            <a:ext cx="7962451" cy="1869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g208ebae9b0e_0_39"/>
          <p:cNvGrpSpPr/>
          <p:nvPr/>
        </p:nvGrpSpPr>
        <p:grpSpPr>
          <a:xfrm>
            <a:off x="761850" y="1209575"/>
            <a:ext cx="7620300" cy="5305537"/>
            <a:chOff x="761850" y="1209575"/>
            <a:chExt cx="7620300" cy="5305537"/>
          </a:xfrm>
        </p:grpSpPr>
        <p:sp>
          <p:nvSpPr>
            <p:cNvPr id="274" name="Google Shape;274;g208ebae9b0e_0_39"/>
            <p:cNvSpPr txBox="1"/>
            <p:nvPr/>
          </p:nvSpPr>
          <p:spPr>
            <a:xfrm>
              <a:off x="761850" y="1209575"/>
              <a:ext cx="7620300" cy="523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2400">
                  <a:solidFill>
                    <a:srgbClr val="3C3C3B"/>
                  </a:solidFill>
                  <a:latin typeface="Tahoma"/>
                  <a:ea typeface="Tahoma"/>
                  <a:cs typeface="Tahoma"/>
                  <a:sym typeface="Tahoma"/>
                </a:rPr>
                <a:t>Publication Finder</a:t>
              </a:r>
              <a:endParaRPr b="1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3683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C3B"/>
                </a:buClr>
                <a:buSzPts val="2200"/>
                <a:buFont typeface="Tahoma"/>
                <a:buChar char="-"/>
              </a:pPr>
              <a:r>
                <a:rPr lang="hu-HU" sz="2200">
                  <a:solidFill>
                    <a:srgbClr val="3C3C3B"/>
                  </a:solidFill>
                  <a:latin typeface="Tahoma"/>
                  <a:ea typeface="Tahoma"/>
                  <a:cs typeface="Tahoma"/>
                  <a:sym typeface="Tahoma"/>
                </a:rPr>
                <a:t>publikációs adatbázis</a:t>
              </a:r>
              <a:endParaRPr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3683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C3B"/>
                </a:buClr>
                <a:buSzPts val="2200"/>
                <a:buFont typeface="Tahoma"/>
                <a:buChar char="-"/>
              </a:pPr>
              <a:r>
                <a:rPr lang="hu-HU" sz="2200">
                  <a:solidFill>
                    <a:srgbClr val="3C3C3B"/>
                  </a:solidFill>
                  <a:latin typeface="Tahoma"/>
                  <a:ea typeface="Tahoma"/>
                  <a:cs typeface="Tahoma"/>
                  <a:sym typeface="Tahoma"/>
                </a:rPr>
                <a:t>több mint 1 millió tanulmányt, jelentést és egyéb (német és angol nyelvű) dokumentumot tartalmaz</a:t>
              </a:r>
              <a:endParaRPr sz="2200" strike="sng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50">
                <a:solidFill>
                  <a:srgbClr val="455F7C"/>
                </a:solidFill>
                <a:highlight>
                  <a:srgbClr val="FFFFFF"/>
                </a:highlight>
              </a:endParaRPr>
            </a:p>
          </p:txBody>
        </p:sp>
        <p:pic>
          <p:nvPicPr>
            <p:cNvPr id="275" name="Google Shape;275;g208ebae9b0e_0_39"/>
            <p:cNvPicPr preferRelativeResize="0"/>
            <p:nvPr/>
          </p:nvPicPr>
          <p:blipFill rotWithShape="1">
            <a:blip r:embed="rId4">
              <a:alphaModFix/>
            </a:blip>
            <a:srcRect b="1058" l="1004" r="1511" t="0"/>
            <a:stretch/>
          </p:blipFill>
          <p:spPr>
            <a:xfrm>
              <a:off x="3605213" y="4255213"/>
              <a:ext cx="1871675" cy="2259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g208ebae9b0e_0_39"/>
          <p:cNvSpPr/>
          <p:nvPr/>
        </p:nvSpPr>
        <p:spPr>
          <a:xfrm>
            <a:off x="358125" y="4736050"/>
            <a:ext cx="2829000" cy="14415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4AAB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Szűkítési lehetőségek:</a:t>
            </a:r>
            <a:endParaRPr sz="20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-"/>
            </a:pPr>
            <a:r>
              <a:rPr lang="hu-HU" sz="20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Év</a:t>
            </a:r>
            <a:endParaRPr sz="20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-"/>
            </a:pPr>
            <a:r>
              <a:rPr lang="hu-HU" sz="20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Iparág</a:t>
            </a:r>
            <a:endParaRPr sz="20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-"/>
            </a:pPr>
            <a:r>
              <a:rPr lang="hu-HU" sz="20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Dokumentumtípus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dd907dd7a_0_18"/>
          <p:cNvSpPr txBox="1"/>
          <p:nvPr/>
        </p:nvSpPr>
        <p:spPr>
          <a:xfrm>
            <a:off x="761850" y="1209575"/>
            <a:ext cx="7986900" cy="5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Insights - Market Insights</a:t>
            </a:r>
            <a:endParaRPr b="1"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200"/>
              <a:buFont typeface="Tahoma"/>
              <a:buChar char="●"/>
            </a:pP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részletes piaci betekintést nyújt (elemzések, tanulmányok, grafikonok)</a:t>
            </a:r>
            <a:endParaRPr sz="22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200"/>
              <a:buFont typeface="Tahoma"/>
              <a:buChar char="●"/>
            </a:pP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adatok 10 évre visszamenőleg </a:t>
            </a:r>
            <a:b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			+ előrejelzések a következő 5 évre vonatkozóan</a:t>
            </a:r>
            <a:endParaRPr sz="22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200"/>
              <a:buFont typeface="Tahoma"/>
              <a:buChar char="●"/>
            </a:pP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8 piaci területen érhető el </a:t>
            </a:r>
            <a:endParaRPr sz="20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100"/>
              <a:buFont typeface="Tahoma"/>
              <a:buChar char="○"/>
            </a:pP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Consumer Market Insights</a:t>
            </a:r>
            <a:endParaRPr sz="19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100"/>
              <a:buFont typeface="Tahoma"/>
              <a:buChar char="○"/>
            </a:pP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Mobility Market Insights</a:t>
            </a:r>
            <a:endParaRPr sz="19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100"/>
              <a:buFont typeface="Tahoma"/>
              <a:buChar char="○"/>
            </a:pP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Country Insights</a:t>
            </a:r>
            <a:endParaRPr sz="19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100"/>
              <a:buFont typeface="Tahoma"/>
              <a:buChar char="○"/>
            </a:pP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Technology Market Insights</a:t>
            </a:r>
            <a:endParaRPr sz="19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100"/>
              <a:buFont typeface="Tahoma"/>
              <a:buChar char="○"/>
            </a:pP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Advertising &amp; Media Market Insights</a:t>
            </a:r>
            <a:endParaRPr sz="19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100"/>
              <a:buFont typeface="Tahoma"/>
              <a:buChar char="○"/>
            </a:pP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Industry Insights</a:t>
            </a:r>
            <a:endParaRPr sz="19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100"/>
              <a:buFont typeface="Tahoma"/>
              <a:buChar char="○"/>
            </a:pP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Health Market Insights</a:t>
            </a:r>
            <a:endParaRPr sz="19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100"/>
              <a:buFont typeface="Tahoma"/>
              <a:buChar char="○"/>
            </a:pPr>
            <a:r>
              <a:rPr lang="hu-HU" sz="19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Digital Market Insights</a:t>
            </a:r>
            <a:endParaRPr sz="19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g21dd907dd7a_0_18"/>
          <p:cNvSpPr txBox="1"/>
          <p:nvPr/>
        </p:nvSpPr>
        <p:spPr>
          <a:xfrm>
            <a:off x="2652698" y="4979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 txBox="1"/>
          <p:nvPr/>
        </p:nvSpPr>
        <p:spPr>
          <a:xfrm>
            <a:off x="626700" y="1441800"/>
            <a:ext cx="8022000" cy="3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Többféle Statista fiók létezik:</a:t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400"/>
              <a:buFont typeface="Tahoma"/>
              <a:buChar char="-"/>
            </a:pPr>
            <a:r>
              <a:rPr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Basic Account </a:t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Font typeface="Tahoma"/>
              <a:buChar char="-"/>
            </a:pPr>
            <a:r>
              <a:rPr b="1"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Basic Account Plus</a:t>
            </a:r>
            <a:endParaRPr b="1"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Font typeface="Tahoma"/>
              <a:buChar char="➔"/>
            </a:pPr>
            <a:r>
              <a:rPr b="1"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egyéni fiók regisztrálásakor ilyen típusú fiókunk lesz</a:t>
            </a:r>
            <a:endParaRPr b="1"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Font typeface="Tahoma"/>
              <a:buChar char="-"/>
            </a:pPr>
            <a:r>
              <a:rPr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Starter Account</a:t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Font typeface="Tahoma"/>
              <a:buChar char="-"/>
            </a:pPr>
            <a:r>
              <a:rPr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Professional Account</a:t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2652698" y="4979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Felhasználói fiók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b7e081f02_0_89"/>
          <p:cNvSpPr txBox="1"/>
          <p:nvPr/>
        </p:nvSpPr>
        <p:spPr>
          <a:xfrm>
            <a:off x="813573" y="1263951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1b7e081f02_0_89"/>
          <p:cNvSpPr txBox="1"/>
          <p:nvPr>
            <p:ph idx="1" type="body"/>
          </p:nvPr>
        </p:nvSpPr>
        <p:spPr>
          <a:xfrm>
            <a:off x="928025" y="2115075"/>
            <a:ext cx="7577400" cy="42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A világ egyik legnagyobb </a:t>
            </a:r>
            <a:r>
              <a:rPr b="1"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statisztikai és piaci adatplatform</a:t>
            </a: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ja, amely több mint 80 000 témát fed le számos különböző tudományterületről. </a:t>
            </a:r>
            <a:endParaRPr sz="22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170 iparág releváns </a:t>
            </a:r>
            <a:r>
              <a:rPr b="1"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piaci elemzés</a:t>
            </a: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ét tartalmazza, továbbá fontos információkat nyújt a társadalomról, a trendekről, a társadalomtudományokról, az egészségügyről és egyéb témákról, például az éghajlatváltozásról, a migrációról és a választásokról. </a:t>
            </a:r>
            <a:endParaRPr sz="22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A tartalmak több mint 50%-át a Statista elemzői készítik</a:t>
            </a: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2907c2d513_0_0"/>
          <p:cNvSpPr txBox="1"/>
          <p:nvPr/>
        </p:nvSpPr>
        <p:spPr>
          <a:xfrm>
            <a:off x="626700" y="1441800"/>
            <a:ext cx="8022000" cy="5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Minden @sze.hu email címmel rendelkező felhasználó hozhat létre egyéni Statista fiókot.</a:t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4" name="Google Shape;294;g22907c2d513_0_0"/>
          <p:cNvSpPr txBox="1"/>
          <p:nvPr/>
        </p:nvSpPr>
        <p:spPr>
          <a:xfrm>
            <a:off x="2652698" y="4979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Felhasználói fiók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22907c2d51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13" y="2852738"/>
            <a:ext cx="246697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2907c2d51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6525" y="2637838"/>
            <a:ext cx="4802174" cy="339353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2907c2d513_0_0"/>
          <p:cNvSpPr/>
          <p:nvPr/>
        </p:nvSpPr>
        <p:spPr>
          <a:xfrm>
            <a:off x="963313" y="4418550"/>
            <a:ext cx="2080200" cy="3567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4AAB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98" name="Google Shape;298;g22907c2d513_0_0"/>
          <p:cNvCxnSpPr/>
          <p:nvPr/>
        </p:nvCxnSpPr>
        <p:spPr>
          <a:xfrm flipH="1" rot="10800000">
            <a:off x="3328675" y="4076756"/>
            <a:ext cx="925800" cy="515700"/>
          </a:xfrm>
          <a:prstGeom prst="straightConnector1">
            <a:avLst/>
          </a:prstGeom>
          <a:noFill/>
          <a:ln cap="flat" cmpd="sng" w="38100">
            <a:solidFill>
              <a:srgbClr val="4AABC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9" name="Google Shape;299;g22907c2d513_0_0"/>
          <p:cNvSpPr/>
          <p:nvPr/>
        </p:nvSpPr>
        <p:spPr>
          <a:xfrm>
            <a:off x="5334000" y="3250650"/>
            <a:ext cx="749400" cy="2799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4AAB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907c2d513_0_10"/>
          <p:cNvSpPr txBox="1"/>
          <p:nvPr/>
        </p:nvSpPr>
        <p:spPr>
          <a:xfrm>
            <a:off x="626700" y="1441800"/>
            <a:ext cx="8238000" cy="3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Egyéni fiókkal elérhető plusz funkciók:</a:t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36576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keresések és tartalmak mentése, rendszerezése</a:t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Font typeface="Tahoma"/>
              <a:buChar char="●"/>
            </a:pPr>
            <a:r>
              <a:rPr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értesítések beállítása (ha pl. egy statisztikának frissülnek az adatai)</a:t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5" name="Google Shape;305;g22907c2d513_0_10"/>
          <p:cNvSpPr txBox="1"/>
          <p:nvPr/>
        </p:nvSpPr>
        <p:spPr>
          <a:xfrm>
            <a:off x="2652698" y="4979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Felhasználói fiók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22907c2d51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13" y="2852738"/>
            <a:ext cx="246697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2907c2d513_0_10"/>
          <p:cNvSpPr/>
          <p:nvPr/>
        </p:nvSpPr>
        <p:spPr>
          <a:xfrm>
            <a:off x="963313" y="4075650"/>
            <a:ext cx="2080200" cy="3567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4AAB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08" name="Google Shape;308;g22907c2d513_0_10"/>
          <p:cNvCxnSpPr/>
          <p:nvPr/>
        </p:nvCxnSpPr>
        <p:spPr>
          <a:xfrm>
            <a:off x="3328675" y="4287656"/>
            <a:ext cx="811500" cy="309600"/>
          </a:xfrm>
          <a:prstGeom prst="straightConnector1">
            <a:avLst/>
          </a:prstGeom>
          <a:noFill/>
          <a:ln cap="flat" cmpd="sng" w="38100">
            <a:solidFill>
              <a:srgbClr val="4AABC8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09" name="Google Shape;309;g22907c2d513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602" y="4432350"/>
            <a:ext cx="4368826" cy="188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10"/>
          <p:cNvSpPr txBox="1"/>
          <p:nvPr>
            <p:ph idx="1" type="body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316" name="Google Shape;316;p10"/>
          <p:cNvSpPr txBox="1"/>
          <p:nvPr>
            <p:ph idx="3" type="body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Farkas Renáta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farkas.renata@sze.hu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Tóthné Marek Eszter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mareke@sze.hu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3"/>
          <p:cNvGraphicFramePr/>
          <p:nvPr/>
        </p:nvGraphicFramePr>
        <p:xfrm>
          <a:off x="700643" y="20603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{4B6F8C87-3122-43E4-A70F-F64E1A81B1F0}</a:tableStyleId>
              </a:tblPr>
              <a:tblGrid>
                <a:gridCol w="3394100"/>
                <a:gridCol w="4253600"/>
              </a:tblGrid>
              <a:tr h="5566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https://www.statista.com/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Közgazdaságtudomány, Társadalomtudomány, Egészségügy 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Helyben vagy EduID-n vagy VPN-en keresztül 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Statisztikák, jelentések, elemzések, infografikák, tanulmányok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Nyelv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Angol (francia, német, spanyol)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Statista Full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Nincs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2" name="Google Shape;112;p3"/>
          <p:cNvSpPr txBox="1"/>
          <p:nvPr/>
        </p:nvSpPr>
        <p:spPr>
          <a:xfrm>
            <a:off x="813573" y="1263951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dd907dd7a_0_34"/>
          <p:cNvSpPr txBox="1"/>
          <p:nvPr/>
        </p:nvSpPr>
        <p:spPr>
          <a:xfrm>
            <a:off x="966925" y="1961700"/>
            <a:ext cx="7947600" cy="3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Campus Licence International </a:t>
            </a:r>
            <a:endParaRPr b="1" sz="22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az alábbi szolgáltatásokhoz van hozzáférésünk</a:t>
            </a:r>
            <a:endParaRPr sz="210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3289" lvl="0" marL="205689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8" name="Google Shape;118;g21dd907dd7a_0_34"/>
          <p:cNvPicPr preferRelativeResize="0"/>
          <p:nvPr/>
        </p:nvPicPr>
        <p:blipFill rotWithShape="1">
          <a:blip r:embed="rId3">
            <a:alphaModFix/>
          </a:blip>
          <a:srcRect b="16449" l="1740" r="1556" t="3112"/>
          <a:stretch/>
        </p:blipFill>
        <p:spPr>
          <a:xfrm>
            <a:off x="1428825" y="3022700"/>
            <a:ext cx="6234950" cy="3211800"/>
          </a:xfrm>
          <a:prstGeom prst="rect">
            <a:avLst/>
          </a:prstGeom>
          <a:noFill/>
          <a:ln cap="flat" cmpd="sng" w="38100">
            <a:solidFill>
              <a:srgbClr val="4AABC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g21dd907dd7a_0_34"/>
          <p:cNvSpPr txBox="1"/>
          <p:nvPr/>
        </p:nvSpPr>
        <p:spPr>
          <a:xfrm>
            <a:off x="813573" y="1263951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4"/>
          <p:cNvGraphicFramePr/>
          <p:nvPr/>
        </p:nvGraphicFramePr>
        <p:xfrm>
          <a:off x="315643" y="23839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{4B6F8C87-3122-43E4-A70F-F64E1A81B1F0}</a:tableStyleId>
              </a:tblPr>
              <a:tblGrid>
                <a:gridCol w="2835550"/>
                <a:gridCol w="3081550"/>
                <a:gridCol w="2516000"/>
              </a:tblGrid>
              <a:tr h="55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Kar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Tanszék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Kapcsolódás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118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Apáczai Csere János Pedagógiai, Humán- és Társadalomtudományi Kar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Nemzetközi Tanulmányok és Kommunikáció Tanszék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Szociális Tanulmányok és Szociológia Tanszék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Internet, Media, Advertising, Travel, Society</a:t>
                      </a:r>
                      <a:endParaRPr sz="18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737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Kautz Gyula Gazdaságtudományi Kar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8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Internet, Media, Advertising, Consumer Goods, Retail, Trade, Travel, Tourism, Hospitality</a:t>
                      </a:r>
                      <a:endParaRPr sz="18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25" name="Google Shape;125;p4"/>
          <p:cNvSpPr txBox="1"/>
          <p:nvPr/>
        </p:nvSpPr>
        <p:spPr>
          <a:xfrm>
            <a:off x="813573" y="1492551"/>
            <a:ext cx="7647711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g21dd907dd7a_0_0"/>
          <p:cNvGraphicFramePr/>
          <p:nvPr/>
        </p:nvGraphicFramePr>
        <p:xfrm>
          <a:off x="297743" y="23839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{4B6F8C87-3122-43E4-A70F-F64E1A81B1F0}</a:tableStyleId>
              </a:tblPr>
              <a:tblGrid>
                <a:gridCol w="2841575"/>
                <a:gridCol w="3368325"/>
                <a:gridCol w="2241075"/>
              </a:tblGrid>
              <a:tr h="55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Kar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Tanszék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/>
                        <a:t>Kapcsolódás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Egészség- és Sporttudományi Kar</a:t>
                      </a:r>
                      <a:endParaRPr sz="18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Sporttudományi Tanszék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Preventív Egészségtudományi Tanszék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Sports &amp; Recreation</a:t>
                      </a:r>
                      <a:endParaRPr sz="1800" u="none" cap="none" strike="noStrike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18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Audi Hungaria Járműmérnöki Kar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Járműgyártás és Technológia Tanszék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Logisztikai és Szállítmányozási Tanszék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Technology, Tele- communication, Transportation, Logistics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18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Albert Kázmér Mosonmagyaróvári Kar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242943"/>
                          </a:solidFill>
                        </a:rPr>
                        <a:t>Agriculture</a:t>
                      </a: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31" name="Google Shape;131;g21dd907dd7a_0_0"/>
          <p:cNvSpPr txBox="1"/>
          <p:nvPr/>
        </p:nvSpPr>
        <p:spPr>
          <a:xfrm>
            <a:off x="813573" y="1492551"/>
            <a:ext cx="7647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/>
        </p:nvSpPr>
        <p:spPr>
          <a:xfrm>
            <a:off x="911742" y="1223018"/>
            <a:ext cx="73206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Tartalmak: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hu-HU" sz="1700" u="sng">
                <a:solidFill>
                  <a:schemeClr val="dk2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Statisztikák:</a:t>
            </a:r>
            <a:r>
              <a:rPr lang="hu-HU" sz="1700">
                <a:solidFill>
                  <a:schemeClr val="dk2"/>
                </a:solidFill>
                <a:highlight>
                  <a:srgbClr val="FFFFFF"/>
                </a:highlight>
              </a:rPr>
              <a:t> Több mint 1 000 000 statisztika négy különböző adatbázisból: német, angol, francia és spanyol*</a:t>
            </a:r>
            <a:endParaRPr sz="17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hu-HU" sz="1700" u="sng">
                <a:solidFill>
                  <a:schemeClr val="dk2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Előrejelzések és felmérések:</a:t>
            </a:r>
            <a:r>
              <a:rPr lang="hu-HU" sz="1700">
                <a:solidFill>
                  <a:schemeClr val="dk2"/>
                </a:solidFill>
                <a:highlight>
                  <a:srgbClr val="FFFFFF"/>
                </a:highlight>
              </a:rPr>
              <a:t> 5 évre szóló előrejelzések aktuális témákról és exkluzív felmérések fogyasztók és szakértők körében</a:t>
            </a:r>
            <a:endParaRPr sz="17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hu-HU" sz="1700" u="sng">
                <a:solidFill>
                  <a:schemeClr val="dk2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Infografika:</a:t>
            </a:r>
            <a:r>
              <a:rPr lang="hu-HU" sz="1700">
                <a:solidFill>
                  <a:schemeClr val="dk2"/>
                </a:solidFill>
                <a:highlight>
                  <a:srgbClr val="FFFFFF"/>
                </a:highlight>
              </a:rPr>
              <a:t> Aktuális események egyszerű és vonzó megjelenítése</a:t>
            </a:r>
            <a:endParaRPr sz="17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hu-HU" sz="1700" u="sng">
                <a:solidFill>
                  <a:schemeClr val="dk2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Témák:</a:t>
            </a:r>
            <a:r>
              <a:rPr lang="hu-HU" sz="1700">
                <a:solidFill>
                  <a:schemeClr val="dk2"/>
                </a:solidFill>
                <a:highlight>
                  <a:srgbClr val="FFFFFF"/>
                </a:highlight>
              </a:rPr>
              <a:t> Több mint 80 000 téma ideális kiindulópont a kutatáshoz</a:t>
            </a:r>
            <a:endParaRPr sz="17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hu-HU" sz="1700" u="sng">
                <a:solidFill>
                  <a:schemeClr val="dk2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Tanulmányok és jelentések:</a:t>
            </a:r>
            <a:r>
              <a:rPr lang="hu-HU" sz="1700">
                <a:solidFill>
                  <a:schemeClr val="dk2"/>
                </a:solidFill>
                <a:highlight>
                  <a:srgbClr val="FFFFFF"/>
                </a:highlight>
              </a:rPr>
              <a:t> Több mint 32 000 külső tanulmányt tartalmazó tanulmányi adatbázis</a:t>
            </a:r>
            <a:endParaRPr sz="17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hu-HU" sz="1700" u="sng">
                <a:solidFill>
                  <a:schemeClr val="dk2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Digital Market Insights:</a:t>
            </a:r>
            <a:r>
              <a:rPr lang="hu-HU" sz="1700">
                <a:solidFill>
                  <a:schemeClr val="dk2"/>
                </a:solidFill>
                <a:highlight>
                  <a:srgbClr val="FFFFFF"/>
                </a:highlight>
              </a:rPr>
              <a:t> Részletes elemzések és mélyreható értékelések a különböző digitális piacokon</a:t>
            </a:r>
            <a:endParaRPr sz="17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hu-HU" sz="1700" u="sng">
                <a:solidFill>
                  <a:schemeClr val="dk2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Publikációkereső:</a:t>
            </a:r>
            <a:r>
              <a:rPr lang="hu-HU" sz="1700">
                <a:solidFill>
                  <a:schemeClr val="dk2"/>
                </a:solidFill>
                <a:highlight>
                  <a:srgbClr val="FFFFFF"/>
                </a:highlight>
              </a:rPr>
              <a:t> Publikációs adatbázis, amely több mint 1 millió tanulmányt, jelentést és egyéb dokumentumot tartalmaz német vagy angol nyelven. </a:t>
            </a:r>
            <a:r>
              <a:rPr lang="hu-HU" sz="1700" u="sng">
                <a:solidFill>
                  <a:schemeClr val="dk2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https://www.statista.com/publication-finder</a:t>
            </a:r>
            <a:endParaRPr sz="17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114125" y="547200"/>
            <a:ext cx="7210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Tartalomtípusok/Keresési lehetőségek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8ebae9b0e_0_47"/>
          <p:cNvSpPr txBox="1"/>
          <p:nvPr/>
        </p:nvSpPr>
        <p:spPr>
          <a:xfrm>
            <a:off x="911742" y="1223018"/>
            <a:ext cx="73206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455F7C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Alapvető </a:t>
            </a:r>
            <a:r>
              <a:rPr lang="hu-H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Statisztikák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Előrejelzések/kérdőívek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Riportok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Jelentések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Infografikák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g208ebae9b0e_0_47"/>
          <p:cNvSpPr txBox="1"/>
          <p:nvPr/>
        </p:nvSpPr>
        <p:spPr>
          <a:xfrm>
            <a:off x="2114125" y="547200"/>
            <a:ext cx="7210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Tartalomtípusok/</a:t>
            </a:r>
            <a:r>
              <a:rPr b="0" i="0" lang="hu-HU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2019-08-01T06:27:51Z</dcterms:created>
  <dc:creator>xmeditor01</dc:creator>
</cp:coreProperties>
</file>