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6" r:id="rId4"/>
    <p:sldId id="258" r:id="rId5"/>
    <p:sldId id="267" r:id="rId6"/>
    <p:sldId id="259" r:id="rId7"/>
    <p:sldId id="260" r:id="rId8"/>
    <p:sldId id="268" r:id="rId9"/>
    <p:sldId id="261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63" r:id="rId18"/>
    <p:sldId id="275" r:id="rId19"/>
    <p:sldId id="262" r:id="rId20"/>
    <p:sldId id="276" r:id="rId21"/>
    <p:sldId id="278" r:id="rId22"/>
    <p:sldId id="279" r:id="rId23"/>
    <p:sldId id="264" r:id="rId24"/>
    <p:sldId id="265" r:id="rId25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++ShROAhZenj1XKX8WrSIYVPy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BF65C5-FD78-4642-B7A0-D9FB86841D59}">
  <a:tblStyle styleId="{32BF65C5-FD78-4642-B7A0-D9FB86841D59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3F8"/>
          </a:solidFill>
        </a:fill>
      </a:tcStyle>
    </a:wholeTbl>
    <a:band1H>
      <a:tcTxStyle/>
      <a:tcStyle>
        <a:tcBdr/>
        <a:fill>
          <a:solidFill>
            <a:srgbClr val="CAE6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6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2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12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9" name="Google Shape;9;p12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12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13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8" name="Google Shape;18;p13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3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4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2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>
            <a:spLocks noGrp="1"/>
          </p:cNvSpPr>
          <p:nvPr>
            <p:ph type="tbl" idx="3"/>
          </p:nvPr>
        </p:nvSpPr>
        <p:spPr>
          <a:xfrm>
            <a:off x="239486" y="2359025"/>
            <a:ext cx="8643256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5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5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34" name="Google Shape;34;p15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68686"/>
                </a:buClr>
                <a:buSzPts val="900"/>
                <a:buFont typeface="Tahoma"/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6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16"/>
          <p:cNvGrpSpPr/>
          <p:nvPr/>
        </p:nvGrpSpPr>
        <p:grpSpPr>
          <a:xfrm>
            <a:off x="254109" y="6147250"/>
            <a:ext cx="2958072" cy="346879"/>
            <a:chOff x="254109" y="6147250"/>
            <a:chExt cx="2958072" cy="346879"/>
          </a:xfrm>
        </p:grpSpPr>
        <p:sp>
          <p:nvSpPr>
            <p:cNvPr id="43" name="Google Shape;43;p16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6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254109" y="6261834"/>
              <a:ext cx="35779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hu-HU" sz="900" b="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‹#›</a:t>
              </a:fld>
              <a:endParaRPr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6" name="Google Shape;46;p16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16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7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61" name="Google Shape;61;p17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" name="Google Shape;62;p17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3" name="Google Shape;63;p17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8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9" name="Google Shape;79;p18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18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900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900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511">
          <p15:clr>
            <a:srgbClr val="F26B43"/>
          </p15:clr>
        </p15:guide>
        <p15:guide id="2" pos="3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" TargetMode="External"/><Relationship Id="rId2" Type="http://schemas.openxmlformats.org/officeDocument/2006/relationships/hyperlink" Target="https://taylorandfrancis.com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aylorandfranci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andfonline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205214" y="2203504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hu-HU" dirty="0"/>
              <a:t>ADATBÁZISAINK</a:t>
            </a:r>
            <a:endParaRPr dirty="0"/>
          </a:p>
        </p:txBody>
      </p:sp>
      <p:sp>
        <p:nvSpPr>
          <p:cNvPr id="93" name="Google Shape;93;p1"/>
          <p:cNvSpPr txBox="1">
            <a:spLocks noGrp="1"/>
          </p:cNvSpPr>
          <p:nvPr>
            <p:ph type="body" idx="2"/>
          </p:nvPr>
        </p:nvSpPr>
        <p:spPr>
          <a:xfrm>
            <a:off x="205214" y="2840756"/>
            <a:ext cx="4970467" cy="133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ahoma"/>
              <a:buNone/>
            </a:pPr>
            <a:r>
              <a:rPr lang="hu-HU" b="0" i="0" strike="noStrike" dirty="0">
                <a:solidFill>
                  <a:schemeClr val="tx1">
                    <a:lumMod val="75000"/>
                  </a:schemeClr>
                </a:solidFill>
                <a:effectLst/>
                <a:latin typeface="Titillium Light"/>
              </a:rPr>
              <a:t>Taylor &amp; Francis Online – </a:t>
            </a:r>
            <a:r>
              <a:rPr lang="hu-HU" b="0" i="0" strike="noStrike" dirty="0" err="1">
                <a:solidFill>
                  <a:schemeClr val="tx1">
                    <a:lumMod val="75000"/>
                  </a:schemeClr>
                </a:solidFill>
                <a:effectLst/>
                <a:latin typeface="Titillium Light"/>
              </a:rPr>
              <a:t>Social</a:t>
            </a:r>
            <a:r>
              <a:rPr lang="hu-HU" b="0" i="0" strike="noStrike" dirty="0">
                <a:solidFill>
                  <a:schemeClr val="tx1">
                    <a:lumMod val="75000"/>
                  </a:schemeClr>
                </a:solidFill>
                <a:effectLst/>
                <a:latin typeface="Titillium Light"/>
              </a:rPr>
              <a:t> </a:t>
            </a:r>
            <a:r>
              <a:rPr lang="hu-HU" b="0" i="0" strike="noStrike" dirty="0" err="1">
                <a:solidFill>
                  <a:schemeClr val="tx1">
                    <a:lumMod val="75000"/>
                  </a:schemeClr>
                </a:solidFill>
                <a:effectLst/>
                <a:latin typeface="Titillium Light"/>
              </a:rPr>
              <a:t>Sciences</a:t>
            </a:r>
            <a:r>
              <a:rPr lang="hu-HU" b="0" i="0" strike="noStrike" dirty="0">
                <a:solidFill>
                  <a:schemeClr val="tx1">
                    <a:lumMod val="75000"/>
                  </a:schemeClr>
                </a:solidFill>
                <a:effectLst/>
                <a:latin typeface="Titillium Light"/>
              </a:rPr>
              <a:t> &amp; </a:t>
            </a:r>
            <a:r>
              <a:rPr lang="hu-HU" b="0" i="0" strike="noStrike" dirty="0" err="1">
                <a:solidFill>
                  <a:schemeClr val="tx1">
                    <a:lumMod val="75000"/>
                  </a:schemeClr>
                </a:solidFill>
                <a:effectLst/>
                <a:latin typeface="Titillium Light"/>
              </a:rPr>
              <a:t>Humanities</a:t>
            </a:r>
            <a:r>
              <a:rPr lang="hu-HU" b="0" i="0" strike="noStrike" dirty="0">
                <a:solidFill>
                  <a:schemeClr val="tx1">
                    <a:lumMod val="75000"/>
                  </a:schemeClr>
                </a:solidFill>
                <a:effectLst/>
                <a:latin typeface="Titillium Light"/>
              </a:rPr>
              <a:t> (SSH) </a:t>
            </a:r>
            <a:r>
              <a:rPr lang="hu-HU" b="0" i="0" strike="noStrike" dirty="0" err="1">
                <a:solidFill>
                  <a:schemeClr val="tx1">
                    <a:lumMod val="75000"/>
                  </a:schemeClr>
                </a:solidFill>
                <a:effectLst/>
                <a:latin typeface="Titillium Light"/>
              </a:rPr>
              <a:t>Library</a:t>
            </a:r>
            <a:r>
              <a:rPr lang="hu-HU" b="0" i="0" strike="noStrike" dirty="0">
                <a:solidFill>
                  <a:schemeClr val="tx1">
                    <a:lumMod val="75000"/>
                  </a:schemeClr>
                </a:solidFill>
                <a:effectLst/>
                <a:latin typeface="Titillium Light"/>
              </a:rPr>
              <a:t> </a:t>
            </a:r>
            <a:endParaRPr b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body" idx="3"/>
          </p:nvPr>
        </p:nvSpPr>
        <p:spPr>
          <a:xfrm>
            <a:off x="205215" y="5562290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dirty="0"/>
              <a:t>Készítette: Németh Márta, Terhes-Tóth Bettina</a:t>
            </a:r>
            <a:endParaRPr lang="hu-HU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endParaRPr dirty="0"/>
          </a:p>
        </p:txBody>
      </p:sp>
      <p:sp>
        <p:nvSpPr>
          <p:cNvPr id="6" name="Google Shape;94;p1"/>
          <p:cNvSpPr txBox="1">
            <a:spLocks/>
          </p:cNvSpPr>
          <p:nvPr/>
        </p:nvSpPr>
        <p:spPr>
          <a:xfrm>
            <a:off x="5255011" y="5562290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indent="0">
              <a:spcBef>
                <a:spcPts val="0"/>
              </a:spcBef>
              <a:buFont typeface="Tahoma"/>
              <a:buNone/>
            </a:pPr>
            <a:r>
              <a:rPr lang="hu-HU" dirty="0">
                <a:solidFill>
                  <a:schemeClr val="bg2"/>
                </a:solidFill>
              </a:rPr>
              <a:t>2023. 03. 27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67AE2490-B6D1-5A38-7625-2D4B7B2B9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486" y="1239063"/>
            <a:ext cx="7241969" cy="525082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hu-HU" sz="2300" dirty="0"/>
              <a:t>Szűrési lehetőség a kezdőoldal találati listáján</a:t>
            </a:r>
          </a:p>
        </p:txBody>
      </p:sp>
      <p:pic>
        <p:nvPicPr>
          <p:cNvPr id="7" name="Kép 6" descr="A képen szöveg, Webhely látható&#10;&#10;Automatikusan generált leírás">
            <a:extLst>
              <a:ext uri="{FF2B5EF4-FFF2-40B4-BE49-F238E27FC236}">
                <a16:creationId xmlns:a16="http://schemas.microsoft.com/office/drawing/2014/main" id="{F4ABF84E-AEF7-FA86-9081-B06B5E53E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9049"/>
            <a:ext cx="9144000" cy="41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7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97D88261-4444-8A0E-1DAD-F74C6C185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02" y="1082044"/>
            <a:ext cx="3777215" cy="2418537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hu-HU" dirty="0"/>
              <a:t>Az összetett keresés eléréséhez:</a:t>
            </a:r>
          </a:p>
          <a:p>
            <a:pPr marL="5715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dirty="0"/>
              <a:t>vagy rákattintunk a találati lista egyik elemére</a:t>
            </a:r>
          </a:p>
        </p:txBody>
      </p:sp>
      <p:pic>
        <p:nvPicPr>
          <p:cNvPr id="10" name="Kép 9" descr="A képen Webhely látható&#10;&#10;Automatikusan generált leírás">
            <a:extLst>
              <a:ext uri="{FF2B5EF4-FFF2-40B4-BE49-F238E27FC236}">
                <a16:creationId xmlns:a16="http://schemas.microsoft.com/office/drawing/2014/main" id="{6D8244A6-6B1C-C771-1018-79C648A6D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222" y="221672"/>
            <a:ext cx="5088778" cy="4319288"/>
          </a:xfrm>
          <a:prstGeom prst="rect">
            <a:avLst/>
          </a:prstGeom>
        </p:spPr>
      </p:pic>
      <p:pic>
        <p:nvPicPr>
          <p:cNvPr id="12" name="Kép 11" descr="A képen szöveg látható&#10;&#10;Automatikusan generált leírás">
            <a:extLst>
              <a:ext uri="{FF2B5EF4-FFF2-40B4-BE49-F238E27FC236}">
                <a16:creationId xmlns:a16="http://schemas.microsoft.com/office/drawing/2014/main" id="{1EDC4130-6BDB-7E0D-5213-940BA9DCC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6"/>
          <a:stretch/>
        </p:blipFill>
        <p:spPr>
          <a:xfrm>
            <a:off x="139003" y="3668195"/>
            <a:ext cx="5551054" cy="2968133"/>
          </a:xfrm>
          <a:prstGeom prst="rect">
            <a:avLst/>
          </a:prstGeom>
        </p:spPr>
      </p:pic>
      <p:sp>
        <p:nvSpPr>
          <p:cNvPr id="13" name="Nyíl: jobbra mutató 12">
            <a:extLst>
              <a:ext uri="{FF2B5EF4-FFF2-40B4-BE49-F238E27FC236}">
                <a16:creationId xmlns:a16="http://schemas.microsoft.com/office/drawing/2014/main" id="{1AB90D6A-18B1-2BE8-AB40-84283BA7B5C1}"/>
              </a:ext>
            </a:extLst>
          </p:cNvPr>
          <p:cNvSpPr/>
          <p:nvPr/>
        </p:nvSpPr>
        <p:spPr>
          <a:xfrm>
            <a:off x="2974109" y="2697018"/>
            <a:ext cx="1468582" cy="73198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Nyíl: felfelé kanyarodó 13">
            <a:extLst>
              <a:ext uri="{FF2B5EF4-FFF2-40B4-BE49-F238E27FC236}">
                <a16:creationId xmlns:a16="http://schemas.microsoft.com/office/drawing/2014/main" id="{489D1232-E08F-992C-C396-D62F684FA9D2}"/>
              </a:ext>
            </a:extLst>
          </p:cNvPr>
          <p:cNvSpPr/>
          <p:nvPr/>
        </p:nvSpPr>
        <p:spPr>
          <a:xfrm rot="16200000" flipH="1">
            <a:off x="6239392" y="4519570"/>
            <a:ext cx="1089891" cy="1265382"/>
          </a:xfrm>
          <a:prstGeom prst="bent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251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3E825FC9-753C-7C9A-3442-0719D21E3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783" y="1211354"/>
            <a:ext cx="7905872" cy="829882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hu-HU" sz="2300" dirty="0"/>
              <a:t>vagy rögtön felkeressük a www.tandfonline.com oldalt</a:t>
            </a:r>
          </a:p>
        </p:txBody>
      </p:sp>
      <p:pic>
        <p:nvPicPr>
          <p:cNvPr id="6" name="Kép 5" descr="A képen Webhely látható&#10;&#10;Automatikusan generált leírás">
            <a:extLst>
              <a:ext uri="{FF2B5EF4-FFF2-40B4-BE49-F238E27FC236}">
                <a16:creationId xmlns:a16="http://schemas.microsoft.com/office/drawing/2014/main" id="{C0329801-9FB1-6155-1C26-D078E7750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8409"/>
            <a:ext cx="9144000" cy="38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6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985A6360-FD83-CDBE-E9F1-51DE2D7BC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609" y="1765535"/>
            <a:ext cx="8709664" cy="35361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2300" dirty="0"/>
              <a:t>Egyszerű keresési lehetőségek: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dirty="0"/>
              <a:t>Kezdőoldalon (</a:t>
            </a:r>
            <a:r>
              <a:rPr lang="hu-HU" sz="2300" dirty="0">
                <a:hlinkClick r:id="rId2"/>
              </a:rPr>
              <a:t>https://taylorandfrancis.com/</a:t>
            </a:r>
            <a:r>
              <a:rPr lang="hu-HU" sz="2300" dirty="0"/>
              <a:t>)</a:t>
            </a: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10" dirty="0"/>
              <a:t>Téma, cím, szerző, kulcsszó</a:t>
            </a: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dirty="0">
                <a:hlinkClick r:id="rId3"/>
              </a:rPr>
              <a:t>https://www.tandfonline.com/</a:t>
            </a:r>
            <a:endParaRPr lang="hu-HU" sz="2300" dirty="0"/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10" dirty="0"/>
              <a:t>Kulcsszó, szerző, DOI, ORCID, stb.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hu-HU" dirty="0"/>
          </a:p>
          <a:p>
            <a:pPr marL="571500" indent="-34290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115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52456B00-9C29-7CCB-8743-A6E6E3972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256" y="1266772"/>
            <a:ext cx="2945943" cy="552791"/>
          </a:xfrm>
        </p:spPr>
        <p:txBody>
          <a:bodyPr/>
          <a:lstStyle/>
          <a:p>
            <a:r>
              <a:rPr lang="hu-HU" sz="2300" dirty="0"/>
              <a:t>Összetett keresés:</a:t>
            </a:r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61B2A1BF-7826-9264-5DFE-D5572AAE1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5115"/>
            <a:ext cx="9144000" cy="411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86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BDAE4E80-AF71-B8A0-1C6A-764B02045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2493" y="1599281"/>
            <a:ext cx="2770452" cy="219686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A kereső szavakat mindig AND operátorral kapcsolja össze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Publikációs dátum szűrése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FECD65B-DC26-E69B-A3C3-89DFAA861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1" y="960582"/>
            <a:ext cx="5370498" cy="5625024"/>
          </a:xfrm>
          <a:prstGeom prst="rect">
            <a:avLst/>
          </a:prstGeom>
        </p:spPr>
      </p:pic>
      <p:sp>
        <p:nvSpPr>
          <p:cNvPr id="8" name="Nyíl: balra mutató 7">
            <a:extLst>
              <a:ext uri="{FF2B5EF4-FFF2-40B4-BE49-F238E27FC236}">
                <a16:creationId xmlns:a16="http://schemas.microsoft.com/office/drawing/2014/main" id="{AC39771D-7D7B-BEC9-7634-E3D581A1D597}"/>
              </a:ext>
            </a:extLst>
          </p:cNvPr>
          <p:cNvSpPr/>
          <p:nvPr/>
        </p:nvSpPr>
        <p:spPr>
          <a:xfrm rot="19954049">
            <a:off x="3817858" y="2749916"/>
            <a:ext cx="1951621" cy="60960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A9EDCF8-86BE-358B-4044-BEDC4FC25734}"/>
              </a:ext>
            </a:extLst>
          </p:cNvPr>
          <p:cNvSpPr txBox="1"/>
          <p:nvPr/>
        </p:nvSpPr>
        <p:spPr>
          <a:xfrm>
            <a:off x="5902493" y="4590471"/>
            <a:ext cx="2336800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1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 folyóirat idézettségére lehet keresni</a:t>
            </a:r>
          </a:p>
        </p:txBody>
      </p:sp>
      <p:sp>
        <p:nvSpPr>
          <p:cNvPr id="10" name="Nyíl: balra mutató 9">
            <a:extLst>
              <a:ext uri="{FF2B5EF4-FFF2-40B4-BE49-F238E27FC236}">
                <a16:creationId xmlns:a16="http://schemas.microsoft.com/office/drawing/2014/main" id="{B1B6434C-DF90-CBBD-4586-10B35F5A824B}"/>
              </a:ext>
            </a:extLst>
          </p:cNvPr>
          <p:cNvSpPr/>
          <p:nvPr/>
        </p:nvSpPr>
        <p:spPr>
          <a:xfrm rot="20211675">
            <a:off x="3468187" y="5108557"/>
            <a:ext cx="2312489" cy="572654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2033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4B92F1A6-744E-5E18-5594-24A54B28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948" y="1054335"/>
            <a:ext cx="2650380" cy="562027"/>
          </a:xfrm>
        </p:spPr>
        <p:txBody>
          <a:bodyPr/>
          <a:lstStyle/>
          <a:p>
            <a:r>
              <a:rPr lang="hu-HU" dirty="0"/>
              <a:t>Keresés szűrése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2CA3D7F-41A9-AF37-856C-41B6ED966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922" y="1335348"/>
            <a:ext cx="5428130" cy="5131751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5265301-DE51-AD13-50B7-80D75624B41D}"/>
              </a:ext>
            </a:extLst>
          </p:cNvPr>
          <p:cNvSpPr txBox="1"/>
          <p:nvPr/>
        </p:nvSpPr>
        <p:spPr>
          <a:xfrm>
            <a:off x="1579417" y="2357952"/>
            <a:ext cx="2401454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Hozzáférés típusa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C8FE98C-2485-A1AC-73F1-9D9C215E51DD}"/>
              </a:ext>
            </a:extLst>
          </p:cNvPr>
          <p:cNvSpPr txBox="1"/>
          <p:nvPr/>
        </p:nvSpPr>
        <p:spPr>
          <a:xfrm>
            <a:off x="2403849" y="3006551"/>
            <a:ext cx="227214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Cikk típusa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137AC34-1140-B69F-AFBE-A2CB5ACD4420}"/>
              </a:ext>
            </a:extLst>
          </p:cNvPr>
          <p:cNvSpPr txBox="1"/>
          <p:nvPr/>
        </p:nvSpPr>
        <p:spPr>
          <a:xfrm>
            <a:off x="3024910" y="3445646"/>
            <a:ext cx="233679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1F2DDF1-C225-708D-1341-C2CB1FDFB143}"/>
              </a:ext>
            </a:extLst>
          </p:cNvPr>
          <p:cNvSpPr txBox="1"/>
          <p:nvPr/>
        </p:nvSpPr>
        <p:spPr>
          <a:xfrm>
            <a:off x="2697018" y="3821641"/>
            <a:ext cx="1366981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Folyóirat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4205F0C-8659-B4C0-6DF1-54B5507FCC3F}"/>
              </a:ext>
            </a:extLst>
          </p:cNvPr>
          <p:cNvSpPr txBox="1"/>
          <p:nvPr/>
        </p:nvSpPr>
        <p:spPr>
          <a:xfrm>
            <a:off x="1597890" y="4236088"/>
            <a:ext cx="264399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Publikációs dátum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9DDDE7A-800A-7340-FF86-D9E3A748AACF}"/>
              </a:ext>
            </a:extLst>
          </p:cNvPr>
          <p:cNvSpPr txBox="1"/>
          <p:nvPr/>
        </p:nvSpPr>
        <p:spPr>
          <a:xfrm>
            <a:off x="3094183" y="4626209"/>
            <a:ext cx="136698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Nyelv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CE3D7CD-A4C1-9997-5179-88F6767E90B3}"/>
              </a:ext>
            </a:extLst>
          </p:cNvPr>
          <p:cNvSpPr txBox="1"/>
          <p:nvPr/>
        </p:nvSpPr>
        <p:spPr>
          <a:xfrm>
            <a:off x="1458146" y="5540042"/>
            <a:ext cx="264399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Keresés módosítása</a:t>
            </a:r>
          </a:p>
        </p:txBody>
      </p:sp>
    </p:spTree>
    <p:extLst>
      <p:ext uri="{BB962C8B-B14F-4D97-AF65-F5344CB8AC3E}">
        <p14:creationId xmlns:p14="http://schemas.microsoft.com/office/powerpoint/2010/main" val="2840057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/>
        </p:nvSpPr>
        <p:spPr>
          <a:xfrm>
            <a:off x="849717" y="2395868"/>
            <a:ext cx="7427384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Fiókot csak a tandfonline.com oldalon lehet létrehozni</a:t>
            </a:r>
            <a:endParaRPr dirty="0">
              <a:solidFill>
                <a:schemeClr val="tx1">
                  <a:lumMod val="75000"/>
                </a:schemeClr>
              </a:solidFill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75000"/>
                </a:schemeClr>
              </a:buClr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tx1">
                  <a:lumMod val="75000"/>
                </a:schemeClr>
              </a:solidFill>
            </a:endParaRPr>
          </a:p>
          <a:p>
            <a:pPr marL="205689" marR="0" lvl="0" indent="-53289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rgbClr val="3C3C3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813573" y="1492551"/>
            <a:ext cx="6739133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Szerzői profil / felhasználói fiók</a:t>
            </a:r>
            <a:endParaRPr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F78BC48-4604-3B42-09BC-55937022C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18" b="38373"/>
          <a:stretch/>
        </p:blipFill>
        <p:spPr>
          <a:xfrm>
            <a:off x="83127" y="3429000"/>
            <a:ext cx="8977745" cy="31698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4FD74BFA-38E5-BE28-204B-68057AB4A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913" y="1054335"/>
            <a:ext cx="2188561" cy="562028"/>
          </a:xfrm>
        </p:spPr>
        <p:txBody>
          <a:bodyPr/>
          <a:lstStyle/>
          <a:p>
            <a:r>
              <a:rPr lang="hu-HU" dirty="0"/>
              <a:t>Regisztráció:</a:t>
            </a:r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C5C00E72-E7CE-1E60-4C3C-D426B47B9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8727"/>
            <a:ext cx="9144000" cy="48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28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601136" y="1645359"/>
            <a:ext cx="4044755" cy="62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buClr>
                <a:schemeClr val="tx1">
                  <a:lumMod val="7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Keresés mentése/exportálása</a:t>
            </a:r>
          </a:p>
        </p:txBody>
      </p:sp>
      <p:sp>
        <p:nvSpPr>
          <p:cNvPr id="130" name="Google Shape;130;p7"/>
          <p:cNvSpPr txBox="1"/>
          <p:nvPr/>
        </p:nvSpPr>
        <p:spPr>
          <a:xfrm>
            <a:off x="601137" y="1094670"/>
            <a:ext cx="5919736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</a:t>
            </a:r>
            <a:endParaRPr dirty="0"/>
          </a:p>
        </p:txBody>
      </p: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EBE1019D-3B8E-B3DE-34D6-0970E57A8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3" y="2365796"/>
            <a:ext cx="5370425" cy="293546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3FEA985-FF5B-E4A8-C25A-2ABCC054D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662" y="1645359"/>
            <a:ext cx="3758304" cy="2457687"/>
          </a:xfrm>
          <a:prstGeom prst="rect">
            <a:avLst/>
          </a:prstGeom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92CD7F65-8CC4-FDF0-453C-D0E7CB3A4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662" y="4209659"/>
            <a:ext cx="3758304" cy="24140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body" idx="5"/>
          </p:nvPr>
        </p:nvSpPr>
        <p:spPr>
          <a:xfrm>
            <a:off x="2025374" y="2467121"/>
            <a:ext cx="5268593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 dirty="0"/>
              <a:t>Általános tudnivalók</a:t>
            </a:r>
            <a:endParaRPr dirty="0"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 dirty="0"/>
              <a:t>Kapcsolódás karhoz, tanszékhez</a:t>
            </a:r>
            <a:endParaRPr dirty="0"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 dirty="0"/>
              <a:t>Dokumentumtípusok</a:t>
            </a:r>
            <a:endParaRPr dirty="0"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 dirty="0"/>
              <a:t>Keresési, szűrési lehetőségek</a:t>
            </a:r>
          </a:p>
          <a:p>
            <a:pPr marL="273050" marR="0" lvl="0" indent="-27305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B9D9"/>
              </a:buClr>
              <a:buSzPts val="2400"/>
              <a:buFont typeface="Noto Sans Symbols"/>
              <a:buChar char="▪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Szerzői profil / felhasználói fiók</a:t>
            </a:r>
            <a:endParaRPr lang="hu-HU" dirty="0"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 dirty="0"/>
              <a:t>Kiegészítő / extra funkciók</a:t>
            </a:r>
            <a:endParaRPr dirty="0"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 dirty="0"/>
              <a:t>Gyakorlati példák</a:t>
            </a:r>
            <a:endParaRPr dirty="0"/>
          </a:p>
        </p:txBody>
      </p:sp>
      <p:sp>
        <p:nvSpPr>
          <p:cNvPr id="100" name="Google Shape;100;p2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Tartalomjegyzék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199B4C19-FC9D-8C1D-45FF-34F6DD4E0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257" y="1128227"/>
            <a:ext cx="2788926" cy="571264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hu-HU" dirty="0"/>
              <a:t>Értesítések</a:t>
            </a:r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C2813F6C-C7AD-B295-1D9C-E44089F81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49"/>
          <a:stretch/>
        </p:blipFill>
        <p:spPr>
          <a:xfrm>
            <a:off x="531090" y="1699491"/>
            <a:ext cx="4461164" cy="4129995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740DDDB6-BD8D-8133-6C56-DB7A6300E190}"/>
              </a:ext>
            </a:extLst>
          </p:cNvPr>
          <p:cNvSpPr txBox="1"/>
          <p:nvPr/>
        </p:nvSpPr>
        <p:spPr>
          <a:xfrm>
            <a:off x="5218087" y="2325435"/>
            <a:ext cx="3043383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 új szám jelenik meg online a kiválasztott folyóiratból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ED12B37-6BF2-4D3F-A97F-A9787EDC21EA}"/>
              </a:ext>
            </a:extLst>
          </p:cNvPr>
          <p:cNvSpPr txBox="1"/>
          <p:nvPr/>
        </p:nvSpPr>
        <p:spPr>
          <a:xfrm>
            <a:off x="5754256" y="3990109"/>
            <a:ext cx="28586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Új idézés a kiválasztott cikkre</a:t>
            </a:r>
          </a:p>
        </p:txBody>
      </p:sp>
      <p:sp>
        <p:nvSpPr>
          <p:cNvPr id="9" name="Nyíl: balra mutató 8">
            <a:extLst>
              <a:ext uri="{FF2B5EF4-FFF2-40B4-BE49-F238E27FC236}">
                <a16:creationId xmlns:a16="http://schemas.microsoft.com/office/drawing/2014/main" id="{4FACC5E1-FACB-205C-7F16-39E08CA29AF2}"/>
              </a:ext>
            </a:extLst>
          </p:cNvPr>
          <p:cNvSpPr/>
          <p:nvPr/>
        </p:nvSpPr>
        <p:spPr>
          <a:xfrm rot="19710418">
            <a:off x="2180163" y="3320537"/>
            <a:ext cx="2643192" cy="508000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yíl: balra mutató 9">
            <a:extLst>
              <a:ext uri="{FF2B5EF4-FFF2-40B4-BE49-F238E27FC236}">
                <a16:creationId xmlns:a16="http://schemas.microsoft.com/office/drawing/2014/main" id="{AA995D1B-3590-4758-26B6-04B61E75BD58}"/>
              </a:ext>
            </a:extLst>
          </p:cNvPr>
          <p:cNvSpPr/>
          <p:nvPr/>
        </p:nvSpPr>
        <p:spPr>
          <a:xfrm>
            <a:off x="4119418" y="4313382"/>
            <a:ext cx="1533237" cy="314036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84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5B3BBB56-9001-65D1-9691-3C5201BB4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966" y="1077323"/>
            <a:ext cx="2539543" cy="585222"/>
          </a:xfrm>
        </p:spPr>
        <p:txBody>
          <a:bodyPr/>
          <a:lstStyle/>
          <a:p>
            <a:r>
              <a:rPr lang="hu-HU" sz="2300" dirty="0"/>
              <a:t>Extra funkciók: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0D86909-1D29-87CE-B659-17876A031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212"/>
          <a:stretch/>
        </p:blipFill>
        <p:spPr>
          <a:xfrm>
            <a:off x="453039" y="1790658"/>
            <a:ext cx="4461164" cy="3823764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6BFE69A0-33A2-5459-B5B4-FC3E604E7267}"/>
              </a:ext>
            </a:extLst>
          </p:cNvPr>
          <p:cNvSpPr txBox="1"/>
          <p:nvPr/>
        </p:nvSpPr>
        <p:spPr>
          <a:xfrm>
            <a:off x="5578764" y="2068946"/>
            <a:ext cx="285403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teljes cikk meghallgatása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Kattintás és hallgatás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Szöveg nagyítása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Szövegmód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Oldal maszkolása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Letöltés mp3-ban</a:t>
            </a:r>
          </a:p>
        </p:txBody>
      </p:sp>
    </p:spTree>
    <p:extLst>
      <p:ext uri="{BB962C8B-B14F-4D97-AF65-F5344CB8AC3E}">
        <p14:creationId xmlns:p14="http://schemas.microsoft.com/office/powerpoint/2010/main" val="2654592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73F67C89-64C6-C5E4-08BD-96FA704C6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146" y="1137463"/>
            <a:ext cx="7240853" cy="1300938"/>
          </a:xfrm>
        </p:spPr>
        <p:txBody>
          <a:bodyPr/>
          <a:lstStyle/>
          <a:p>
            <a:r>
              <a:rPr lang="hu-HU" dirty="0" err="1"/>
              <a:t>eReader</a:t>
            </a:r>
            <a:r>
              <a:rPr lang="hu-HU" dirty="0"/>
              <a:t> funkció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hu-HU" dirty="0"/>
              <a:t>EPUB formátumban is olvashatók a folyóiratcikkek</a:t>
            </a:r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CA7478BB-0A7F-E5BA-270C-6DEC232E0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8077"/>
            <a:ext cx="9144000" cy="393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69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body" idx="5"/>
          </p:nvPr>
        </p:nvSpPr>
        <p:spPr>
          <a:xfrm>
            <a:off x="1008327" y="2253365"/>
            <a:ext cx="6994565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u="sng" dirty="0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u="sng" dirty="0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 dirty="0">
                <a:hlinkClick r:id="rId3"/>
              </a:rPr>
              <a:t>https://taylorandfrancis.com/</a:t>
            </a:r>
            <a:endParaRPr lang="hu-HU" sz="2400" u="sng" dirty="0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 dirty="0">
                <a:hlinkClick r:id="rId4"/>
              </a:rPr>
              <a:t>https://www.tandfonline.com/</a:t>
            </a:r>
            <a:endParaRPr lang="hu-HU" sz="2400" u="sng" dirty="0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u="sng" dirty="0"/>
          </a:p>
        </p:txBody>
      </p:sp>
      <p:sp>
        <p:nvSpPr>
          <p:cNvPr id="142" name="Google Shape;142;p9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" name="Google Shape;148;p10"/>
          <p:cNvSpPr txBox="1">
            <a:spLocks noGrp="1"/>
          </p:cNvSpPr>
          <p:nvPr>
            <p:ph type="body" idx="1"/>
          </p:nvPr>
        </p:nvSpPr>
        <p:spPr>
          <a:xfrm>
            <a:off x="205215" y="2852522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lang="hu-HU" sz="3400"/>
              <a:t>Köszönjük a figyelmet!</a:t>
            </a:r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3"/>
          </p:nvPr>
        </p:nvSpPr>
        <p:spPr>
          <a:xfrm>
            <a:off x="52800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dirty="0"/>
              <a:t>Németh Márta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dirty="0"/>
              <a:t>nemeth.marta@sze.hu</a:t>
            </a:r>
            <a:endParaRPr dirty="0"/>
          </a:p>
        </p:txBody>
      </p:sp>
      <p:sp>
        <p:nvSpPr>
          <p:cNvPr id="150" name="Google Shape;150;p10"/>
          <p:cNvSpPr txBox="1"/>
          <p:nvPr/>
        </p:nvSpPr>
        <p:spPr>
          <a:xfrm>
            <a:off x="488009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 dirty="0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Terhes-Tóth Bettina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 b="0" dirty="0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toth.bettina@sze.hu</a:t>
            </a:r>
            <a:endParaRPr dirty="0"/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083" y="5664605"/>
            <a:ext cx="1395318" cy="84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9EB2256E-351E-E456-BB5E-27EF06843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35" y="1027002"/>
            <a:ext cx="8558866" cy="827461"/>
          </a:xfrm>
        </p:spPr>
        <p:txBody>
          <a:bodyPr/>
          <a:lstStyle/>
          <a:p>
            <a:r>
              <a:rPr lang="hu-HU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Általános</a:t>
            </a:r>
            <a:r>
              <a:rPr lang="hu-H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tudnivalók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95B78E9-3757-5B49-9E61-FB1BF9FE629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227" y="1854463"/>
            <a:ext cx="8368937" cy="4204591"/>
          </a:xfrm>
        </p:spPr>
        <p:txBody>
          <a:bodyPr/>
          <a:lstStyle/>
          <a:p>
            <a:pPr marL="176213" indent="0" algn="just"/>
            <a:r>
              <a:rPr lang="hu-HU" sz="2300" b="0" i="0" dirty="0">
                <a:solidFill>
                  <a:srgbClr val="21252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Taylor &amp; Francis a világ egyik vezető kiadója, amely magas színvonalú, több tudományágat átfogó tudást és speciális kutatásokat ölel fel a humán és társadalomtudományok, a technológia, a mérnöki tudományok, az orvostudomány és az egészségügy területén.</a:t>
            </a:r>
          </a:p>
          <a:p>
            <a:pPr marL="176213" indent="0" algn="just"/>
            <a:r>
              <a:rPr lang="hu-HU" sz="2300" b="0" i="1" dirty="0">
                <a:solidFill>
                  <a:srgbClr val="21252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Taylor &amp; Francis portfólió részét képzik:</a:t>
            </a:r>
          </a:p>
          <a:p>
            <a:pPr marL="461963" indent="-285750" algn="just">
              <a:buFont typeface="Arial" panose="020B0604020202020204" pitchFamily="34" charset="0"/>
              <a:buChar char="•"/>
            </a:pPr>
            <a:r>
              <a:rPr lang="hu-HU" sz="23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Folyóiratok</a:t>
            </a:r>
          </a:p>
          <a:p>
            <a:pPr marL="461963" indent="-285750" algn="just">
              <a:buFont typeface="Arial" panose="020B0604020202020204" pitchFamily="34" charset="0"/>
              <a:buChar char="•"/>
            </a:pPr>
            <a:r>
              <a:rPr lang="hu-HU" sz="2300" b="0" i="0" dirty="0">
                <a:solidFill>
                  <a:srgbClr val="21252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Könyvek, e-könyvek</a:t>
            </a:r>
          </a:p>
          <a:p>
            <a:pPr marL="461963" indent="-285750" algn="just">
              <a:buFont typeface="Arial" panose="020B0604020202020204" pitchFamily="34" charset="0"/>
              <a:buChar char="•"/>
            </a:pPr>
            <a:r>
              <a:rPr lang="hu-HU" sz="2300" b="0" dirty="0">
                <a:solidFill>
                  <a:srgbClr val="2125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Digitális források (adatbázisok)</a:t>
            </a:r>
          </a:p>
          <a:p>
            <a:pPr marL="461963" indent="-285750" algn="just">
              <a:buFont typeface="Arial" panose="020B0604020202020204" pitchFamily="34" charset="0"/>
              <a:buChar char="•"/>
            </a:pPr>
            <a:r>
              <a:rPr lang="hu-HU" sz="2300" b="0" i="0" dirty="0">
                <a:solidFill>
                  <a:srgbClr val="21252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Access</a:t>
            </a:r>
          </a:p>
        </p:txBody>
      </p:sp>
    </p:spTree>
    <p:extLst>
      <p:ext uri="{BB962C8B-B14F-4D97-AF65-F5344CB8AC3E}">
        <p14:creationId xmlns:p14="http://schemas.microsoft.com/office/powerpoint/2010/main" val="234781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3"/>
          <p:cNvGraphicFramePr/>
          <p:nvPr>
            <p:extLst>
              <p:ext uri="{D42A27DB-BD31-4B8C-83A1-F6EECF244321}">
                <p14:modId xmlns:p14="http://schemas.microsoft.com/office/powerpoint/2010/main" val="2244741371"/>
              </p:ext>
            </p:extLst>
          </p:nvPr>
        </p:nvGraphicFramePr>
        <p:xfrm>
          <a:off x="700643" y="1727457"/>
          <a:ext cx="7647700" cy="4275175"/>
        </p:xfrm>
        <a:graphic>
          <a:graphicData uri="http://schemas.openxmlformats.org/drawingml/2006/table">
            <a:tbl>
              <a:tblPr firstRow="1" bandRow="1">
                <a:noFill/>
                <a:tableStyleId>{32BF65C5-FD78-4642-B7A0-D9FB86841D59}</a:tableStyleId>
              </a:tblPr>
              <a:tblGrid>
                <a:gridCol w="38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50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u="none" strike="noStrike" cap="none" dirty="0"/>
                        <a:t>Adatbázis neve, link ahonnan elérhet</a:t>
                      </a:r>
                      <a:r>
                        <a:rPr lang="hu-HU" sz="2000" dirty="0"/>
                        <a:t>ő</a:t>
                      </a:r>
                      <a:endParaRPr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88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u="none" strike="noStrike" cap="none" dirty="0">
                          <a:solidFill>
                            <a:srgbClr val="242943"/>
                          </a:solidFill>
                        </a:rPr>
                        <a:t>Tudományterület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társadalom- és bölcsészettudomány,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600" i="1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(orvostudomány és egészségügy, mérnöki tudomány, tudomány és technológia)</a:t>
                      </a:r>
                      <a:endParaRPr sz="1600" i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8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Hozzáférés módja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EduID</a:t>
                      </a:r>
                      <a:r>
                        <a:rPr lang="hu-HU" sz="20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, VPN, helyben</a:t>
                      </a:r>
                      <a:endParaRPr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8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Gyűjtemény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Teljes szövegű</a:t>
                      </a:r>
                      <a:endParaRPr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8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Nyelv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Angol és egyéb</a:t>
                      </a:r>
                      <a:endParaRPr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8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Előfizetés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Folyóirat adatbázis</a:t>
                      </a:r>
                      <a:endParaRPr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82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>
                          <a:solidFill>
                            <a:srgbClr val="242943"/>
                          </a:solidFill>
                        </a:rPr>
                        <a:t>OA publikálási lehetőség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Van (</a:t>
                      </a:r>
                      <a:r>
                        <a:rPr lang="hu-HU" sz="20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gold</a:t>
                      </a:r>
                      <a:r>
                        <a:rPr lang="hu-HU" sz="20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OA, </a:t>
                      </a:r>
                      <a:r>
                        <a:rPr lang="hu-HU" sz="2000" dirty="0" err="1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green</a:t>
                      </a:r>
                      <a:r>
                        <a:rPr lang="hu-HU" sz="2000" dirty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OA)</a:t>
                      </a:r>
                      <a:endParaRPr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6" name="Google Shape;106;p3"/>
          <p:cNvSpPr txBox="1"/>
          <p:nvPr/>
        </p:nvSpPr>
        <p:spPr>
          <a:xfrm>
            <a:off x="700643" y="1093055"/>
            <a:ext cx="5610978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51D29A8D-ADF9-1E6E-97ED-99F22B675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EF6B9AD-9B6A-E230-8699-DA152BF68B3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áblázat helye 3">
            <a:extLst>
              <a:ext uri="{FF2B5EF4-FFF2-40B4-BE49-F238E27FC236}">
                <a16:creationId xmlns:a16="http://schemas.microsoft.com/office/drawing/2014/main" id="{237C255D-84C2-F2E7-ADD1-0C38BFC99FF1}"/>
              </a:ext>
            </a:extLst>
          </p:cNvPr>
          <p:cNvSpPr>
            <a:spLocks noGrp="1"/>
          </p:cNvSpPr>
          <p:nvPr>
            <p:ph type="tbl" idx="3"/>
          </p:nvPr>
        </p:nvSpPr>
        <p:spPr/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75BE8BC-0D0C-57C2-C8FD-94CDFAF2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1571"/>
            <a:ext cx="9144000" cy="415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4"/>
          <p:cNvGraphicFramePr/>
          <p:nvPr>
            <p:extLst>
              <p:ext uri="{D42A27DB-BD31-4B8C-83A1-F6EECF244321}">
                <p14:modId xmlns:p14="http://schemas.microsoft.com/office/powerpoint/2010/main" val="120127181"/>
              </p:ext>
            </p:extLst>
          </p:nvPr>
        </p:nvGraphicFramePr>
        <p:xfrm>
          <a:off x="620744" y="1707048"/>
          <a:ext cx="7647710" cy="4294258"/>
        </p:xfrm>
        <a:graphic>
          <a:graphicData uri="http://schemas.openxmlformats.org/drawingml/2006/table">
            <a:tbl>
              <a:tblPr firstRow="1" bandRow="1">
                <a:noFill/>
                <a:tableStyleId>{32BF65C5-FD78-4642-B7A0-D9FB86841D59}</a:tableStyleId>
              </a:tblPr>
              <a:tblGrid>
                <a:gridCol w="2481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9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9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/>
                        <a:t>Kar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/>
                        <a:t>Tanszék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000"/>
                        <a:t>Kapcsolódás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9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solidFill>
                            <a:schemeClr val="bg2"/>
                          </a:solidFill>
                        </a:rPr>
                        <a:t>Apáczai Kar</a:t>
                      </a:r>
                      <a:endParaRPr sz="1800" dirty="0">
                        <a:solidFill>
                          <a:schemeClr val="bg2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solidFill>
                            <a:srgbClr val="242943"/>
                          </a:solidFill>
                        </a:rPr>
                        <a:t>Minden tanszék</a:t>
                      </a:r>
                      <a:endParaRPr sz="18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solidFill>
                            <a:srgbClr val="242943"/>
                          </a:solidFill>
                        </a:rPr>
                        <a:t>pedagógia, nyelv, pszichológia, szociológia, menedzsment…</a:t>
                      </a:r>
                      <a:endParaRPr sz="18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6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solidFill>
                            <a:srgbClr val="242943"/>
                          </a:solidFill>
                        </a:rPr>
                        <a:t>Művészeti Kar</a:t>
                      </a:r>
                      <a:endParaRPr sz="18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solidFill>
                            <a:srgbClr val="242943"/>
                          </a:solidFill>
                        </a:rPr>
                        <a:t>művészetek</a:t>
                      </a:r>
                      <a:endParaRPr sz="18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394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 err="1">
                          <a:solidFill>
                            <a:srgbClr val="242943"/>
                          </a:solidFill>
                        </a:rPr>
                        <a:t>Kautz</a:t>
                      </a:r>
                      <a:r>
                        <a:rPr lang="hu-HU" sz="1800" dirty="0">
                          <a:solidFill>
                            <a:srgbClr val="242943"/>
                          </a:solidFill>
                        </a:rPr>
                        <a:t> Gyula Gazdaságtudományi Kar</a:t>
                      </a:r>
                      <a:endParaRPr sz="18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solidFill>
                            <a:srgbClr val="242943"/>
                          </a:solidFill>
                        </a:rPr>
                        <a:t>Turizmus és Vendéglátás Tanszék,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solidFill>
                            <a:srgbClr val="242943"/>
                          </a:solidFill>
                        </a:rPr>
                        <a:t>Statisztika, Pénzügy és Kontrolling Tanszék</a:t>
                      </a:r>
                      <a:endParaRPr sz="18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solidFill>
                            <a:srgbClr val="242943"/>
                          </a:solidFill>
                        </a:rPr>
                        <a:t>turizmus-vendéglátás, rendezvények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solidFill>
                            <a:srgbClr val="242943"/>
                          </a:solidFill>
                        </a:rPr>
                        <a:t>Pénzügy, közgazdaságtan</a:t>
                      </a:r>
                      <a:endParaRPr sz="18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7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solidFill>
                            <a:srgbClr val="242943"/>
                          </a:solidFill>
                        </a:rPr>
                        <a:t>Deák Ferenc Állam- és Jogtudományi Kar</a:t>
                      </a:r>
                      <a:endParaRPr sz="18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solidFill>
                            <a:srgbClr val="242943"/>
                          </a:solidFill>
                        </a:rPr>
                        <a:t>jog</a:t>
                      </a:r>
                      <a:endParaRPr sz="1800" dirty="0">
                        <a:solidFill>
                          <a:srgbClr val="242943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" name="Google Shape;112;p4"/>
          <p:cNvSpPr txBox="1"/>
          <p:nvPr/>
        </p:nvSpPr>
        <p:spPr>
          <a:xfrm>
            <a:off x="748144" y="1057545"/>
            <a:ext cx="7647711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5006883" y="1719967"/>
            <a:ext cx="3582936" cy="106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hu-HU" sz="23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Folyóirat cikkek:</a:t>
            </a:r>
          </a:p>
          <a:p>
            <a:pPr marL="1163638" marR="0" lvl="0" indent="-342900" algn="l" rtl="0"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bibliográfiai adatok</a:t>
            </a:r>
          </a:p>
          <a:p>
            <a:pPr marL="1163638" marR="0" lvl="0" indent="-342900" algn="l" rtl="0"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hivatkozások</a:t>
            </a:r>
          </a:p>
          <a:p>
            <a:pPr marL="1163638" marR="0" lvl="0" indent="-342900" algn="l" rtl="0"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felhasznált irodalmak</a:t>
            </a:r>
          </a:p>
          <a:p>
            <a:pPr marL="1163638" marR="0" lvl="0" indent="-342900" algn="l" rtl="0"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idézések</a:t>
            </a:r>
          </a:p>
          <a:p>
            <a:pPr marL="1163638" marR="0" lvl="0" indent="-342900" algn="l" rtl="0"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chemeClr val="bg2"/>
                </a:solidFill>
                <a:latin typeface="Tahoma"/>
                <a:ea typeface="Tahoma"/>
                <a:cs typeface="Tahoma"/>
                <a:sym typeface="Tahoma"/>
              </a:rPr>
              <a:t>cikk metrikái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lang="hu-HU" sz="2400" dirty="0">
              <a:solidFill>
                <a:schemeClr val="tx1">
                  <a:lumMod val="75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730446" y="1169278"/>
            <a:ext cx="4565949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</a:t>
            </a:r>
            <a:endParaRPr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FB9B4D4-ECB7-0D39-EBA6-AD465BA50F9E}"/>
              </a:ext>
            </a:extLst>
          </p:cNvPr>
          <p:cNvSpPr txBox="1"/>
          <p:nvPr/>
        </p:nvSpPr>
        <p:spPr>
          <a:xfrm>
            <a:off x="1136073" y="1872232"/>
            <a:ext cx="315806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Folyóiratok: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publikálással kapcsolatos információk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folyóirat adatai, mérőszámai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böngészés a korábbi számokban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legújabb cikkek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értesítések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899F21BB-4131-3E4D-2047-73D75A047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FEEE602-1852-9E43-6F03-22C36769F78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áblázat helye 3">
            <a:extLst>
              <a:ext uri="{FF2B5EF4-FFF2-40B4-BE49-F238E27FC236}">
                <a16:creationId xmlns:a16="http://schemas.microsoft.com/office/drawing/2014/main" id="{5A772CCA-C23F-49EF-CC0E-B08F62ABA7E7}"/>
              </a:ext>
            </a:extLst>
          </p:cNvPr>
          <p:cNvSpPr>
            <a:spLocks noGrp="1"/>
          </p:cNvSpPr>
          <p:nvPr>
            <p:ph type="tbl" idx="3"/>
          </p:nvPr>
        </p:nvSpPr>
        <p:spPr/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280520F-B476-0967-8583-BF0941561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1287745"/>
            <a:ext cx="8683836" cy="44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4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696284" y="1676465"/>
            <a:ext cx="7427384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kezdőoldalon egyszerű keresési lehetőség van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endParaRPr sz="23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696284" y="1058441"/>
            <a:ext cx="6703508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60622F7-F26F-7EEA-9371-F66A91313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17" y="2185779"/>
            <a:ext cx="8839966" cy="4426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454</Words>
  <Application>Microsoft Office PowerPoint</Application>
  <PresentationFormat>Diavetítés a képernyőre (4:3 oldalarány)</PresentationFormat>
  <Paragraphs>113</Paragraphs>
  <Slides>24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Tahoma</vt:lpstr>
      <vt:lpstr>Arial</vt:lpstr>
      <vt:lpstr>Titillium Light</vt:lpstr>
      <vt:lpstr>Noto Sans Symbols</vt:lpstr>
      <vt:lpstr>Default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xmeditor01</dc:creator>
  <cp:lastModifiedBy>Terhes-Tóth Bettina</cp:lastModifiedBy>
  <cp:revision>5</cp:revision>
  <dcterms:created xsi:type="dcterms:W3CDTF">2019-08-01T06:27:51Z</dcterms:created>
  <dcterms:modified xsi:type="dcterms:W3CDTF">2023-03-27T12:45:52Z</dcterms:modified>
</cp:coreProperties>
</file>