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Tahoma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iJ+L5aTQ3Wlca/49mrtCdiDuU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3D4E0D4-03FB-4B08-BE68-9A439152BDD8}">
  <a:tblStyle styleId="{C3D4E0D4-03FB-4B08-BE68-9A439152BDD8}" styleName="Table_0">
    <a:wholeTbl>
      <a:tcTxStyle b="off" i="off">
        <a:font>
          <a:latin typeface="Tahoma"/>
          <a:ea typeface="Tahoma"/>
          <a:cs typeface="Tahom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3F8"/>
          </a:solidFill>
        </a:fill>
      </a:tcStyle>
    </a:wholeTbl>
    <a:band1H>
      <a:tcTxStyle b="off" i="off"/>
      <a:tcStyle>
        <a:fill>
          <a:solidFill>
            <a:srgbClr val="CAE6F1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AE6F1"/>
          </a:solidFill>
        </a:fill>
      </a:tcStyle>
    </a:band1V>
    <a:band2V>
      <a:tcTxStyle b="off" i="off"/>
    </a:band2V>
    <a:la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Tahoma"/>
          <a:ea typeface="Tahoma"/>
          <a:cs typeface="Tahom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Tahoma"/>
          <a:ea typeface="Tahoma"/>
          <a:cs typeface="Tahom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Tahoma-bold.fntdata"/><Relationship Id="rId6" Type="http://schemas.openxmlformats.org/officeDocument/2006/relationships/slide" Target="slides/slide1.xml"/><Relationship Id="rId18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9" name="Google Shape;89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5" name="Google Shape;14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4" name="Google Shape;10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cf3e68194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cf3e6819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cf3e681948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1cf3e681948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7" name="Google Shape;12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9" name="Google Shape;139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7" name="Google Shape;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oogle Shape;8;p12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9" name="Google Shape;9;p12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" name="Google Shape;10;p12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" name="Google Shape;14;p12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16" name="Google Shape;1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13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18" name="Google Shape;18;p13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9" name="Google Shape;19;p13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0" name="Google Shape;20;p13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" name="Google Shape;21;p13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2" name="Google Shape;22;p13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3" name="Google Shape;23;p13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4" name="Google Shape;24;p13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5" name="Google Shape;25;p13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27" name="Google Shape;2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14"/>
          <p:cNvSpPr txBox="1"/>
          <p:nvPr>
            <p:ph idx="1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2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0" name="Google Shape;30;p14"/>
          <p:cNvSpPr/>
          <p:nvPr>
            <p:ph idx="3" type="tbl"/>
          </p:nvPr>
        </p:nvSpPr>
        <p:spPr>
          <a:xfrm>
            <a:off x="239486" y="2359025"/>
            <a:ext cx="8643256" cy="38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ahoma"/>
              <a:buNone/>
              <a:defRPr b="0" i="0" sz="1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ustom Layout">
  <p:cSld name="6_Custom Layou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32" name="Google Shape;3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3" name="Google Shape;33;p15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34" name="Google Shape;34;p15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5" name="Google Shape;35;p15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68686"/>
                </a:buClr>
                <a:buSzPts val="900"/>
                <a:buFont typeface="Tahoma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221692" y="2282053"/>
            <a:ext cx="3106394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2" type="body"/>
          </p:nvPr>
        </p:nvSpPr>
        <p:spPr>
          <a:xfrm>
            <a:off x="238168" y="2894126"/>
            <a:ext cx="3106394" cy="4257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242943"/>
              </a:buClr>
              <a:buSzPts val="3000"/>
              <a:buFont typeface="Arial"/>
              <a:buNone/>
              <a:defRPr b="1" i="0" sz="3000" u="none" cap="none" strike="noStrike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3" type="body"/>
          </p:nvPr>
        </p:nvSpPr>
        <p:spPr>
          <a:xfrm>
            <a:off x="238167" y="3501008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Arial"/>
              <a:buNone/>
              <a:defRPr b="0" i="0" sz="1300" u="none" cap="none" strike="noStrike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9" name="Google Shape;39;p15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screenshot of a cell phone&#10;&#10;Description automatically generated" id="41" name="Google Shape;4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p16"/>
          <p:cNvGrpSpPr/>
          <p:nvPr/>
        </p:nvGrpSpPr>
        <p:grpSpPr>
          <a:xfrm>
            <a:off x="254109" y="6147250"/>
            <a:ext cx="2958072" cy="346879"/>
            <a:chOff x="254109" y="6147250"/>
            <a:chExt cx="2958072" cy="346879"/>
          </a:xfrm>
        </p:grpSpPr>
        <p:sp>
          <p:nvSpPr>
            <p:cNvPr id="43" name="Google Shape;43;p16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" name="Google Shape;44;p16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5" name="Google Shape;45;p16"/>
            <p:cNvSpPr/>
            <p:nvPr/>
          </p:nvSpPr>
          <p:spPr>
            <a:xfrm>
              <a:off x="254109" y="6261834"/>
              <a:ext cx="357790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fld id="{00000000-1234-1234-1234-123412341234}" type="slidenum"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‹#›</a:t>
              </a:fld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6" name="Google Shape;46;p16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7" name="Google Shape;47;p16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" name="Google Shape;48;p16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2" name="Google Shape;52;p16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3" name="Google Shape;53;p16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4" name="Google Shape;54;p16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5" name="Google Shape;55;p16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6" name="Google Shape;56;p16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7" name="Google Shape;57;p16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Custom Layout">
  <p:cSld name="7_Custom Layou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" name="Google Shape;60;p17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61" name="Google Shape;61;p17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" name="Google Shape;62;p17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3" name="Google Shape;63;p17"/>
          <p:cNvSpPr/>
          <p:nvPr/>
        </p:nvSpPr>
        <p:spPr>
          <a:xfrm>
            <a:off x="254383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4" name="Google Shape;64;p17"/>
          <p:cNvSpPr/>
          <p:nvPr/>
        </p:nvSpPr>
        <p:spPr>
          <a:xfrm>
            <a:off x="3268981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" name="Google Shape;65;p17"/>
          <p:cNvSpPr/>
          <p:nvPr/>
        </p:nvSpPr>
        <p:spPr>
          <a:xfrm>
            <a:off x="6279567" y="2414013"/>
            <a:ext cx="340990" cy="32400"/>
          </a:xfrm>
          <a:prstGeom prst="rect">
            <a:avLst/>
          </a:prstGeom>
          <a:solidFill>
            <a:srgbClr val="868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149200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7" name="Google Shape;67;p17"/>
          <p:cNvSpPr txBox="1"/>
          <p:nvPr>
            <p:ph idx="2" type="body"/>
          </p:nvPr>
        </p:nvSpPr>
        <p:spPr>
          <a:xfrm>
            <a:off x="3166373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8" name="Google Shape;68;p17"/>
          <p:cNvSpPr txBox="1"/>
          <p:nvPr>
            <p:ph idx="3" type="body"/>
          </p:nvPr>
        </p:nvSpPr>
        <p:spPr>
          <a:xfrm>
            <a:off x="6156176" y="2833894"/>
            <a:ext cx="2631476" cy="30497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8450" lvl="0" marL="457200" marR="0" rtl="0" algn="l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Clr>
                <a:srgbClr val="13B9D9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8450" lvl="1" marL="9144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8450" lvl="2" marL="13716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8450" lvl="3" marL="18288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8450" lvl="4" marL="2286000" marR="0" rtl="0" algn="l">
              <a:lnSpc>
                <a:spcPct val="15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Char char="▪"/>
              <a:defRPr b="0" i="0" sz="11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69" name="Google Shape;69;p17"/>
          <p:cNvSpPr txBox="1"/>
          <p:nvPr>
            <p:ph idx="4" type="body"/>
          </p:nvPr>
        </p:nvSpPr>
        <p:spPr>
          <a:xfrm>
            <a:off x="157475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0" name="Google Shape;70;p17"/>
          <p:cNvSpPr txBox="1"/>
          <p:nvPr>
            <p:ph idx="5" type="body"/>
          </p:nvPr>
        </p:nvSpPr>
        <p:spPr>
          <a:xfrm>
            <a:off x="157475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1" name="Google Shape;71;p17"/>
          <p:cNvSpPr txBox="1"/>
          <p:nvPr>
            <p:ph idx="6" type="body"/>
          </p:nvPr>
        </p:nvSpPr>
        <p:spPr>
          <a:xfrm>
            <a:off x="3173868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2" name="Google Shape;72;p17"/>
          <p:cNvSpPr txBox="1"/>
          <p:nvPr>
            <p:ph idx="7" type="body"/>
          </p:nvPr>
        </p:nvSpPr>
        <p:spPr>
          <a:xfrm>
            <a:off x="3173868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17"/>
          <p:cNvSpPr txBox="1"/>
          <p:nvPr>
            <p:ph idx="8" type="body"/>
          </p:nvPr>
        </p:nvSpPr>
        <p:spPr>
          <a:xfrm>
            <a:off x="6156176" y="1756300"/>
            <a:ext cx="2645686" cy="382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150"/>
              <a:buFont typeface="Arial"/>
              <a:buNone/>
              <a:defRPr b="0" i="0" sz="21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9" type="body"/>
          </p:nvPr>
        </p:nvSpPr>
        <p:spPr>
          <a:xfrm>
            <a:off x="6156176" y="1495222"/>
            <a:ext cx="2645686" cy="228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450"/>
              <a:buFont typeface="Arial"/>
              <a:buNone/>
              <a:defRPr b="0" i="0" sz="145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  <a:defRPr b="0" i="0" sz="216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None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17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ustom Layout">
  <p:cSld name="8_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18"/>
          <p:cNvGrpSpPr/>
          <p:nvPr/>
        </p:nvGrpSpPr>
        <p:grpSpPr>
          <a:xfrm>
            <a:off x="260075" y="6147250"/>
            <a:ext cx="2952106" cy="346879"/>
            <a:chOff x="260075" y="6147250"/>
            <a:chExt cx="2952106" cy="346879"/>
          </a:xfrm>
        </p:grpSpPr>
        <p:sp>
          <p:nvSpPr>
            <p:cNvPr id="79" name="Google Shape;79;p18"/>
            <p:cNvSpPr/>
            <p:nvPr/>
          </p:nvSpPr>
          <p:spPr>
            <a:xfrm>
              <a:off x="260075" y="6147250"/>
              <a:ext cx="340990" cy="32400"/>
            </a:xfrm>
            <a:prstGeom prst="rect">
              <a:avLst/>
            </a:prstGeom>
            <a:solidFill>
              <a:srgbClr val="07B9D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4"/>
                <a:buFont typeface="Arial"/>
                <a:buNone/>
              </a:pPr>
              <a:r>
                <a:t/>
              </a:r>
              <a:endParaRPr b="0" i="0" sz="1404" u="none" cap="none" strike="noStrike">
                <a:solidFill>
                  <a:srgbClr val="4AABC8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0" name="Google Shape;80;p18"/>
            <p:cNvSpPr txBox="1"/>
            <p:nvPr/>
          </p:nvSpPr>
          <p:spPr>
            <a:xfrm>
              <a:off x="427444" y="6263297"/>
              <a:ext cx="2784737" cy="230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Arial"/>
                <a:buNone/>
              </a:pPr>
              <a:r>
                <a:rPr b="0" i="0" lang="hu-HU" sz="900" u="none" cap="none" strike="noStrike">
                  <a:solidFill>
                    <a:srgbClr val="868686"/>
                  </a:solidFill>
                  <a:latin typeface="Tahoma"/>
                  <a:ea typeface="Tahoma"/>
                  <a:cs typeface="Tahoma"/>
                  <a:sym typeface="Tahoma"/>
                </a:rPr>
                <a:t>  |  SZÉCHENYI EGYETEM – UNIVERSITY OF GYŐR</a:t>
              </a:r>
              <a:endParaRPr b="0" i="0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1" name="Google Shape;81;p18"/>
          <p:cNvSpPr txBox="1"/>
          <p:nvPr>
            <p:ph idx="1" type="body"/>
          </p:nvPr>
        </p:nvSpPr>
        <p:spPr>
          <a:xfrm>
            <a:off x="156227" y="1391304"/>
            <a:ext cx="8558866" cy="8274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2600"/>
              <a:buFont typeface="Arial"/>
              <a:buNone/>
              <a:defRPr b="0" i="0" sz="26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None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None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2" name="Google Shape;82;p18"/>
          <p:cNvSpPr txBox="1"/>
          <p:nvPr>
            <p:ph idx="2" type="body"/>
          </p:nvPr>
        </p:nvSpPr>
        <p:spPr>
          <a:xfrm>
            <a:off x="163417" y="2279089"/>
            <a:ext cx="8585295" cy="403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1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3" name="Google Shape;83;p18"/>
          <p:cNvSpPr txBox="1"/>
          <p:nvPr>
            <p:ph idx="3" type="body"/>
          </p:nvPr>
        </p:nvSpPr>
        <p:spPr>
          <a:xfrm>
            <a:off x="153988" y="2978430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50"/>
              <a:buFont typeface="Arial"/>
              <a:buNone/>
              <a:defRPr b="0" i="0" sz="105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4" type="body"/>
          </p:nvPr>
        </p:nvSpPr>
        <p:spPr>
          <a:xfrm>
            <a:off x="153988" y="5107932"/>
            <a:ext cx="8700900" cy="70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2921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292100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29210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5" type="body"/>
          </p:nvPr>
        </p:nvSpPr>
        <p:spPr>
          <a:xfrm>
            <a:off x="161363" y="3784695"/>
            <a:ext cx="8700249" cy="11772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9210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▪"/>
              <a:defRPr b="0" i="0" sz="10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65760" lvl="1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2160"/>
              <a:buFont typeface="Arial"/>
              <a:buChar char="•"/>
              <a:defRPr b="0" i="0" sz="216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31469" lvl="3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31470" lvl="4" marL="22860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rgbClr val="3C3C3B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rgbClr val="3C3C3B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31470" lvl="5" marL="2743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31470" lvl="6" marL="3200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31470" lvl="7" marL="3657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31470" lvl="8" marL="4114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•"/>
              <a:defRPr b="0" i="0" sz="162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6" name="Google Shape;86;p18"/>
          <p:cNvSpPr/>
          <p:nvPr/>
        </p:nvSpPr>
        <p:spPr>
          <a:xfrm>
            <a:off x="254109" y="6261834"/>
            <a:ext cx="35779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b="0" i="0" lang="hu-HU" sz="900" u="none" cap="none" strike="noStrik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b="0" i="0" sz="900" u="none" cap="none" strike="noStrike">
              <a:solidFill>
                <a:srgbClr val="86868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5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11">
          <p15:clr>
            <a:srgbClr val="F26B43"/>
          </p15:clr>
        </p15:guide>
        <p15:guide id="2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akjournals.com/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akjournals.com/subject/All?pageSize=100&amp;sort=datedescending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" name="Google Shape;92;p1"/>
          <p:cNvSpPr txBox="1"/>
          <p:nvPr>
            <p:ph idx="1" type="body"/>
          </p:nvPr>
        </p:nvSpPr>
        <p:spPr>
          <a:xfrm>
            <a:off x="205215" y="2407691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ahoma"/>
              <a:buNone/>
            </a:pPr>
            <a:r>
              <a:rPr lang="hu-HU"/>
              <a:t>ADATBÁZISAINK</a:t>
            </a:r>
            <a:endParaRPr/>
          </a:p>
        </p:txBody>
      </p:sp>
      <p:sp>
        <p:nvSpPr>
          <p:cNvPr id="93" name="Google Shape;93;p1"/>
          <p:cNvSpPr txBox="1"/>
          <p:nvPr>
            <p:ph idx="2" type="body"/>
          </p:nvPr>
        </p:nvSpPr>
        <p:spPr>
          <a:xfrm>
            <a:off x="221700" y="3074750"/>
            <a:ext cx="4390200" cy="12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rPr lang="hu-HU">
                <a:solidFill>
                  <a:srgbClr val="073763"/>
                </a:solidFill>
              </a:rPr>
              <a:t>Akadémiai Kiadó Folyóiratgyűjteménye</a:t>
            </a:r>
            <a:endParaRPr>
              <a:solidFill>
                <a:srgbClr val="073763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Tahoma"/>
              <a:buNone/>
            </a:pPr>
            <a:r>
              <a:t/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94" name="Google Shape;94;p1"/>
          <p:cNvSpPr txBox="1"/>
          <p:nvPr>
            <p:ph idx="3" type="body"/>
          </p:nvPr>
        </p:nvSpPr>
        <p:spPr>
          <a:xfrm>
            <a:off x="205226" y="5562300"/>
            <a:ext cx="44667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Készítette: Szlatárovics Mónika, </a:t>
            </a:r>
            <a:r>
              <a:rPr lang="hu-HU"/>
              <a:t>Lilikné Csákány Andrea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5043074" y="5527344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b="0" i="0" lang="hu-HU" sz="13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2023.01.16.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/>
          <p:nvPr/>
        </p:nvSpPr>
        <p:spPr>
          <a:xfrm>
            <a:off x="849717" y="247899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Plusz funkciók: </a:t>
            </a:r>
            <a:endParaRPr b="1" sz="24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     </a:t>
            </a:r>
            <a:r>
              <a:rPr b="1"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-könyvjelzők</a:t>
            </a:r>
            <a:endParaRPr b="1"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-elmentett keresések</a:t>
            </a:r>
            <a:endParaRPr b="1"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	-értesítések</a:t>
            </a:r>
            <a:endParaRPr b="1"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-címkék létrehozása</a:t>
            </a:r>
            <a:endParaRPr b="1" sz="240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p7"/>
          <p:cNvSpPr txBox="1"/>
          <p:nvPr/>
        </p:nvSpPr>
        <p:spPr>
          <a:xfrm>
            <a:off x="813573" y="1492551"/>
            <a:ext cx="5919736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Kiegészítő / extra funkciók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idx="5" type="body"/>
          </p:nvPr>
        </p:nvSpPr>
        <p:spPr>
          <a:xfrm>
            <a:off x="1008327" y="2253365"/>
            <a:ext cx="69945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hu-HU" sz="2400" u="sng">
                <a:solidFill>
                  <a:schemeClr val="hlink"/>
                </a:solidFill>
                <a:hlinkClick r:id="rId3"/>
              </a:rPr>
              <a:t>https://akjournals.com/</a:t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lang="hu-HU" sz="2400">
                <a:solidFill>
                  <a:srgbClr val="242943"/>
                </a:solidFill>
              </a:rPr>
              <a:t>Folyóirat</a:t>
            </a:r>
            <a:r>
              <a:rPr lang="hu-HU" sz="2400">
                <a:solidFill>
                  <a:srgbClr val="242943"/>
                </a:solidFill>
              </a:rPr>
              <a:t>: pl. Agrokémia és Talajtan</a:t>
            </a:r>
            <a:endParaRPr sz="2400">
              <a:solidFill>
                <a:srgbClr val="24294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lang="hu-HU" sz="2400">
                <a:solidFill>
                  <a:srgbClr val="242943"/>
                </a:solidFill>
              </a:rPr>
              <a:t>Szerző</a:t>
            </a:r>
            <a:r>
              <a:rPr lang="hu-HU" sz="2400">
                <a:solidFill>
                  <a:srgbClr val="242943"/>
                </a:solidFill>
              </a:rPr>
              <a:t>: pl. Lukács András</a:t>
            </a:r>
            <a:endParaRPr sz="2400">
              <a:solidFill>
                <a:srgbClr val="24294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b="1" lang="hu-HU" sz="2400">
                <a:solidFill>
                  <a:srgbClr val="242943"/>
                </a:solidFill>
              </a:rPr>
              <a:t>Cikk címe</a:t>
            </a:r>
            <a:r>
              <a:rPr lang="hu-HU" sz="2400">
                <a:solidFill>
                  <a:srgbClr val="242943"/>
                </a:solidFill>
              </a:rPr>
              <a:t>: pl. Water cycle of different wheat genotypes under water stresses</a:t>
            </a:r>
            <a:endParaRPr sz="2400">
              <a:solidFill>
                <a:srgbClr val="242943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rgbClr val="FF0000"/>
              </a:solidFill>
            </a:endParaRPr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sz="2400" u="sng">
              <a:solidFill>
                <a:srgbClr val="FF0000"/>
              </a:solidFill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Gyakorlati példák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/>
          <p:nvPr/>
        </p:nvSpPr>
        <p:spPr>
          <a:xfrm>
            <a:off x="357510" y="6147250"/>
            <a:ext cx="340990" cy="32400"/>
          </a:xfrm>
          <a:prstGeom prst="rect">
            <a:avLst/>
          </a:prstGeom>
          <a:solidFill>
            <a:srgbClr val="07B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4"/>
              <a:buFont typeface="Arial"/>
              <a:buNone/>
            </a:pPr>
            <a:r>
              <a:t/>
            </a:r>
            <a:endParaRPr b="0" i="0" sz="1404" u="none" cap="none" strike="noStrike">
              <a:solidFill>
                <a:srgbClr val="4AABC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0" name="Google Shape;160;p10"/>
          <p:cNvSpPr txBox="1"/>
          <p:nvPr>
            <p:ph idx="1" type="body"/>
          </p:nvPr>
        </p:nvSpPr>
        <p:spPr>
          <a:xfrm>
            <a:off x="205215" y="2852522"/>
            <a:ext cx="6619375" cy="576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Tahoma"/>
              <a:buNone/>
            </a:pPr>
            <a:r>
              <a:rPr lang="hu-HU" sz="3400"/>
              <a:t>Köszönjük a figyelmet!</a:t>
            </a:r>
            <a:endParaRPr/>
          </a:p>
        </p:txBody>
      </p:sp>
      <p:sp>
        <p:nvSpPr>
          <p:cNvPr id="161" name="Google Shape;161;p10"/>
          <p:cNvSpPr txBox="1"/>
          <p:nvPr>
            <p:ph idx="3" type="body"/>
          </p:nvPr>
        </p:nvSpPr>
        <p:spPr>
          <a:xfrm>
            <a:off x="52800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/>
              <a:t>Lilikné Csákány Andrea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>
                <a:solidFill>
                  <a:srgbClr val="5E5E5E"/>
                </a:solidFill>
                <a:highlight>
                  <a:srgbClr val="FFFFFF"/>
                </a:highlight>
              </a:rPr>
              <a:t>lilikne@ga.sze.hu</a:t>
            </a:r>
            <a:endParaRPr/>
          </a:p>
        </p:txBody>
      </p:sp>
      <p:sp>
        <p:nvSpPr>
          <p:cNvPr id="162" name="Google Shape;162;p10"/>
          <p:cNvSpPr txBox="1"/>
          <p:nvPr/>
        </p:nvSpPr>
        <p:spPr>
          <a:xfrm>
            <a:off x="4880095" y="4679157"/>
            <a:ext cx="3888989" cy="584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Szlatárovics Mónika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14042"/>
              </a:buClr>
              <a:buSzPts val="1300"/>
              <a:buFont typeface="Tahoma"/>
              <a:buNone/>
            </a:pPr>
            <a:r>
              <a:rPr lang="hu-HU" sz="1300">
                <a:solidFill>
                  <a:srgbClr val="414042"/>
                </a:solidFill>
                <a:latin typeface="Tahoma"/>
                <a:ea typeface="Tahoma"/>
                <a:cs typeface="Tahoma"/>
                <a:sym typeface="Tahoma"/>
              </a:rPr>
              <a:t>szlatarovics.monika@ga.sze.hu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12083" y="5664605"/>
            <a:ext cx="1395318" cy="843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>
            <p:ph idx="5" type="body"/>
          </p:nvPr>
        </p:nvSpPr>
        <p:spPr>
          <a:xfrm>
            <a:off x="2025374" y="2467121"/>
            <a:ext cx="5268593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3050" lvl="0" marL="2730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Általános tudnivalók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Kapcsolódás karhoz, tanszékhez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Dokumentumtípusok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Keresési, szűrési lehetőségek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Kiegészítő / extra funkciók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Szerzői profil / felhasználói fiók</a:t>
            </a:r>
            <a:endParaRPr/>
          </a:p>
          <a:p>
            <a:pPr indent="-273050" lvl="0" marL="27305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hu-HU" sz="2400"/>
              <a:t>Gyakorlati példák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813573" y="1492551"/>
            <a:ext cx="3692037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Tartalomjegyzék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3"/>
          <p:cNvGraphicFramePr/>
          <p:nvPr/>
        </p:nvGraphicFramePr>
        <p:xfrm>
          <a:off x="483043" y="182849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{C3D4E0D4-03FB-4B08-BE68-9A439152BDD8}</a:tableStyleId>
              </a:tblPr>
              <a:tblGrid>
                <a:gridCol w="2072175"/>
                <a:gridCol w="5575525"/>
              </a:tblGrid>
              <a:tr h="7586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hu-HU" sz="2000"/>
                        <a:t>Akadémiai Kiadó Folyóiratgyűjteménye https://akjournals.com/</a:t>
                      </a:r>
                      <a:endParaRPr sz="1400" u="none" cap="none" strike="noStrike"/>
                    </a:p>
                  </a:txBody>
                  <a:tcPr marT="45725" marB="45725" marR="91450" marL="91450" anchor="ctr"/>
                </a:tc>
                <a:tc hMerge="1"/>
              </a:tr>
            </a:tbl>
          </a:graphicData>
        </a:graphic>
      </p:graphicFrame>
      <p:sp>
        <p:nvSpPr>
          <p:cNvPr id="107" name="Google Shape;107;p3"/>
          <p:cNvSpPr txBox="1"/>
          <p:nvPr/>
        </p:nvSpPr>
        <p:spPr>
          <a:xfrm>
            <a:off x="-2" y="980276"/>
            <a:ext cx="56109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Általános tudnivalók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545225" y="2587175"/>
            <a:ext cx="7320900" cy="37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Tudományterület: </a:t>
            </a:r>
            <a:r>
              <a:rPr b="1" lang="hu-HU" sz="20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Multidiszciplináris</a:t>
            </a:r>
            <a:endParaRPr b="1" sz="20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Hozzáférés módja:</a:t>
            </a:r>
            <a:r>
              <a:rPr b="1" lang="hu-H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lang="hu-HU" sz="20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EduID, VPN</a:t>
            </a:r>
            <a:endParaRPr b="1" sz="20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Gyűjtemény: </a:t>
            </a:r>
            <a:r>
              <a:rPr b="1" lang="hu-HU" sz="20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r>
              <a:rPr b="1" lang="hu-HU" sz="20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eljes szövegű hozzáférés</a:t>
            </a:r>
            <a:endParaRPr b="1" sz="20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Nyelv: </a:t>
            </a:r>
            <a:r>
              <a:rPr b="1" lang="hu-HU" sz="2000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Angol </a:t>
            </a:r>
            <a:endParaRPr b="1" sz="2000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Előfizetés: </a:t>
            </a:r>
            <a:r>
              <a:rPr b="1" lang="hu-HU" sz="2000">
                <a:solidFill>
                  <a:srgbClr val="073763"/>
                </a:solidFill>
                <a:highlight>
                  <a:srgbClr val="FFFFFF"/>
                </a:highlight>
              </a:rPr>
              <a:t>88 folyóirat érhető el (a természet- és a társadalomtudományok, valamint az orvostudományok területén), 14 hazai impakt faktoros folyóirat a 17-ből</a:t>
            </a:r>
            <a:endParaRPr b="1" sz="2000">
              <a:solidFill>
                <a:srgbClr val="073763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2"/>
                </a:solidFill>
                <a:highlight>
                  <a:schemeClr val="lt1"/>
                </a:highlight>
              </a:rPr>
              <a:t>Folyóiratok listája: </a:t>
            </a:r>
            <a:r>
              <a:rPr b="1" lang="hu-HU" sz="1750" u="sng">
                <a:solidFill>
                  <a:schemeClr val="hlink"/>
                </a:solidFill>
                <a:highlight>
                  <a:schemeClr val="lt1"/>
                </a:highlight>
                <a:hlinkClick r:id="rId3"/>
              </a:rPr>
              <a:t>https://akjournals.com/subject/All?pageSize=100&amp;sort=datedescending</a:t>
            </a:r>
            <a:endParaRPr b="1" sz="17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cf3e681948_0_0"/>
          <p:cNvSpPr/>
          <p:nvPr>
            <p:ph idx="3" type="tbl"/>
          </p:nvPr>
        </p:nvSpPr>
        <p:spPr>
          <a:xfrm>
            <a:off x="250361" y="1367500"/>
            <a:ext cx="8643300" cy="388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hu-HU" sz="2050"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OA publikálási lehetőség: </a:t>
            </a:r>
            <a:r>
              <a:rPr b="1" lang="hu-HU" sz="2050">
                <a:solidFill>
                  <a:srgbClr val="07376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VAN</a:t>
            </a:r>
            <a:endParaRPr b="1" sz="2050">
              <a:solidFill>
                <a:srgbClr val="07376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hu-HU" sz="2050">
                <a:solidFill>
                  <a:srgbClr val="073763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Az Akadémiai Kiadóval kötött megállapodás értelmében az EISZ-en keresztül előfizető tagintézmények kutatóinak lehetőségük van nyílt hozzáférésű (open access) publikálásra. A megállapodás hibrid és Gold OA folyóiratokra vonatkozik.A kutatók mentesülnek a közzétételi költségek (APC) megfizetése alól. </a:t>
            </a:r>
            <a:endParaRPr b="1" sz="2050">
              <a:solidFill>
                <a:srgbClr val="073763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b="1" sz="1950">
              <a:solidFill>
                <a:srgbClr val="FF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814273" y="999826"/>
            <a:ext cx="76476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Kapcsolódás karhoz, tanszékhez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 txBox="1"/>
          <p:nvPr/>
        </p:nvSpPr>
        <p:spPr>
          <a:xfrm>
            <a:off x="677525" y="1916925"/>
            <a:ext cx="75024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 u="sng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Egészség-és Sporttudományi Kar</a:t>
            </a:r>
            <a:endParaRPr b="1" sz="2000" u="sng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/Egészség-és Ápolástudományi Tanszék/</a:t>
            </a:r>
            <a:endParaRPr b="1"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Orvosi Hetilap, Magyar Sebészet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 u="sng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 u="sng">
                <a:solidFill>
                  <a:srgbClr val="073763"/>
                </a:solidFill>
                <a:latin typeface="Tahoma"/>
                <a:ea typeface="Tahoma"/>
                <a:cs typeface="Tahoma"/>
                <a:sym typeface="Tahoma"/>
              </a:rPr>
              <a:t>Apáczai Csere János Pedagógiai, Humán-és Társadalomtudományi Kar</a:t>
            </a:r>
            <a:endParaRPr b="1" sz="2000" u="sng">
              <a:solidFill>
                <a:srgbClr val="07376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/Bölcsészettudományi és Humánerőforrás- fejlesztési Tanszék, Neveléstudományi és Pszichológia Tanszék/</a:t>
            </a:r>
            <a:endParaRPr b="1" sz="20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Antik Tanulmányok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Művészettörténeti Értesítő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Magyar Pszichológiai Szemle</a:t>
            </a:r>
            <a:endParaRPr b="1" sz="20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cf3e681948_0_6"/>
          <p:cNvSpPr/>
          <p:nvPr>
            <p:ph idx="3" type="tbl"/>
          </p:nvPr>
        </p:nvSpPr>
        <p:spPr>
          <a:xfrm>
            <a:off x="250350" y="1235300"/>
            <a:ext cx="8643300" cy="4829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 u="sng">
                <a:solidFill>
                  <a:srgbClr val="073763"/>
                </a:solidFill>
              </a:rPr>
              <a:t>Deák Ferenc Állam- és Jogtudományi Kar</a:t>
            </a:r>
            <a:endParaRPr b="1" sz="2000" u="sng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</a:rPr>
              <a:t>/Jogtörténeti Tanszék, Közigazgatási Tanszék/</a:t>
            </a:r>
            <a:endParaRPr b="1" sz="2000">
              <a:solidFill>
                <a:srgbClr val="2429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/>
              <a:t>Magyar Jogtudományi Közlöny, Educatio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 u="sng">
                <a:solidFill>
                  <a:srgbClr val="073763"/>
                </a:solidFill>
              </a:rPr>
              <a:t>Építész- Építő- és Közlekedésmérnöki Kar</a:t>
            </a:r>
            <a:endParaRPr b="1" sz="2000" u="sng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</a:rPr>
              <a:t>/Épülettervezési Tanszék/</a:t>
            </a:r>
            <a:endParaRPr b="1" sz="2000">
              <a:solidFill>
                <a:srgbClr val="2429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/>
              <a:t>Építés- Építészettudomány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 u="sng">
                <a:solidFill>
                  <a:srgbClr val="073763"/>
                </a:solidFill>
              </a:rPr>
              <a:t>Kautz Gyula Gazdaságtudományi kar</a:t>
            </a:r>
            <a:endParaRPr b="1" sz="2000" u="sng">
              <a:solidFill>
                <a:srgbClr val="07376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242943"/>
                </a:solidFill>
              </a:rPr>
              <a:t>/Statisztika, Pénzügy és Kontrolling Tanszék/</a:t>
            </a:r>
            <a:endParaRPr b="1" sz="2000">
              <a:solidFill>
                <a:srgbClr val="2429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/>
              <a:t>Társadalom és Gazdaság</a:t>
            </a:r>
            <a:endParaRPr b="1"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 txBox="1"/>
          <p:nvPr/>
        </p:nvSpPr>
        <p:spPr>
          <a:xfrm>
            <a:off x="849717" y="2443368"/>
            <a:ext cx="7320600" cy="30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FF0000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1900">
                <a:solidFill>
                  <a:srgbClr val="073763"/>
                </a:solidFill>
              </a:rPr>
              <a:t>-</a:t>
            </a:r>
            <a:r>
              <a:rPr b="1" lang="hu-HU" sz="2000">
                <a:solidFill>
                  <a:srgbClr val="073763"/>
                </a:solidFill>
              </a:rPr>
              <a:t>Nemzetközi és magyar lektorált folyóiratok</a:t>
            </a:r>
            <a:endParaRPr b="1" sz="2000">
              <a:solidFill>
                <a:srgbClr val="07376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</a:rPr>
              <a:t>-Tudományos folyóiratcikkek</a:t>
            </a:r>
            <a:endParaRPr b="1" sz="2000">
              <a:solidFill>
                <a:srgbClr val="073763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813573" y="1492551"/>
            <a:ext cx="4565949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Dokumentumtípusok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/>
        </p:nvSpPr>
        <p:spPr>
          <a:xfrm>
            <a:off x="813573" y="2609624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  <a:highlight>
                  <a:schemeClr val="lt1"/>
                </a:highlight>
              </a:rPr>
              <a:t>-Kereshetünk: </a:t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  <a:highlight>
                  <a:schemeClr val="lt1"/>
                </a:highlight>
              </a:rPr>
              <a:t>-szerző nevére</a:t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  <a:highlight>
                  <a:schemeClr val="lt1"/>
                </a:highlight>
              </a:rPr>
              <a:t>-cikk vagy folyóirat címre</a:t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  <a:highlight>
                  <a:schemeClr val="lt1"/>
                </a:highlight>
              </a:rPr>
              <a:t>-DOI számra</a:t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  <a:highlight>
                  <a:schemeClr val="lt1"/>
                </a:highlight>
              </a:rPr>
              <a:t>-ISSN azonosítókra</a:t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000">
                <a:solidFill>
                  <a:srgbClr val="073763"/>
                </a:solidFill>
                <a:highlight>
                  <a:schemeClr val="lt1"/>
                </a:highlight>
              </a:rPr>
              <a:t>-kulcsszóra</a:t>
            </a:r>
            <a:endParaRPr b="1" sz="2000">
              <a:solidFill>
                <a:srgbClr val="073763"/>
              </a:solidFill>
              <a:highlight>
                <a:schemeClr val="lt1"/>
              </a:highlight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6" name="Google Shape;136;p6"/>
          <p:cNvSpPr txBox="1"/>
          <p:nvPr/>
        </p:nvSpPr>
        <p:spPr>
          <a:xfrm>
            <a:off x="813573" y="1492551"/>
            <a:ext cx="6703508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Keresési, szűrési lehetőségek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/>
          <p:nvPr/>
        </p:nvSpPr>
        <p:spPr>
          <a:xfrm>
            <a:off x="849717" y="2395868"/>
            <a:ext cx="7427384" cy="3008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Regisztrációval létrejön felhasználói fiókunk</a:t>
            </a:r>
            <a:endParaRPr b="1" sz="24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-új, saját menüpontok </a:t>
            </a:r>
            <a:endParaRPr b="1" sz="24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457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hu-HU" sz="2400">
                <a:solidFill>
                  <a:srgbClr val="242943"/>
                </a:solidFill>
                <a:latin typeface="Tahoma"/>
                <a:ea typeface="Tahoma"/>
                <a:cs typeface="Tahoma"/>
                <a:sym typeface="Tahoma"/>
              </a:rPr>
              <a:t>-plusz funkciók</a:t>
            </a:r>
            <a:endParaRPr b="1" sz="24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242943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813573" y="1492551"/>
            <a:ext cx="6739133" cy="5506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hu-HU" sz="3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Szerzői profil / felhasználói fiók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sze_szinek">
      <a:dk1>
        <a:srgbClr val="07B9D9"/>
      </a:dk1>
      <a:lt1>
        <a:srgbClr val="FFFFFF"/>
      </a:lt1>
      <a:dk2>
        <a:srgbClr val="242843"/>
      </a:dk2>
      <a:lt2>
        <a:srgbClr val="D1D3D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2019-08-01T06:27:51Z</dcterms:created>
  <dc:creator>xmeditor01</dc:creator>
</cp:coreProperties>
</file>