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embeddedFontLst>
    <p:embeddedFont>
      <p:font typeface="Tahoma" panose="020B060403050404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aepv8J/LACAqf4bj8MXchsvet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341CF6-1A36-45D6-8F97-7FA3F8A1EF6E}">
  <a:tblStyle styleId="{69341CF6-1A36-45D6-8F97-7FA3F8A1EF6E}" styleName="Table_0">
    <a:wholeTbl>
      <a:tcTxStyle b="off" i="off">
        <a:font>
          <a:latin typeface="Tahoma"/>
          <a:ea typeface="Tahoma"/>
          <a:cs typeface="Tahom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3F8"/>
          </a:solidFill>
        </a:fill>
      </a:tcStyle>
    </a:wholeTbl>
    <a:band1H>
      <a:tcTxStyle b="off" i="off"/>
      <a:tcStyle>
        <a:tcBdr/>
        <a:fill>
          <a:solidFill>
            <a:srgbClr val="CAE6F1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E6F1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Tahoma"/>
          <a:ea typeface="Tahoma"/>
          <a:cs typeface="Tahoma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Tahoma"/>
          <a:ea typeface="Tahoma"/>
          <a:cs typeface="Tahoma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Tahoma"/>
          <a:ea typeface="Tahoma"/>
          <a:cs typeface="Tahom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d6a0ce475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g1d6a0ce475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d6a0ce475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g1d6a0ce475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728671bf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g1d728671bf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d6a0ce475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g1d6a0ce475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d6a0ce475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g1d6a0ce475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d728671bfa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1d728671bfa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d6a0ce475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1d6a0ce475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6a0ce475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g1d6a0ce475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d6a0ce475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1d6a0ce475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d6a0ce475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g1d6a0ce475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d6a0ce475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g1d6a0ce475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d6a0ce475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g1d6a0ce475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d6a0ce475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g1d6a0ce475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d728671bf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g1d728671bf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1" name="Google Shape;2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d6a0ce475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g1d6a0ce475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728671bf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728671bf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d73df741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g1d73df741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d73df7410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g1d73df7410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2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8;p12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9" name="Google Shape;9;p12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10;p12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221692" y="2282053"/>
            <a:ext cx="3106394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body" idx="2"/>
          </p:nvPr>
        </p:nvSpPr>
        <p:spPr>
          <a:xfrm>
            <a:off x="238168" y="2894126"/>
            <a:ext cx="3106394" cy="42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42943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24294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3"/>
          </p:nvPr>
        </p:nvSpPr>
        <p:spPr>
          <a:xfrm>
            <a:off x="238167" y="3501008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3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13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18" name="Google Shape;18;p13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9" name="Google Shape;19;p13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156227" y="1391304"/>
            <a:ext cx="8558866" cy="82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None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2"/>
          </p:nvPr>
        </p:nvSpPr>
        <p:spPr>
          <a:xfrm>
            <a:off x="163417" y="2279089"/>
            <a:ext cx="8585295" cy="40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3"/>
          </p:nvPr>
        </p:nvSpPr>
        <p:spPr>
          <a:xfrm>
            <a:off x="153988" y="2978430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4"/>
          </p:nvPr>
        </p:nvSpPr>
        <p:spPr>
          <a:xfrm>
            <a:off x="153988" y="5107932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body" idx="5"/>
          </p:nvPr>
        </p:nvSpPr>
        <p:spPr>
          <a:xfrm>
            <a:off x="161363" y="3784695"/>
            <a:ext cx="8700249" cy="117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5" name="Google Shape;25;p13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4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157475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2"/>
          </p:nvPr>
        </p:nvSpPr>
        <p:spPr>
          <a:xfrm>
            <a:off x="157475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>
            <a:spLocks noGrp="1"/>
          </p:cNvSpPr>
          <p:nvPr>
            <p:ph type="tbl" idx="3"/>
          </p:nvPr>
        </p:nvSpPr>
        <p:spPr>
          <a:xfrm>
            <a:off x="239486" y="2359025"/>
            <a:ext cx="8643256" cy="388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5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p15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34" name="Google Shape;34;p15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68686"/>
                </a:buClr>
                <a:buSzPts val="900"/>
                <a:buFont typeface="Tahoma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6" name="Google Shape;36;p15"/>
          <p:cNvSpPr txBox="1">
            <a:spLocks noGrp="1"/>
          </p:cNvSpPr>
          <p:nvPr>
            <p:ph type="body" idx="1"/>
          </p:nvPr>
        </p:nvSpPr>
        <p:spPr>
          <a:xfrm>
            <a:off x="221692" y="2282053"/>
            <a:ext cx="3106394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2"/>
          </p:nvPr>
        </p:nvSpPr>
        <p:spPr>
          <a:xfrm>
            <a:off x="238168" y="2894126"/>
            <a:ext cx="3106394" cy="42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242943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24294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3"/>
          </p:nvPr>
        </p:nvSpPr>
        <p:spPr>
          <a:xfrm>
            <a:off x="238167" y="3501008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9" name="Google Shape;39;p15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6" descr="A screenshot of a cell ph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16"/>
          <p:cNvGrpSpPr/>
          <p:nvPr/>
        </p:nvGrpSpPr>
        <p:grpSpPr>
          <a:xfrm>
            <a:off x="254109" y="6147250"/>
            <a:ext cx="2958072" cy="346879"/>
            <a:chOff x="254109" y="6147250"/>
            <a:chExt cx="2958072" cy="346879"/>
          </a:xfrm>
        </p:grpSpPr>
        <p:sp>
          <p:nvSpPr>
            <p:cNvPr id="43" name="Google Shape;43;p16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4" name="Google Shape;44;p16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5" name="Google Shape;45;p16"/>
            <p:cNvSpPr/>
            <p:nvPr/>
          </p:nvSpPr>
          <p:spPr>
            <a:xfrm>
              <a:off x="254109" y="6261834"/>
              <a:ext cx="35779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fld id="{00000000-1234-1234-1234-123412341234}" type="slidenum"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‹#›</a:t>
              </a:fld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46" name="Google Shape;46;p16"/>
          <p:cNvSpPr/>
          <p:nvPr/>
        </p:nvSpPr>
        <p:spPr>
          <a:xfrm>
            <a:off x="254383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" name="Google Shape;47;p16"/>
          <p:cNvSpPr/>
          <p:nvPr/>
        </p:nvSpPr>
        <p:spPr>
          <a:xfrm>
            <a:off x="3268981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48;p16"/>
          <p:cNvSpPr/>
          <p:nvPr/>
        </p:nvSpPr>
        <p:spPr>
          <a:xfrm>
            <a:off x="6279567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" name="Google Shape;49;p16"/>
          <p:cNvSpPr txBox="1">
            <a:spLocks noGrp="1"/>
          </p:cNvSpPr>
          <p:nvPr>
            <p:ph type="body" idx="1"/>
          </p:nvPr>
        </p:nvSpPr>
        <p:spPr>
          <a:xfrm>
            <a:off x="149200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2"/>
          </p:nvPr>
        </p:nvSpPr>
        <p:spPr>
          <a:xfrm>
            <a:off x="3166373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3"/>
          </p:nvPr>
        </p:nvSpPr>
        <p:spPr>
          <a:xfrm>
            <a:off x="6156176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4"/>
          </p:nvPr>
        </p:nvSpPr>
        <p:spPr>
          <a:xfrm>
            <a:off x="157475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5"/>
          </p:nvPr>
        </p:nvSpPr>
        <p:spPr>
          <a:xfrm>
            <a:off x="157475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6"/>
          </p:nvPr>
        </p:nvSpPr>
        <p:spPr>
          <a:xfrm>
            <a:off x="3173868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body" idx="7"/>
          </p:nvPr>
        </p:nvSpPr>
        <p:spPr>
          <a:xfrm>
            <a:off x="3173868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8"/>
          </p:nvPr>
        </p:nvSpPr>
        <p:spPr>
          <a:xfrm>
            <a:off x="6156176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9"/>
          </p:nvPr>
        </p:nvSpPr>
        <p:spPr>
          <a:xfrm>
            <a:off x="6156176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7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61" name="Google Shape;61;p17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" name="Google Shape;62;p17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63" name="Google Shape;63;p17"/>
          <p:cNvSpPr/>
          <p:nvPr/>
        </p:nvSpPr>
        <p:spPr>
          <a:xfrm>
            <a:off x="254383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" name="Google Shape;64;p17"/>
          <p:cNvSpPr/>
          <p:nvPr/>
        </p:nvSpPr>
        <p:spPr>
          <a:xfrm>
            <a:off x="3268981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" name="Google Shape;65;p17"/>
          <p:cNvSpPr/>
          <p:nvPr/>
        </p:nvSpPr>
        <p:spPr>
          <a:xfrm>
            <a:off x="6279567" y="2414013"/>
            <a:ext cx="340990" cy="324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149200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2"/>
          </p:nvPr>
        </p:nvSpPr>
        <p:spPr>
          <a:xfrm>
            <a:off x="3166373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3"/>
          </p:nvPr>
        </p:nvSpPr>
        <p:spPr>
          <a:xfrm>
            <a:off x="6156176" y="2833894"/>
            <a:ext cx="2631476" cy="304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845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3B9D9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4"/>
          </p:nvPr>
        </p:nvSpPr>
        <p:spPr>
          <a:xfrm>
            <a:off x="157475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5"/>
          </p:nvPr>
        </p:nvSpPr>
        <p:spPr>
          <a:xfrm>
            <a:off x="157475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6"/>
          </p:nvPr>
        </p:nvSpPr>
        <p:spPr>
          <a:xfrm>
            <a:off x="3173868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7"/>
          </p:nvPr>
        </p:nvSpPr>
        <p:spPr>
          <a:xfrm>
            <a:off x="3173868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8"/>
          </p:nvPr>
        </p:nvSpPr>
        <p:spPr>
          <a:xfrm>
            <a:off x="6156176" y="1756300"/>
            <a:ext cx="2645686" cy="38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150"/>
              <a:buFont typeface="Arial"/>
              <a:buNone/>
              <a:defRPr sz="21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9"/>
          </p:nvPr>
        </p:nvSpPr>
        <p:spPr>
          <a:xfrm>
            <a:off x="6156176" y="1495222"/>
            <a:ext cx="2645686" cy="228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None/>
              <a:defRPr sz="14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8"/>
          <p:cNvGrpSpPr/>
          <p:nvPr/>
        </p:nvGrpSpPr>
        <p:grpSpPr>
          <a:xfrm>
            <a:off x="260075" y="6147250"/>
            <a:ext cx="2952106" cy="346879"/>
            <a:chOff x="260075" y="6147250"/>
            <a:chExt cx="2952106" cy="346879"/>
          </a:xfrm>
        </p:grpSpPr>
        <p:sp>
          <p:nvSpPr>
            <p:cNvPr id="79" name="Google Shape;79;p18"/>
            <p:cNvSpPr/>
            <p:nvPr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4"/>
                <a:buFont typeface="Arial"/>
                <a:buNone/>
              </a:pPr>
              <a:endParaRPr sz="1404" b="0" i="0" u="none" strike="noStrike" cap="none">
                <a:solidFill>
                  <a:srgbClr val="4AABC8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80" name="Google Shape;80;p18"/>
            <p:cNvSpPr txBox="1"/>
            <p:nvPr/>
          </p:nvSpPr>
          <p:spPr>
            <a:xfrm>
              <a:off x="427444" y="6263297"/>
              <a:ext cx="278473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hu-HU" sz="900" b="0" i="0" u="none" strike="noStrike" cap="none">
                  <a:solidFill>
                    <a:srgbClr val="868686"/>
                  </a:solidFill>
                  <a:latin typeface="Tahoma"/>
                  <a:ea typeface="Tahoma"/>
                  <a:cs typeface="Tahoma"/>
                  <a:sym typeface="Tahoma"/>
                </a:rPr>
                <a:t>  |  SZÉCHENYI EGYETEM – UNIVERSITY OF GYŐR</a:t>
              </a:r>
              <a:endParaRPr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156227" y="1391304"/>
            <a:ext cx="8558866" cy="82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None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None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163417" y="2279089"/>
            <a:ext cx="8585295" cy="40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153988" y="2978430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4"/>
          </p:nvPr>
        </p:nvSpPr>
        <p:spPr>
          <a:xfrm>
            <a:off x="153988" y="5107932"/>
            <a:ext cx="8700900" cy="70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5"/>
          </p:nvPr>
        </p:nvSpPr>
        <p:spPr>
          <a:xfrm>
            <a:off x="161363" y="3784695"/>
            <a:ext cx="8700249" cy="117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1469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rgbClr val="3C3C3B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rgbClr val="3C3C3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49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/>
          <p:nvPr/>
        </p:nvSpPr>
        <p:spPr>
          <a:xfrm>
            <a:off x="254109" y="6261834"/>
            <a:ext cx="35779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hu-HU" sz="900" b="0" i="0" u="none" strike="noStrike" cap="none">
                <a:solidFill>
                  <a:srgbClr val="868686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900" b="0" i="0" u="none" strike="noStrike" cap="none">
              <a:solidFill>
                <a:srgbClr val="86868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11">
          <p15:clr>
            <a:srgbClr val="F26B43"/>
          </p15:clr>
        </p15:guide>
        <p15:guide id="2" pos="3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anum.com/hu/adt/dokumentacio-a-kereseshe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/>
          <p:nvPr/>
        </p:nvSpPr>
        <p:spPr>
          <a:xfrm>
            <a:off x="357510" y="6147250"/>
            <a:ext cx="340990" cy="324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body" idx="1"/>
          </p:nvPr>
        </p:nvSpPr>
        <p:spPr>
          <a:xfrm>
            <a:off x="205215" y="2407691"/>
            <a:ext cx="6619375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ahoma"/>
              <a:buNone/>
            </a:pPr>
            <a:r>
              <a:rPr lang="hu-HU"/>
              <a:t>ADATBÁZISAINK</a:t>
            </a:r>
            <a:endParaRPr/>
          </a:p>
        </p:txBody>
      </p:sp>
      <p:sp>
        <p:nvSpPr>
          <p:cNvPr id="93" name="Google Shape;93;p1"/>
          <p:cNvSpPr txBox="1">
            <a:spLocks noGrp="1"/>
          </p:cNvSpPr>
          <p:nvPr>
            <p:ph type="body" idx="2"/>
          </p:nvPr>
        </p:nvSpPr>
        <p:spPr>
          <a:xfrm>
            <a:off x="221705" y="3074753"/>
            <a:ext cx="5201700" cy="10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solidFill>
                  <a:srgbClr val="7030A0"/>
                </a:solidFill>
              </a:rPr>
              <a:t>ARCANUM – DIGITÁLIS TUDOMÁNYTÁR</a:t>
            </a:r>
            <a:endParaRPr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ahoma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94" name="Google Shape;94;p1"/>
          <p:cNvSpPr txBox="1">
            <a:spLocks noGrp="1"/>
          </p:cNvSpPr>
          <p:nvPr>
            <p:ph type="body" idx="3"/>
          </p:nvPr>
        </p:nvSpPr>
        <p:spPr>
          <a:xfrm>
            <a:off x="205215" y="5562290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/>
              <a:t>Készítette: </a:t>
            </a:r>
            <a:r>
              <a:rPr lang="hu-HU">
                <a:solidFill>
                  <a:srgbClr val="7030A0"/>
                </a:solidFill>
              </a:rPr>
              <a:t>Perjés Dorottya, Homor Péter</a:t>
            </a:r>
            <a:endParaRPr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5043074" y="5527344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sz="1300" b="0" i="0" u="none" strike="noStrike" cap="none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2023</a:t>
            </a:r>
            <a:r>
              <a:rPr lang="hu-HU" sz="13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. január 23.</a:t>
            </a:r>
            <a:endParaRPr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/>
          </a:blip>
          <a:srcRect t="11254" b="3935"/>
          <a:stretch/>
        </p:blipFill>
        <p:spPr>
          <a:xfrm>
            <a:off x="152400" y="2259650"/>
            <a:ext cx="8839200" cy="42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0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AutoNum type="arabicPeriod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Keresés a címlistában: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6a0ce4750_0_18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1d6a0ce4750_0_18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2. Egyszerű és összetett keresés/1: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8" name="Google Shape;158;g1d6a0ce4750_0_18"/>
          <p:cNvPicPr preferRelativeResize="0"/>
          <p:nvPr/>
        </p:nvPicPr>
        <p:blipFill rotWithShape="1">
          <a:blip r:embed="rId3">
            <a:alphaModFix/>
          </a:blip>
          <a:srcRect t="11364" b="4517"/>
          <a:stretch/>
        </p:blipFill>
        <p:spPr>
          <a:xfrm>
            <a:off x="116188" y="2265200"/>
            <a:ext cx="8911624" cy="42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d6a0ce4750_0_25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1d6a0ce4750_0_25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2. Egyszerű és összetett keresés/2_1: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5" name="Google Shape;165;g1d6a0ce4750_0_25"/>
          <p:cNvPicPr preferRelativeResize="0"/>
          <p:nvPr/>
        </p:nvPicPr>
        <p:blipFill rotWithShape="1">
          <a:blip r:embed="rId3">
            <a:alphaModFix/>
          </a:blip>
          <a:srcRect t="11367" b="4115"/>
          <a:stretch/>
        </p:blipFill>
        <p:spPr>
          <a:xfrm>
            <a:off x="115325" y="1944550"/>
            <a:ext cx="8869652" cy="42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d728671bfa_1_0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d728671bfa_1_0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2. Egyszerű és összetett keresés/2_2: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2" name="Google Shape;172;g1d728671bfa_1_0"/>
          <p:cNvPicPr preferRelativeResize="0"/>
          <p:nvPr/>
        </p:nvPicPr>
        <p:blipFill rotWithShape="1">
          <a:blip r:embed="rId3">
            <a:alphaModFix/>
          </a:blip>
          <a:srcRect t="11625" b="4797"/>
          <a:stretch/>
        </p:blipFill>
        <p:spPr>
          <a:xfrm>
            <a:off x="164275" y="1945550"/>
            <a:ext cx="8815324" cy="41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d728671bfa_1_0"/>
          <p:cNvPicPr preferRelativeResize="0"/>
          <p:nvPr/>
        </p:nvPicPr>
        <p:blipFill rotWithShape="1">
          <a:blip r:embed="rId4">
            <a:alphaModFix/>
          </a:blip>
          <a:srcRect l="3185" t="14836" b="2416"/>
          <a:stretch/>
        </p:blipFill>
        <p:spPr>
          <a:xfrm>
            <a:off x="2482825" y="3152275"/>
            <a:ext cx="6589450" cy="337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d6a0ce4750_0_32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d6a0ce4750_0_32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2. Egyszerű és összetett keresés/3_1: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0" name="Google Shape;180;g1d6a0ce4750_0_32"/>
          <p:cNvPicPr preferRelativeResize="0"/>
          <p:nvPr/>
        </p:nvPicPr>
        <p:blipFill rotWithShape="1">
          <a:blip r:embed="rId3">
            <a:alphaModFix/>
          </a:blip>
          <a:srcRect t="11163" b="4326"/>
          <a:stretch/>
        </p:blipFill>
        <p:spPr>
          <a:xfrm>
            <a:off x="106050" y="1944550"/>
            <a:ext cx="8908676" cy="423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d6a0ce4750_0_39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d6a0ce4750_0_39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2. Egyszerű és összetett keresés/3_2: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7" name="Google Shape;187;g1d6a0ce4750_0_39"/>
          <p:cNvPicPr preferRelativeResize="0"/>
          <p:nvPr/>
        </p:nvPicPr>
        <p:blipFill rotWithShape="1">
          <a:blip r:embed="rId3">
            <a:alphaModFix/>
          </a:blip>
          <a:srcRect t="11367" b="4115"/>
          <a:stretch/>
        </p:blipFill>
        <p:spPr>
          <a:xfrm>
            <a:off x="103663" y="2065050"/>
            <a:ext cx="8889124" cy="42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d728671bfa_1_7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d728671bfa_1_7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2. Egyszerű és összetett keresés/3_3: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4" name="Google Shape;194;g1d728671bfa_1_7"/>
          <p:cNvPicPr preferRelativeResize="0"/>
          <p:nvPr/>
        </p:nvPicPr>
        <p:blipFill rotWithShape="1">
          <a:blip r:embed="rId3">
            <a:alphaModFix/>
          </a:blip>
          <a:srcRect t="11158" b="3727"/>
          <a:stretch/>
        </p:blipFill>
        <p:spPr>
          <a:xfrm>
            <a:off x="143125" y="1953825"/>
            <a:ext cx="8904252" cy="42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/>
          <p:nvPr/>
        </p:nvSpPr>
        <p:spPr>
          <a:xfrm>
            <a:off x="182451" y="1283501"/>
            <a:ext cx="8805000" cy="4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indent="-381000">
              <a:lnSpc>
                <a:spcPct val="150000"/>
              </a:lnSpc>
              <a:spcBef>
                <a:spcPts val="900"/>
              </a:spcBef>
              <a:buClr>
                <a:srgbClr val="7030A0"/>
              </a:buClr>
              <a:buSzPts val="2400"/>
              <a:buFont typeface="Tahoma"/>
              <a:buChar char="●"/>
            </a:pPr>
            <a:r>
              <a:rPr lang="hu-HU" sz="2400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Mesterséges intelligencián alapuló szolgáltatások</a:t>
            </a:r>
          </a:p>
          <a:p>
            <a:pPr marL="914400" marR="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ahoma"/>
              <a:buChar char="○"/>
            </a:pPr>
            <a:r>
              <a:rPr lang="hu-HU" sz="2400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Arckeresés a tartalomban fotó alapján</a:t>
            </a:r>
          </a:p>
          <a:p>
            <a:pPr marL="914400" marR="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ahoma"/>
              <a:buChar char="○"/>
            </a:pPr>
            <a:r>
              <a:rPr lang="hu-HU" sz="2400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Újságszegmentálás (AWS), Tulajdonnév-felismerés</a:t>
            </a:r>
          </a:p>
          <a:p>
            <a:pPr marL="457200" marR="0" lvl="0" indent="-3810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ahoma"/>
              <a:buChar char="●"/>
            </a:pPr>
            <a:r>
              <a:rPr lang="hu-HU" sz="2400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N és W operátor</a:t>
            </a:r>
          </a:p>
          <a:p>
            <a:pPr marL="76200" marR="0" lvl="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400"/>
            </a:pPr>
            <a:r>
              <a:rPr lang="hu-HU" sz="2000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hu-HU" sz="2000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https://www.arcanum.com/hu/adt/</a:t>
            </a:r>
            <a:r>
              <a:rPr lang="hu-HU" sz="20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dokumentacio-a-kereseshez/</a:t>
            </a:r>
            <a:r>
              <a:rPr lang="hu-HU" sz="20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000" dirty="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</a:pPr>
            <a:endParaRPr lang="hu-HU" sz="2400" dirty="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2357373" y="473126"/>
            <a:ext cx="5919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Kiegészítő / extra funkciók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d6a0ce4750_0_99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1d6a0ce4750_0_99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3. Arckeresés: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7" name="Google Shape;207;g1d6a0ce4750_0_99"/>
          <p:cNvPicPr preferRelativeResize="0"/>
          <p:nvPr/>
        </p:nvPicPr>
        <p:blipFill rotWithShape="1">
          <a:blip r:embed="rId3">
            <a:alphaModFix/>
          </a:blip>
          <a:srcRect t="11955" b="4320"/>
          <a:stretch/>
        </p:blipFill>
        <p:spPr>
          <a:xfrm>
            <a:off x="152400" y="1892975"/>
            <a:ext cx="8866676" cy="417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d6a0ce4750_0_64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d6a0ce4750_0_64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3. Arckeresés: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4" name="Google Shape;214;g1d6a0ce4750_0_64"/>
          <p:cNvPicPr preferRelativeResize="0"/>
          <p:nvPr/>
        </p:nvPicPr>
        <p:blipFill rotWithShape="1">
          <a:blip r:embed="rId3">
            <a:alphaModFix/>
          </a:blip>
          <a:srcRect t="10962" b="4118"/>
          <a:stretch/>
        </p:blipFill>
        <p:spPr>
          <a:xfrm>
            <a:off x="198725" y="1892975"/>
            <a:ext cx="8839124" cy="422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body" idx="5"/>
          </p:nvPr>
        </p:nvSpPr>
        <p:spPr>
          <a:xfrm>
            <a:off x="2025374" y="2467121"/>
            <a:ext cx="5268593" cy="300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hu-HU" sz="2400"/>
              <a:t>Általános tudnivalók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Char char="▪"/>
            </a:pPr>
            <a:r>
              <a:rPr lang="hu-HU" sz="2400"/>
              <a:t>Kapcsolódás karhoz, tanszékhez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Char char="▪"/>
            </a:pPr>
            <a:r>
              <a:rPr lang="hu-HU" sz="2400"/>
              <a:t>Dokumentumtípusok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Char char="▪"/>
            </a:pPr>
            <a:r>
              <a:rPr lang="hu-HU" sz="2400"/>
              <a:t>Keresési, szűrési lehetőségek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Char char="▪"/>
            </a:pPr>
            <a:r>
              <a:rPr lang="hu-HU" sz="2400"/>
              <a:t>Kiegészítő / extra funkciók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Char char="▪"/>
            </a:pPr>
            <a:r>
              <a:rPr lang="hu-HU" sz="2400"/>
              <a:t>Szerzői profil / felhasználói fiók</a:t>
            </a:r>
            <a:endParaRPr/>
          </a:p>
          <a:p>
            <a:pPr marL="273050" lvl="0" indent="-273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Char char="▪"/>
            </a:pPr>
            <a:r>
              <a:rPr lang="hu-HU" sz="2400"/>
              <a:t>Gyakorlati példák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813573" y="1492551"/>
            <a:ext cx="36921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Tartalomjegyzék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d6a0ce4750_0_85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1d6a0ce4750_0_85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3. Arckeresés: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1" name="Google Shape;221;g1d6a0ce4750_0_85"/>
          <p:cNvPicPr preferRelativeResize="0"/>
          <p:nvPr/>
        </p:nvPicPr>
        <p:blipFill rotWithShape="1">
          <a:blip r:embed="rId3">
            <a:alphaModFix/>
          </a:blip>
          <a:srcRect t="11365" b="4317"/>
          <a:stretch/>
        </p:blipFill>
        <p:spPr>
          <a:xfrm>
            <a:off x="133850" y="1892975"/>
            <a:ext cx="8901676" cy="422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d6a0ce4750_0_56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1d6a0ce4750_0_56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3. Arckeresés: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8" name="Google Shape;228;g1d6a0ce4750_0_56"/>
          <p:cNvPicPr preferRelativeResize="0"/>
          <p:nvPr/>
        </p:nvPicPr>
        <p:blipFill rotWithShape="1">
          <a:blip r:embed="rId3">
            <a:alphaModFix/>
          </a:blip>
          <a:srcRect t="11362" b="4716"/>
          <a:stretch/>
        </p:blipFill>
        <p:spPr>
          <a:xfrm>
            <a:off x="152400" y="1892975"/>
            <a:ext cx="8865300" cy="418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d6a0ce4750_0_92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1d6a0ce4750_0_92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3. Arckeresés: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5" name="Google Shape;235;g1d6a0ce4750_0_92"/>
          <p:cNvPicPr preferRelativeResize="0"/>
          <p:nvPr/>
        </p:nvPicPr>
        <p:blipFill rotWithShape="1">
          <a:blip r:embed="rId3">
            <a:alphaModFix/>
          </a:blip>
          <a:srcRect t="11752" b="4719"/>
          <a:stretch/>
        </p:blipFill>
        <p:spPr>
          <a:xfrm>
            <a:off x="143150" y="1892975"/>
            <a:ext cx="8848376" cy="41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d6a0ce4750_0_76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d6a0ce4750_0_76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3. Arckeresés: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2" name="Google Shape;242;g1d6a0ce4750_0_76"/>
          <p:cNvPicPr preferRelativeResize="0"/>
          <p:nvPr/>
        </p:nvPicPr>
        <p:blipFill rotWithShape="1">
          <a:blip r:embed="rId3">
            <a:alphaModFix/>
          </a:blip>
          <a:srcRect t="11367" b="4115"/>
          <a:stretch/>
        </p:blipFill>
        <p:spPr>
          <a:xfrm>
            <a:off x="143150" y="1944575"/>
            <a:ext cx="8869600" cy="42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d6a0ce4750_0_107"/>
          <p:cNvSpPr txBox="1"/>
          <p:nvPr/>
        </p:nvSpPr>
        <p:spPr>
          <a:xfrm>
            <a:off x="2194448" y="463851"/>
            <a:ext cx="67035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Keresési, szűrési lehetőségek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1d6a0ce4750_0_107"/>
          <p:cNvSpPr txBox="1"/>
          <p:nvPr/>
        </p:nvSpPr>
        <p:spPr>
          <a:xfrm>
            <a:off x="387075" y="1386875"/>
            <a:ext cx="8322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3. Arckeresés: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9" name="Google Shape;249;g1d6a0ce4750_0_107"/>
          <p:cNvPicPr preferRelativeResize="0"/>
          <p:nvPr/>
        </p:nvPicPr>
        <p:blipFill rotWithShape="1">
          <a:blip r:embed="rId3">
            <a:alphaModFix/>
          </a:blip>
          <a:srcRect t="11365" b="4317"/>
          <a:stretch/>
        </p:blipFill>
        <p:spPr>
          <a:xfrm>
            <a:off x="152400" y="1963075"/>
            <a:ext cx="8792924" cy="41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d728671bfa_0_19"/>
          <p:cNvSpPr txBox="1"/>
          <p:nvPr/>
        </p:nvSpPr>
        <p:spPr>
          <a:xfrm>
            <a:off x="169513" y="1387000"/>
            <a:ext cx="8805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Tahoma"/>
              <a:buChar char="●"/>
            </a:pPr>
            <a:r>
              <a:rPr lang="hu-HU" sz="24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Újságszegmentálás, Tulajdonnév-felismerés, N, W operátor</a:t>
            </a:r>
            <a:endParaRPr sz="24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4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55" name="Google Shape;255;g1d728671bfa_0_19"/>
          <p:cNvPicPr preferRelativeResize="0"/>
          <p:nvPr/>
        </p:nvPicPr>
        <p:blipFill rotWithShape="1">
          <a:blip r:embed="rId3">
            <a:alphaModFix/>
          </a:blip>
          <a:srcRect t="4856" b="10975"/>
          <a:stretch/>
        </p:blipFill>
        <p:spPr>
          <a:xfrm>
            <a:off x="148688" y="2168575"/>
            <a:ext cx="8846626" cy="400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1d728671bfa_0_19"/>
          <p:cNvSpPr txBox="1"/>
          <p:nvPr/>
        </p:nvSpPr>
        <p:spPr>
          <a:xfrm>
            <a:off x="2357373" y="473126"/>
            <a:ext cx="59196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Kiegészítő / extra funkciók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 txBox="1"/>
          <p:nvPr/>
        </p:nvSpPr>
        <p:spPr>
          <a:xfrm>
            <a:off x="163950" y="1654477"/>
            <a:ext cx="8816100" cy="27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•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Felhasználói fiók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7305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•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Ha saját előfizetéssel használod, regisztrálni kell 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(előfizetés, számlázás)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7305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•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Könyvjelzők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73050" marR="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•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Mentett keresések</a:t>
            </a:r>
            <a:endParaRPr sz="240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05689" marR="0" lvl="0" indent="-53288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C3C3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2" name="Google Shape;262;p8"/>
          <p:cNvSpPr txBox="1"/>
          <p:nvPr/>
        </p:nvSpPr>
        <p:spPr>
          <a:xfrm>
            <a:off x="2250048" y="454601"/>
            <a:ext cx="6739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Szerzői profil / felhasználói fiók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"/>
          <p:cNvSpPr txBox="1">
            <a:spLocks noGrp="1"/>
          </p:cNvSpPr>
          <p:nvPr>
            <p:ph type="body" idx="5"/>
          </p:nvPr>
        </p:nvSpPr>
        <p:spPr>
          <a:xfrm>
            <a:off x="1074752" y="1924490"/>
            <a:ext cx="6994500" cy="30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u="sng"/>
          </a:p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</a:pPr>
            <a:endParaRPr sz="2400" u="sng"/>
          </a:p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</a:pPr>
            <a:endParaRPr sz="2400" u="sng"/>
          </a:p>
          <a:p>
            <a:pPr marL="0" lvl="0" indent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</a:pPr>
            <a:r>
              <a:rPr lang="hu-HU" sz="2800" u="sng">
                <a:solidFill>
                  <a:srgbClr val="7030A0"/>
                </a:solidFill>
              </a:rPr>
              <a:t>https://adt.arcanum.com/hu/</a:t>
            </a:r>
            <a:endParaRPr sz="1400">
              <a:solidFill>
                <a:srgbClr val="7030A0"/>
              </a:solidFill>
            </a:endParaRPr>
          </a:p>
        </p:txBody>
      </p:sp>
      <p:sp>
        <p:nvSpPr>
          <p:cNvPr id="268" name="Google Shape;268;p9"/>
          <p:cNvSpPr txBox="1"/>
          <p:nvPr/>
        </p:nvSpPr>
        <p:spPr>
          <a:xfrm>
            <a:off x="2537348" y="463851"/>
            <a:ext cx="36921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Gyakorlati példák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"/>
          <p:cNvSpPr/>
          <p:nvPr/>
        </p:nvSpPr>
        <p:spPr>
          <a:xfrm>
            <a:off x="357510" y="6147250"/>
            <a:ext cx="340990" cy="32400"/>
          </a:xfrm>
          <a:prstGeom prst="rect">
            <a:avLst/>
          </a:prstGeom>
          <a:solidFill>
            <a:srgbClr val="07B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endParaRPr sz="1404" b="0" i="0" u="none" strike="noStrike" cap="none">
              <a:solidFill>
                <a:srgbClr val="4AABC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4" name="Google Shape;274;p10"/>
          <p:cNvSpPr txBox="1">
            <a:spLocks noGrp="1"/>
          </p:cNvSpPr>
          <p:nvPr>
            <p:ph type="body" idx="1"/>
          </p:nvPr>
        </p:nvSpPr>
        <p:spPr>
          <a:xfrm>
            <a:off x="205215" y="2852522"/>
            <a:ext cx="6619375" cy="57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ahoma"/>
              <a:buNone/>
            </a:pPr>
            <a:r>
              <a:rPr lang="hu-HU" sz="3400"/>
              <a:t>Köszönjük a figyelmet!</a:t>
            </a:r>
            <a:endParaRPr/>
          </a:p>
        </p:txBody>
      </p:sp>
      <p:sp>
        <p:nvSpPr>
          <p:cNvPr id="275" name="Google Shape;275;p10"/>
          <p:cNvSpPr txBox="1">
            <a:spLocks noGrp="1"/>
          </p:cNvSpPr>
          <p:nvPr>
            <p:ph type="body" idx="3"/>
          </p:nvPr>
        </p:nvSpPr>
        <p:spPr>
          <a:xfrm>
            <a:off x="528005" y="4679157"/>
            <a:ext cx="3888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b="1"/>
              <a:t>Perjés Dorottya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/>
              <a:t>perjes.dorottya@sze.hu</a:t>
            </a:r>
            <a:endParaRPr/>
          </a:p>
        </p:txBody>
      </p:sp>
      <p:sp>
        <p:nvSpPr>
          <p:cNvPr id="276" name="Google Shape;276;p10"/>
          <p:cNvSpPr txBox="1"/>
          <p:nvPr/>
        </p:nvSpPr>
        <p:spPr>
          <a:xfrm>
            <a:off x="4880095" y="4679157"/>
            <a:ext cx="3888989" cy="58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sz="1300" b="1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rPr>
              <a:t>Homor Péter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4042"/>
              </a:buClr>
              <a:buSzPts val="1300"/>
              <a:buFont typeface="Tahoma"/>
              <a:buNone/>
            </a:pPr>
            <a:r>
              <a:rPr lang="hu-HU" sz="1300">
                <a:solidFill>
                  <a:srgbClr val="414042"/>
                </a:solidFill>
                <a:latin typeface="Tahoma"/>
                <a:ea typeface="Tahoma"/>
                <a:cs typeface="Tahoma"/>
                <a:sym typeface="Tahoma"/>
              </a:rPr>
              <a:t>homor.peter@sze.hu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2083" y="5664605"/>
            <a:ext cx="1395318" cy="84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Google Shape;106;p3"/>
          <p:cNvGraphicFramePr/>
          <p:nvPr/>
        </p:nvGraphicFramePr>
        <p:xfrm>
          <a:off x="168418" y="1665119"/>
          <a:ext cx="8807150" cy="4255995"/>
        </p:xfrm>
        <a:graphic>
          <a:graphicData uri="http://schemas.openxmlformats.org/drawingml/2006/table">
            <a:tbl>
              <a:tblPr firstRow="1" bandRow="1">
                <a:noFill/>
                <a:tableStyleId>{69341CF6-1A36-45D6-8F97-7FA3F8A1EF6E}</a:tableStyleId>
              </a:tblPr>
              <a:tblGrid>
                <a:gridCol w="440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300">
                <a:tc grid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>
                          <a:solidFill>
                            <a:srgbClr val="7030A0"/>
                          </a:solidFill>
                        </a:rPr>
                        <a:t>Arcanum – Digitális Tudománytár https://adt.arcanum.com/hu/</a:t>
                      </a:r>
                      <a:endParaRPr sz="1700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 u="none" strike="noStrike" cap="none">
                          <a:solidFill>
                            <a:srgbClr val="242943"/>
                          </a:solidFill>
                        </a:rPr>
                        <a:t>Tudományterület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Közélet és minden tudományterület</a:t>
                      </a:r>
                      <a:endParaRPr sz="190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 u="none" strike="noStrike" cap="none">
                          <a:solidFill>
                            <a:srgbClr val="242943"/>
                          </a:solidFill>
                        </a:rPr>
                        <a:t>Hozzáférés módja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EduID, VPN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 u="none" strike="noStrike" cap="none">
                          <a:solidFill>
                            <a:srgbClr val="242943"/>
                          </a:solidFill>
                        </a:rPr>
                        <a:t>Gyűjtemény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Teljes szövegű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 u="none" strike="noStrike" cap="none">
                          <a:solidFill>
                            <a:srgbClr val="242943"/>
                          </a:solidFill>
                        </a:rPr>
                        <a:t>Nyelv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Magyar, román</a:t>
                      </a:r>
                      <a:endParaRPr sz="19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 u="none" strike="noStrike" cap="none">
                          <a:solidFill>
                            <a:srgbClr val="242943"/>
                          </a:solidFill>
                        </a:rPr>
                        <a:t>Előfizetés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Az előfizetés a teljes tartalomhoz való hozzáférést biztosítja.</a:t>
                      </a:r>
                      <a:endParaRPr sz="19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 u="none" strike="noStrike" cap="none">
                          <a:solidFill>
                            <a:srgbClr val="242943"/>
                          </a:solidFill>
                        </a:rPr>
                        <a:t>OA publikálási lehetőség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Nincs</a:t>
                      </a:r>
                      <a:endParaRPr sz="13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7" name="Google Shape;107;p3"/>
          <p:cNvSpPr txBox="1"/>
          <p:nvPr/>
        </p:nvSpPr>
        <p:spPr>
          <a:xfrm>
            <a:off x="2414260" y="454676"/>
            <a:ext cx="56109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Általános tudnivalók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1d6a0ce4750_0_3"/>
          <p:cNvPicPr preferRelativeResize="0"/>
          <p:nvPr/>
        </p:nvPicPr>
        <p:blipFill rotWithShape="1">
          <a:blip r:embed="rId3">
            <a:alphaModFix/>
          </a:blip>
          <a:srcRect t="11815" r="576" b="4684"/>
          <a:stretch/>
        </p:blipFill>
        <p:spPr>
          <a:xfrm>
            <a:off x="177688" y="1353063"/>
            <a:ext cx="8788624" cy="415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d728671bfa_0_7"/>
          <p:cNvSpPr txBox="1">
            <a:spLocks noGrp="1"/>
          </p:cNvSpPr>
          <p:nvPr>
            <p:ph type="body" idx="1"/>
          </p:nvPr>
        </p:nvSpPr>
        <p:spPr>
          <a:xfrm>
            <a:off x="157475" y="1756300"/>
            <a:ext cx="2645700" cy="382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d728671bfa_0_7"/>
          <p:cNvSpPr txBox="1">
            <a:spLocks noGrp="1"/>
          </p:cNvSpPr>
          <p:nvPr>
            <p:ph type="body" idx="2"/>
          </p:nvPr>
        </p:nvSpPr>
        <p:spPr>
          <a:xfrm>
            <a:off x="157475" y="1495222"/>
            <a:ext cx="2645700" cy="22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1d728671bfa_0_7"/>
          <p:cNvSpPr>
            <a:spLocks noGrp="1"/>
          </p:cNvSpPr>
          <p:nvPr>
            <p:ph type="tbl" idx="3"/>
          </p:nvPr>
        </p:nvSpPr>
        <p:spPr>
          <a:xfrm>
            <a:off x="239486" y="2359025"/>
            <a:ext cx="8643300" cy="388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g1d728671bfa_0_7"/>
          <p:cNvPicPr preferRelativeResize="0"/>
          <p:nvPr/>
        </p:nvPicPr>
        <p:blipFill rotWithShape="1">
          <a:blip r:embed="rId3">
            <a:alphaModFix/>
          </a:blip>
          <a:srcRect t="4716"/>
          <a:stretch/>
        </p:blipFill>
        <p:spPr>
          <a:xfrm>
            <a:off x="145550" y="1337150"/>
            <a:ext cx="8831126" cy="45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Google Shape;125;p4"/>
          <p:cNvGraphicFramePr/>
          <p:nvPr/>
        </p:nvGraphicFramePr>
        <p:xfrm>
          <a:off x="261243" y="1286470"/>
          <a:ext cx="8713800" cy="5106105"/>
        </p:xfrm>
        <a:graphic>
          <a:graphicData uri="http://schemas.openxmlformats.org/drawingml/2006/table">
            <a:tbl>
              <a:tblPr firstRow="1" bandRow="1">
                <a:noFill/>
                <a:tableStyleId>{69341CF6-1A36-45D6-8F97-7FA3F8A1EF6E}</a:tableStyleId>
              </a:tblPr>
              <a:tblGrid>
                <a:gridCol w="97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 u="none" strike="noStrike" cap="none"/>
                        <a:t>Kar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/>
                        <a:t>Témakör(db)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/>
                        <a:t>2020 utáni lapszámok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AK</a:t>
                      </a:r>
                      <a:endParaRPr sz="1600" u="none" strike="noStrike" cap="none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Filozófia (19), Oktatás (80), Társadalomtudomány (138)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Esély (2021), Fórum Társadalomtudományi Szemle (2021), Hitel (2020), Kisebbségi Szemle (2022), Magyar Filozófiai Szemle (2021), Tiszatáj (2021), Valóság (2020), ZeneSzó (2022)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AKMK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Mezőgazdaság (101)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Élelmiszervizsgálati Közlemények (2020) Magyar Állattenyésztők Lapja (2021), Vízügyi Közlemények (2020)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AHJK</a:t>
                      </a:r>
                      <a:endParaRPr sz="1600" u="none" strike="noStrike" cap="none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Műszaki tudományok (101)</a:t>
                      </a:r>
                      <a:endParaRPr sz="1600" u="none" strike="noStrike" cap="none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 Autó-Motor (1948-2020)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DFK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Jogtudomány (39)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Politikatudományi Szemle (2020), Századvég (2022)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ESK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Sport (119), sportkönyvek 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Nemzeti Sport (1903-2020), Magyar Sakkvilág (2021), Turista Magazin (2021)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6" name="Google Shape;126;p4"/>
          <p:cNvSpPr txBox="1"/>
          <p:nvPr/>
        </p:nvSpPr>
        <p:spPr>
          <a:xfrm>
            <a:off x="2277275" y="423775"/>
            <a:ext cx="66978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Kapcsolódás karhoz, tanszékhez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Google Shape;131;g1d73df7410b_0_0"/>
          <p:cNvGraphicFramePr/>
          <p:nvPr/>
        </p:nvGraphicFramePr>
        <p:xfrm>
          <a:off x="261243" y="1286470"/>
          <a:ext cx="8713800" cy="4690155"/>
        </p:xfrm>
        <a:graphic>
          <a:graphicData uri="http://schemas.openxmlformats.org/drawingml/2006/table">
            <a:tbl>
              <a:tblPr firstRow="1" bandRow="1">
                <a:noFill/>
                <a:tableStyleId>{69341CF6-1A36-45D6-8F97-7FA3F8A1EF6E}</a:tableStyleId>
              </a:tblPr>
              <a:tblGrid>
                <a:gridCol w="282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3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 u="none" strike="noStrike" cap="none"/>
                        <a:t>Kar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/>
                        <a:t>Kar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2000"/>
                        <a:t>2020 utáni lapszámok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ÉÉKK</a:t>
                      </a:r>
                      <a:endParaRPr sz="1900" u="none" strike="noStrike" cap="none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Építészet (30) Közlekedés (31)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Magyar Építőművészet (2020) Műemlékvédelem (2021), Vízügyi Közlemények (2020)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GIVK</a:t>
                      </a:r>
                      <a:endParaRPr sz="19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Műszaki tudományok (101)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Kautz</a:t>
                      </a:r>
                      <a:endParaRPr sz="1900" u="none" strike="noStrike" cap="none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Közgazdaság (101)</a:t>
                      </a:r>
                      <a:endParaRPr sz="1600" u="none" strike="noStrike" cap="none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Közgazdasági Szemle (2020)</a:t>
                      </a:r>
                      <a:endParaRPr sz="1600" u="none" strike="noStrike" cap="none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MUK</a:t>
                      </a:r>
                      <a:endParaRPr sz="19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Iparművészet (13), Művészeti katalógusok, Zene (59)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Magyar Grafika (2020), Magyar Iparművészet(2021), Magyar Zene (2021), ZeneSzó (2022)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900">
                          <a:solidFill>
                            <a:srgbClr val="7030A0"/>
                          </a:solidFill>
                        </a:rPr>
                        <a:t>Összesen</a:t>
                      </a:r>
                      <a:endParaRPr sz="19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600">
                          <a:solidFill>
                            <a:srgbClr val="7030A0"/>
                          </a:solidFill>
                        </a:rPr>
                        <a:t>4189 (ebből 537 hírlap)</a:t>
                      </a: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A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2" name="Google Shape;132;g1d73df7410b_0_0"/>
          <p:cNvSpPr txBox="1"/>
          <p:nvPr/>
        </p:nvSpPr>
        <p:spPr>
          <a:xfrm>
            <a:off x="2277275" y="423775"/>
            <a:ext cx="66978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Kapcsolódás karhoz, tanszékhez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/>
          <p:nvPr/>
        </p:nvSpPr>
        <p:spPr>
          <a:xfrm>
            <a:off x="387075" y="1386875"/>
            <a:ext cx="8578500" cy="48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Magyar nyelvű időszaki kiadványok min 95%-a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Hírlapok (kb 100%), Népszava sajtófotók (1971–2010)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Mindenféle történeti munkához</a:t>
            </a:r>
            <a:endParaRPr sz="1700">
              <a:solidFill>
                <a:srgbClr val="7030A0"/>
              </a:solidFill>
            </a:endParaRPr>
          </a:p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Alap kézikönyvek digitalizált változata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Keresőmotor kiváló (vs. EPA)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Arcanum univerzum 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Arcanum Kézikönyvek, Hungaricana: Képcsarnok, Levéltárak, Népzenei gyűjtemény. 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●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Nemzetközi lábak: Arcanum Térképek Online (Mapire), Matricula Online 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2491000" y="436050"/>
            <a:ext cx="66531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Kapcsolódás karhoz, tanszékhez</a:t>
            </a:r>
            <a:endParaRPr sz="12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d73df7410b_0_28"/>
          <p:cNvSpPr txBox="1"/>
          <p:nvPr/>
        </p:nvSpPr>
        <p:spPr>
          <a:xfrm>
            <a:off x="387075" y="1386875"/>
            <a:ext cx="8322300" cy="48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Elérhető dokumentumtípusok:</a:t>
            </a:r>
            <a:endParaRPr sz="170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1700">
              <a:solidFill>
                <a:srgbClr val="7030A0"/>
              </a:solidFill>
            </a:endParaRPr>
          </a:p>
          <a:p>
            <a:pPr marL="360000" lvl="0" indent="-3514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•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Időszaki kiadványok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400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○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heti- és napilapok,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400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○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tudományos- és szakfolyóiratok,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400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○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közlönyök,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60000" marR="0" lvl="0" indent="-3514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Font typeface="Tahoma"/>
              <a:buChar char="•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Könyv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400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○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lexikonok,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4000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030A0"/>
              </a:buClr>
              <a:buSzPts val="2700"/>
              <a:buChar char="○"/>
            </a:pPr>
            <a:r>
              <a:rPr lang="hu-HU" sz="270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tematikus könyvgyűjtemények teljes tartalma</a:t>
            </a: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700">
              <a:solidFill>
                <a:srgbClr val="7030A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4" name="Google Shape;144;g1d73df7410b_0_28"/>
          <p:cNvSpPr txBox="1"/>
          <p:nvPr/>
        </p:nvSpPr>
        <p:spPr>
          <a:xfrm>
            <a:off x="2490998" y="436051"/>
            <a:ext cx="45660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Dokumentumtípusok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Office PowerPoint</Application>
  <PresentationFormat>Diavetítés a képernyőre (4:3 oldalarány)</PresentationFormat>
  <Paragraphs>135</Paragraphs>
  <Slides>28</Slides>
  <Notes>28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2" baseType="lpstr">
      <vt:lpstr>Tahoma</vt:lpstr>
      <vt:lpstr>Arial</vt:lpstr>
      <vt:lpstr>Noto Sans Symbols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xmeditor01</dc:creator>
  <cp:lastModifiedBy>Homor Péter</cp:lastModifiedBy>
  <cp:revision>1</cp:revision>
  <dcterms:created xsi:type="dcterms:W3CDTF">2019-08-01T06:27:51Z</dcterms:created>
  <dcterms:modified xsi:type="dcterms:W3CDTF">2023-01-23T09:59:14Z</dcterms:modified>
</cp:coreProperties>
</file>