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6858000" cx="9144000"/>
  <p:notesSz cx="6858000" cy="9144000"/>
  <p:embeddedFontLst>
    <p:embeddedFont>
      <p:font typeface="Tahoma"/>
      <p:regular r:id="rId32"/>
      <p:bold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4" roundtripDataSignature="AMtx7mif9b+yTwwlsCY2wSo42N66LE+m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32A72CA-0E67-47AB-B788-D3034AAAB226}">
  <a:tblStyle styleId="{332A72CA-0E67-47AB-B788-D3034AAAB226}" styleName="Table_0">
    <a:wholeTbl>
      <a:tcTxStyle b="off" i="off">
        <a:font>
          <a:latin typeface="Tahoma"/>
          <a:ea typeface="Tahoma"/>
          <a:cs typeface="Tahoma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6F3F8"/>
          </a:solidFill>
        </a:fill>
      </a:tcStyle>
    </a:wholeTbl>
    <a:band1H>
      <a:tcTxStyle b="off" i="off"/>
      <a:tcStyle>
        <a:fill>
          <a:solidFill>
            <a:srgbClr val="CAE6F1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AE6F1"/>
          </a:solidFill>
        </a:fill>
      </a:tcStyle>
    </a:band1V>
    <a:band2V>
      <a:tcTxStyle b="off" i="off"/>
    </a:band2V>
    <a:lastCol>
      <a:tcTxStyle b="on" i="off">
        <a:font>
          <a:latin typeface="Tahoma"/>
          <a:ea typeface="Tahoma"/>
          <a:cs typeface="Tahoma"/>
        </a:font>
        <a:schemeClr val="lt1"/>
      </a:tcTxStyle>
      <a:tcStyle>
        <a:fill>
          <a:solidFill>
            <a:schemeClr val="dk1"/>
          </a:solidFill>
        </a:fill>
      </a:tcStyle>
    </a:lastCol>
    <a:firstCol>
      <a:tcTxStyle b="on" i="off">
        <a:font>
          <a:latin typeface="Tahoma"/>
          <a:ea typeface="Tahoma"/>
          <a:cs typeface="Tahoma"/>
        </a:font>
        <a:schemeClr val="lt1"/>
      </a:tcTxStyle>
      <a:tcStyle>
        <a:fill>
          <a:solidFill>
            <a:schemeClr val="dk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dk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Tahoma"/>
          <a:ea typeface="Tahoma"/>
          <a:cs typeface="Tahoma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dk1"/>
          </a:solidFill>
        </a:fill>
      </a:tcStyle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Tahoma-bold.fntdata"/><Relationship Id="rId10" Type="http://schemas.openxmlformats.org/officeDocument/2006/relationships/slide" Target="slides/slide5.xml"/><Relationship Id="rId32" Type="http://schemas.openxmlformats.org/officeDocument/2006/relationships/font" Target="fonts/Tahoma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customschemas.google.com/relationships/presentationmetadata" Target="meta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9" name="Google Shape;89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0fe0b354c1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6" name="Google Shape;146;g20fe0b354c1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119224f847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119224f84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0fe0b354c1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1" name="Google Shape;161;g20fe0b354c1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119224f84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1" name="Google Shape;171;g2119224f847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d011ddc370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6" name="Google Shape;186;g1d011ddc370_0_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10c641c62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9" name="Google Shape;199;g210c641c624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119224f847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4" name="Google Shape;214;g2119224f847_0_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119224f847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5" name="Google Shape;225;g2119224f847_0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8" name="Google Shape;23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10bc38b2b3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6" name="Google Shape;246;g210bc38b2b3_0_9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d011ddc370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5" name="Google Shape;255;g1d011ddc370_0_6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119224f847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1" name="Google Shape;261;g2119224f847_1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10c641c624_0_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210c641c624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10bc38b2b3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0" name="Google Shape;280;g210bc38b2b3_0_1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10bc38b2b3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7" name="Google Shape;287;g210bc38b2b3_0_1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3" name="Google Shape;29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9" name="Google Shape;299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cf32e2d92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3" name="Google Shape;103;g1cf32e2d92d_1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9" name="Google Shape;109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5" name="Google Shape;115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10bc38b2b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1" name="Google Shape;121;g210bc38b2b3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10bc38b2b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7" name="Google Shape;127;g210bc38b2b3_0_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3" name="Google Shape;13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9" name="Google Shape;13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creenshot of a cell phone&#10;&#10;Description automatically generated" id="7" name="Google Shape;7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oogle Shape;8;p12"/>
          <p:cNvGrpSpPr/>
          <p:nvPr/>
        </p:nvGrpSpPr>
        <p:grpSpPr>
          <a:xfrm>
            <a:off x="260075" y="6147250"/>
            <a:ext cx="2952106" cy="346879"/>
            <a:chOff x="260075" y="6147250"/>
            <a:chExt cx="2952106" cy="346879"/>
          </a:xfrm>
        </p:grpSpPr>
        <p:sp>
          <p:nvSpPr>
            <p:cNvPr id="9" name="Google Shape;9;p12"/>
            <p:cNvSpPr/>
            <p:nvPr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4"/>
                <a:buFont typeface="Arial"/>
                <a:buNone/>
              </a:pPr>
              <a:r>
                <a:t/>
              </a:r>
              <a:endParaRPr b="0" i="0" sz="1404" u="none" cap="none" strike="noStrike">
                <a:solidFill>
                  <a:srgbClr val="4AABC8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10;p12"/>
            <p:cNvSpPr txBox="1"/>
            <p:nvPr/>
          </p:nvSpPr>
          <p:spPr>
            <a:xfrm>
              <a:off x="427444" y="6263297"/>
              <a:ext cx="2784737" cy="230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hu-HU" sz="900" u="none" cap="none" strike="noStrike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  |  SZÉCHENYI EGYETEM – UNIVERSITY OF GYŐR</a:t>
              </a:r>
              <a:endParaRPr b="0" i="0" sz="900" u="none" cap="none" strike="noStrik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1" name="Google Shape;11;p12"/>
          <p:cNvSpPr txBox="1"/>
          <p:nvPr>
            <p:ph idx="1" type="body"/>
          </p:nvPr>
        </p:nvSpPr>
        <p:spPr>
          <a:xfrm>
            <a:off x="221692" y="2282053"/>
            <a:ext cx="3106394" cy="576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6576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31469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3147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2" name="Google Shape;12;p12"/>
          <p:cNvSpPr txBox="1"/>
          <p:nvPr>
            <p:ph idx="2" type="body"/>
          </p:nvPr>
        </p:nvSpPr>
        <p:spPr>
          <a:xfrm>
            <a:off x="238168" y="2894126"/>
            <a:ext cx="3106394" cy="4257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242943"/>
              </a:buClr>
              <a:buSzPts val="3000"/>
              <a:buFont typeface="Arial"/>
              <a:buNone/>
              <a:defRPr b="1" i="0" sz="3000" u="none" cap="none" strike="noStrike">
                <a:solidFill>
                  <a:srgbClr val="242943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6576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31469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3147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3" name="Google Shape;13;p12"/>
          <p:cNvSpPr txBox="1"/>
          <p:nvPr>
            <p:ph idx="3" type="body"/>
          </p:nvPr>
        </p:nvSpPr>
        <p:spPr>
          <a:xfrm>
            <a:off x="238167" y="3501008"/>
            <a:ext cx="3888989" cy="584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41404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6576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31469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3147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4" name="Google Shape;14;p12"/>
          <p:cNvSpPr/>
          <p:nvPr/>
        </p:nvSpPr>
        <p:spPr>
          <a:xfrm>
            <a:off x="254109" y="6261834"/>
            <a:ext cx="35779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hu-HU" sz="900" u="none" cap="none" strike="noStrik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b="0" i="0" sz="900" u="none" cap="none" strike="noStrike">
              <a:solidFill>
                <a:srgbClr val="86868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>
  <p:cSld name="5_Custom Layou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creenshot of a cell phone&#10;&#10;Description automatically generated" id="16" name="Google Shape;1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oogle Shape;17;p13"/>
          <p:cNvGrpSpPr/>
          <p:nvPr/>
        </p:nvGrpSpPr>
        <p:grpSpPr>
          <a:xfrm>
            <a:off x="260075" y="6147250"/>
            <a:ext cx="2952106" cy="346879"/>
            <a:chOff x="260075" y="6147250"/>
            <a:chExt cx="2952106" cy="346879"/>
          </a:xfrm>
        </p:grpSpPr>
        <p:sp>
          <p:nvSpPr>
            <p:cNvPr id="18" name="Google Shape;18;p13"/>
            <p:cNvSpPr/>
            <p:nvPr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4"/>
                <a:buFont typeface="Arial"/>
                <a:buNone/>
              </a:pPr>
              <a:r>
                <a:t/>
              </a:r>
              <a:endParaRPr b="0" i="0" sz="1404" u="none" cap="none" strike="noStrike">
                <a:solidFill>
                  <a:srgbClr val="4AABC8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9" name="Google Shape;19;p13"/>
            <p:cNvSpPr txBox="1"/>
            <p:nvPr/>
          </p:nvSpPr>
          <p:spPr>
            <a:xfrm>
              <a:off x="427444" y="6263297"/>
              <a:ext cx="2784737" cy="230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hu-HU" sz="900" u="none" cap="none" strike="noStrike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  |  SZÉCHENYI EGYETEM – UNIVERSITY OF GYŐR</a:t>
              </a:r>
              <a:endParaRPr b="0" i="0" sz="900" u="none" cap="none" strike="noStrik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20" name="Google Shape;20;p13"/>
          <p:cNvSpPr txBox="1"/>
          <p:nvPr>
            <p:ph idx="1" type="body"/>
          </p:nvPr>
        </p:nvSpPr>
        <p:spPr>
          <a:xfrm>
            <a:off x="156227" y="1391304"/>
            <a:ext cx="8558866" cy="8274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2160"/>
              <a:buFont typeface="Arial"/>
              <a:buNone/>
              <a:defRPr b="0" i="0" sz="216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None/>
              <a:defRPr b="0" i="0" sz="162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None/>
              <a:defRPr b="0" i="0" sz="162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1" name="Google Shape;21;p13"/>
          <p:cNvSpPr txBox="1"/>
          <p:nvPr>
            <p:ph idx="2" type="body"/>
          </p:nvPr>
        </p:nvSpPr>
        <p:spPr>
          <a:xfrm>
            <a:off x="163417" y="2279089"/>
            <a:ext cx="8585295" cy="403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1050"/>
              <a:buFont typeface="Arial"/>
              <a:buNone/>
              <a:defRPr b="1" i="0" sz="105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2" name="Google Shape;22;p13"/>
          <p:cNvSpPr txBox="1"/>
          <p:nvPr>
            <p:ph idx="3" type="body"/>
          </p:nvPr>
        </p:nvSpPr>
        <p:spPr>
          <a:xfrm>
            <a:off x="153988" y="2978430"/>
            <a:ext cx="8700900" cy="706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921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921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921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921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3" name="Google Shape;23;p13"/>
          <p:cNvSpPr txBox="1"/>
          <p:nvPr>
            <p:ph idx="4" type="body"/>
          </p:nvPr>
        </p:nvSpPr>
        <p:spPr>
          <a:xfrm>
            <a:off x="153988" y="5107932"/>
            <a:ext cx="8700900" cy="706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921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921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921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921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4" name="Google Shape;24;p13"/>
          <p:cNvSpPr txBox="1"/>
          <p:nvPr>
            <p:ph idx="5" type="body"/>
          </p:nvPr>
        </p:nvSpPr>
        <p:spPr>
          <a:xfrm>
            <a:off x="161363" y="3784695"/>
            <a:ext cx="8700249" cy="11772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21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6576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31469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3147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5" name="Google Shape;25;p13"/>
          <p:cNvSpPr/>
          <p:nvPr/>
        </p:nvSpPr>
        <p:spPr>
          <a:xfrm>
            <a:off x="254109" y="6261834"/>
            <a:ext cx="35779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hu-HU" sz="900" u="none" cap="none" strike="noStrik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b="0" i="0" sz="900" u="none" cap="none" strike="noStrike">
              <a:solidFill>
                <a:srgbClr val="86868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15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creenshot of a cell phone&#10;&#10;Description automatically generated" id="27" name="Google Shape;2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4"/>
          <p:cNvSpPr txBox="1"/>
          <p:nvPr>
            <p:ph idx="1" type="body"/>
          </p:nvPr>
        </p:nvSpPr>
        <p:spPr>
          <a:xfrm>
            <a:off x="157475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b="0" i="0" sz="215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9" name="Google Shape;29;p14"/>
          <p:cNvSpPr txBox="1"/>
          <p:nvPr>
            <p:ph idx="2" type="body"/>
          </p:nvPr>
        </p:nvSpPr>
        <p:spPr>
          <a:xfrm>
            <a:off x="157475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b="0" i="0" sz="145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0" name="Google Shape;30;p14"/>
          <p:cNvSpPr/>
          <p:nvPr>
            <p:ph idx="3" type="tbl"/>
          </p:nvPr>
        </p:nvSpPr>
        <p:spPr>
          <a:xfrm>
            <a:off x="239486" y="2359025"/>
            <a:ext cx="8643256" cy="3889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ustom Layout">
  <p:cSld name="6_Custom Layou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creenshot of a cell phone&#10;&#10;Description automatically generated" id="32" name="Google Shape;32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" name="Google Shape;33;p15"/>
          <p:cNvGrpSpPr/>
          <p:nvPr/>
        </p:nvGrpSpPr>
        <p:grpSpPr>
          <a:xfrm>
            <a:off x="260075" y="6147250"/>
            <a:ext cx="2952106" cy="346879"/>
            <a:chOff x="260075" y="6147250"/>
            <a:chExt cx="2952106" cy="346879"/>
          </a:xfrm>
        </p:grpSpPr>
        <p:sp>
          <p:nvSpPr>
            <p:cNvPr id="34" name="Google Shape;34;p15"/>
            <p:cNvSpPr/>
            <p:nvPr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4"/>
                <a:buFont typeface="Arial"/>
                <a:buNone/>
              </a:pPr>
              <a:r>
                <a:t/>
              </a:r>
              <a:endParaRPr b="0" i="0" sz="1404" u="none" cap="none" strike="noStrike">
                <a:solidFill>
                  <a:srgbClr val="4AABC8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5" name="Google Shape;35;p15"/>
            <p:cNvSpPr txBox="1"/>
            <p:nvPr/>
          </p:nvSpPr>
          <p:spPr>
            <a:xfrm>
              <a:off x="427444" y="6263297"/>
              <a:ext cx="2784737" cy="230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68686"/>
                </a:buClr>
                <a:buSzPts val="900"/>
                <a:buFont typeface="Tahoma"/>
                <a:buNone/>
              </a:pPr>
              <a:r>
                <a:rPr b="0" i="0" lang="hu-HU" sz="900" u="none" cap="none" strike="noStrike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  |  SZÉCHENYI EGYETEM – UNIVERSITY OF GYŐR</a:t>
              </a:r>
              <a:endParaRPr b="0" i="0" sz="900" u="none" cap="none" strike="noStrik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36" name="Google Shape;36;p15"/>
          <p:cNvSpPr txBox="1"/>
          <p:nvPr>
            <p:ph idx="1" type="body"/>
          </p:nvPr>
        </p:nvSpPr>
        <p:spPr>
          <a:xfrm>
            <a:off x="221692" y="2282053"/>
            <a:ext cx="3106394" cy="576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6576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31469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3147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7" name="Google Shape;37;p15"/>
          <p:cNvSpPr txBox="1"/>
          <p:nvPr>
            <p:ph idx="2" type="body"/>
          </p:nvPr>
        </p:nvSpPr>
        <p:spPr>
          <a:xfrm>
            <a:off x="238168" y="2894126"/>
            <a:ext cx="3106394" cy="4257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242943"/>
              </a:buClr>
              <a:buSzPts val="3000"/>
              <a:buFont typeface="Arial"/>
              <a:buNone/>
              <a:defRPr b="1" i="0" sz="3000" u="none" cap="none" strike="noStrike">
                <a:solidFill>
                  <a:srgbClr val="242943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6576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31469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3147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8" name="Google Shape;38;p15"/>
          <p:cNvSpPr txBox="1"/>
          <p:nvPr>
            <p:ph idx="3" type="body"/>
          </p:nvPr>
        </p:nvSpPr>
        <p:spPr>
          <a:xfrm>
            <a:off x="238167" y="3501008"/>
            <a:ext cx="3888989" cy="584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41404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6576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31469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3147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9" name="Google Shape;39;p15"/>
          <p:cNvSpPr/>
          <p:nvPr/>
        </p:nvSpPr>
        <p:spPr>
          <a:xfrm>
            <a:off x="254109" y="6261834"/>
            <a:ext cx="35779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hu-HU" sz="900" u="none" cap="none" strike="noStrik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b="0" i="0" sz="900" u="none" cap="none" strike="noStrike">
              <a:solidFill>
                <a:srgbClr val="86868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creenshot of a cell phone&#10;&#10;Description automatically generated" id="41" name="Google Shape;41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" name="Google Shape;42;p16"/>
          <p:cNvGrpSpPr/>
          <p:nvPr/>
        </p:nvGrpSpPr>
        <p:grpSpPr>
          <a:xfrm>
            <a:off x="254109" y="6147250"/>
            <a:ext cx="2958072" cy="346879"/>
            <a:chOff x="254109" y="6147250"/>
            <a:chExt cx="2958072" cy="346879"/>
          </a:xfrm>
        </p:grpSpPr>
        <p:sp>
          <p:nvSpPr>
            <p:cNvPr id="43" name="Google Shape;43;p16"/>
            <p:cNvSpPr/>
            <p:nvPr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4"/>
                <a:buFont typeface="Arial"/>
                <a:buNone/>
              </a:pPr>
              <a:r>
                <a:t/>
              </a:r>
              <a:endParaRPr b="0" i="0" sz="1404" u="none" cap="none" strike="noStrike">
                <a:solidFill>
                  <a:srgbClr val="4AABC8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" name="Google Shape;44;p16"/>
            <p:cNvSpPr txBox="1"/>
            <p:nvPr/>
          </p:nvSpPr>
          <p:spPr>
            <a:xfrm>
              <a:off x="427444" y="6263297"/>
              <a:ext cx="2784737" cy="230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hu-HU" sz="900" u="none" cap="none" strike="noStrike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  |  SZÉCHENYI EGYETEM – UNIVERSITY OF GYŐR</a:t>
              </a:r>
              <a:endParaRPr b="0" i="0" sz="900" u="none" cap="none" strike="noStrik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5" name="Google Shape;45;p16"/>
            <p:cNvSpPr/>
            <p:nvPr/>
          </p:nvSpPr>
          <p:spPr>
            <a:xfrm>
              <a:off x="254109" y="6261834"/>
              <a:ext cx="357790" cy="230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fld id="{00000000-1234-1234-1234-123412341234}" type="slidenum">
                <a:rPr b="0" i="0" lang="hu-HU" sz="900" u="none" cap="none" strike="noStrike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‹#›</a:t>
              </a:fld>
              <a:endParaRPr b="0" i="0" sz="900" u="none" cap="none" strike="noStrik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46" name="Google Shape;46;p16"/>
          <p:cNvSpPr/>
          <p:nvPr/>
        </p:nvSpPr>
        <p:spPr>
          <a:xfrm>
            <a:off x="254383" y="2414013"/>
            <a:ext cx="340990" cy="324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None/>
            </a:pPr>
            <a:r>
              <a:t/>
            </a:r>
            <a:endParaRPr b="0" i="0" sz="1404" u="none" cap="none" strike="noStrike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7" name="Google Shape;47;p16"/>
          <p:cNvSpPr/>
          <p:nvPr/>
        </p:nvSpPr>
        <p:spPr>
          <a:xfrm>
            <a:off x="3268981" y="2414013"/>
            <a:ext cx="340990" cy="324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None/>
            </a:pPr>
            <a:r>
              <a:t/>
            </a:r>
            <a:endParaRPr b="0" i="0" sz="1404" u="none" cap="none" strike="noStrike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8" name="Google Shape;48;p16"/>
          <p:cNvSpPr/>
          <p:nvPr/>
        </p:nvSpPr>
        <p:spPr>
          <a:xfrm>
            <a:off x="6279567" y="2414013"/>
            <a:ext cx="340990" cy="324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None/>
            </a:pPr>
            <a:r>
              <a:t/>
            </a:r>
            <a:endParaRPr b="0" i="0" sz="1404" u="none" cap="none" strike="noStrike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9" name="Google Shape;49;p16"/>
          <p:cNvSpPr txBox="1"/>
          <p:nvPr>
            <p:ph idx="1" type="body"/>
          </p:nvPr>
        </p:nvSpPr>
        <p:spPr>
          <a:xfrm>
            <a:off x="149200" y="2833894"/>
            <a:ext cx="2631476" cy="30497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8450" lvl="0" marL="457200" marR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13B9D9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98450" lvl="1" marL="9144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98450" lvl="2" marL="13716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98450" lvl="3" marL="18288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98450" lvl="4" marL="22860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0" name="Google Shape;50;p16"/>
          <p:cNvSpPr txBox="1"/>
          <p:nvPr>
            <p:ph idx="2" type="body"/>
          </p:nvPr>
        </p:nvSpPr>
        <p:spPr>
          <a:xfrm>
            <a:off x="3166373" y="2833894"/>
            <a:ext cx="2631476" cy="30497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8450" lvl="0" marL="457200" marR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13B9D9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98450" lvl="1" marL="9144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98450" lvl="2" marL="13716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98450" lvl="3" marL="18288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98450" lvl="4" marL="22860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1" name="Google Shape;51;p16"/>
          <p:cNvSpPr txBox="1"/>
          <p:nvPr>
            <p:ph idx="3" type="body"/>
          </p:nvPr>
        </p:nvSpPr>
        <p:spPr>
          <a:xfrm>
            <a:off x="6156176" y="2833894"/>
            <a:ext cx="2631476" cy="30497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8450" lvl="0" marL="457200" marR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13B9D9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98450" lvl="1" marL="9144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98450" lvl="2" marL="13716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98450" lvl="3" marL="18288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98450" lvl="4" marL="22860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2" name="Google Shape;52;p16"/>
          <p:cNvSpPr txBox="1"/>
          <p:nvPr>
            <p:ph idx="4" type="body"/>
          </p:nvPr>
        </p:nvSpPr>
        <p:spPr>
          <a:xfrm>
            <a:off x="157475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b="0" i="0" sz="215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3" name="Google Shape;53;p16"/>
          <p:cNvSpPr txBox="1"/>
          <p:nvPr>
            <p:ph idx="5" type="body"/>
          </p:nvPr>
        </p:nvSpPr>
        <p:spPr>
          <a:xfrm>
            <a:off x="157475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b="0" i="0" sz="145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4" name="Google Shape;54;p16"/>
          <p:cNvSpPr txBox="1"/>
          <p:nvPr>
            <p:ph idx="6" type="body"/>
          </p:nvPr>
        </p:nvSpPr>
        <p:spPr>
          <a:xfrm>
            <a:off x="3173868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b="0" i="0" sz="215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5" name="Google Shape;55;p16"/>
          <p:cNvSpPr txBox="1"/>
          <p:nvPr>
            <p:ph idx="7" type="body"/>
          </p:nvPr>
        </p:nvSpPr>
        <p:spPr>
          <a:xfrm>
            <a:off x="3173868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b="0" i="0" sz="145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6" name="Google Shape;56;p16"/>
          <p:cNvSpPr txBox="1"/>
          <p:nvPr>
            <p:ph idx="8" type="body"/>
          </p:nvPr>
        </p:nvSpPr>
        <p:spPr>
          <a:xfrm>
            <a:off x="6156176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b="0" i="0" sz="215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7" name="Google Shape;57;p16"/>
          <p:cNvSpPr txBox="1"/>
          <p:nvPr>
            <p:ph idx="9" type="body"/>
          </p:nvPr>
        </p:nvSpPr>
        <p:spPr>
          <a:xfrm>
            <a:off x="6156176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b="0" i="0" sz="145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5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Custom Layout">
  <p:cSld name="7_Custom Layou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" name="Google Shape;60;p17"/>
          <p:cNvGrpSpPr/>
          <p:nvPr/>
        </p:nvGrpSpPr>
        <p:grpSpPr>
          <a:xfrm>
            <a:off x="260075" y="6147250"/>
            <a:ext cx="2952106" cy="346879"/>
            <a:chOff x="260075" y="6147250"/>
            <a:chExt cx="2952106" cy="346879"/>
          </a:xfrm>
        </p:grpSpPr>
        <p:sp>
          <p:nvSpPr>
            <p:cNvPr id="61" name="Google Shape;61;p17"/>
            <p:cNvSpPr/>
            <p:nvPr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4"/>
                <a:buFont typeface="Arial"/>
                <a:buNone/>
              </a:pPr>
              <a:r>
                <a:t/>
              </a:r>
              <a:endParaRPr b="0" i="0" sz="1404" u="none" cap="none" strike="noStrike">
                <a:solidFill>
                  <a:srgbClr val="4AABC8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2" name="Google Shape;62;p17"/>
            <p:cNvSpPr txBox="1"/>
            <p:nvPr/>
          </p:nvSpPr>
          <p:spPr>
            <a:xfrm>
              <a:off x="427444" y="6263297"/>
              <a:ext cx="2784737" cy="230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hu-HU" sz="900" u="none" cap="none" strike="noStrike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  |  SZÉCHENYI EGYETEM – UNIVERSITY OF GYŐR</a:t>
              </a:r>
              <a:endParaRPr b="0" i="0" sz="900" u="none" cap="none" strike="noStrik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63" name="Google Shape;63;p17"/>
          <p:cNvSpPr/>
          <p:nvPr/>
        </p:nvSpPr>
        <p:spPr>
          <a:xfrm>
            <a:off x="254383" y="2414013"/>
            <a:ext cx="340990" cy="324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None/>
            </a:pPr>
            <a:r>
              <a:t/>
            </a:r>
            <a:endParaRPr b="0" i="0" sz="1404" u="none" cap="none" strike="noStrike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4" name="Google Shape;64;p17"/>
          <p:cNvSpPr/>
          <p:nvPr/>
        </p:nvSpPr>
        <p:spPr>
          <a:xfrm>
            <a:off x="3268981" y="2414013"/>
            <a:ext cx="340990" cy="324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None/>
            </a:pPr>
            <a:r>
              <a:t/>
            </a:r>
            <a:endParaRPr b="0" i="0" sz="1404" u="none" cap="none" strike="noStrike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5" name="Google Shape;65;p17"/>
          <p:cNvSpPr/>
          <p:nvPr/>
        </p:nvSpPr>
        <p:spPr>
          <a:xfrm>
            <a:off x="6279567" y="2414013"/>
            <a:ext cx="340990" cy="324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None/>
            </a:pPr>
            <a:r>
              <a:t/>
            </a:r>
            <a:endParaRPr b="0" i="0" sz="1404" u="none" cap="none" strike="noStrike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6" name="Google Shape;66;p17"/>
          <p:cNvSpPr txBox="1"/>
          <p:nvPr>
            <p:ph idx="1" type="body"/>
          </p:nvPr>
        </p:nvSpPr>
        <p:spPr>
          <a:xfrm>
            <a:off x="149200" y="2833894"/>
            <a:ext cx="2631476" cy="30497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8450" lvl="0" marL="457200" marR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13B9D9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98450" lvl="1" marL="9144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98450" lvl="2" marL="13716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98450" lvl="3" marL="18288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98450" lvl="4" marL="22860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67" name="Google Shape;67;p17"/>
          <p:cNvSpPr txBox="1"/>
          <p:nvPr>
            <p:ph idx="2" type="body"/>
          </p:nvPr>
        </p:nvSpPr>
        <p:spPr>
          <a:xfrm>
            <a:off x="3166373" y="2833894"/>
            <a:ext cx="2631476" cy="30497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8450" lvl="0" marL="457200" marR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13B9D9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98450" lvl="1" marL="9144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98450" lvl="2" marL="13716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98450" lvl="3" marL="18288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98450" lvl="4" marL="22860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68" name="Google Shape;68;p17"/>
          <p:cNvSpPr txBox="1"/>
          <p:nvPr>
            <p:ph idx="3" type="body"/>
          </p:nvPr>
        </p:nvSpPr>
        <p:spPr>
          <a:xfrm>
            <a:off x="6156176" y="2833894"/>
            <a:ext cx="2631476" cy="30497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8450" lvl="0" marL="457200" marR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13B9D9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98450" lvl="1" marL="9144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98450" lvl="2" marL="13716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98450" lvl="3" marL="18288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98450" lvl="4" marL="22860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69" name="Google Shape;69;p17"/>
          <p:cNvSpPr txBox="1"/>
          <p:nvPr>
            <p:ph idx="4" type="body"/>
          </p:nvPr>
        </p:nvSpPr>
        <p:spPr>
          <a:xfrm>
            <a:off x="157475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b="0" i="0" sz="215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0" name="Google Shape;70;p17"/>
          <p:cNvSpPr txBox="1"/>
          <p:nvPr>
            <p:ph idx="5" type="body"/>
          </p:nvPr>
        </p:nvSpPr>
        <p:spPr>
          <a:xfrm>
            <a:off x="157475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b="0" i="0" sz="145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1" name="Google Shape;71;p17"/>
          <p:cNvSpPr txBox="1"/>
          <p:nvPr>
            <p:ph idx="6" type="body"/>
          </p:nvPr>
        </p:nvSpPr>
        <p:spPr>
          <a:xfrm>
            <a:off x="3173868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b="0" i="0" sz="215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2" name="Google Shape;72;p17"/>
          <p:cNvSpPr txBox="1"/>
          <p:nvPr>
            <p:ph idx="7" type="body"/>
          </p:nvPr>
        </p:nvSpPr>
        <p:spPr>
          <a:xfrm>
            <a:off x="3173868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b="0" i="0" sz="145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3" name="Google Shape;73;p17"/>
          <p:cNvSpPr txBox="1"/>
          <p:nvPr>
            <p:ph idx="8" type="body"/>
          </p:nvPr>
        </p:nvSpPr>
        <p:spPr>
          <a:xfrm>
            <a:off x="6156176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b="0" i="0" sz="215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4" name="Google Shape;74;p17"/>
          <p:cNvSpPr txBox="1"/>
          <p:nvPr>
            <p:ph idx="9" type="body"/>
          </p:nvPr>
        </p:nvSpPr>
        <p:spPr>
          <a:xfrm>
            <a:off x="6156176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b="0" i="0" sz="145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5" name="Google Shape;75;p17"/>
          <p:cNvSpPr/>
          <p:nvPr/>
        </p:nvSpPr>
        <p:spPr>
          <a:xfrm>
            <a:off x="254109" y="6261834"/>
            <a:ext cx="35779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hu-HU" sz="900" u="none" cap="none" strike="noStrik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b="0" i="0" sz="900" u="none" cap="none" strike="noStrike">
              <a:solidFill>
                <a:srgbClr val="86868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15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ustom Layout">
  <p:cSld name="8_Custom Layou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" name="Google Shape;78;p18"/>
          <p:cNvGrpSpPr/>
          <p:nvPr/>
        </p:nvGrpSpPr>
        <p:grpSpPr>
          <a:xfrm>
            <a:off x="260075" y="6147250"/>
            <a:ext cx="2952106" cy="346879"/>
            <a:chOff x="260075" y="6147250"/>
            <a:chExt cx="2952106" cy="346879"/>
          </a:xfrm>
        </p:grpSpPr>
        <p:sp>
          <p:nvSpPr>
            <p:cNvPr id="79" name="Google Shape;79;p18"/>
            <p:cNvSpPr/>
            <p:nvPr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4"/>
                <a:buFont typeface="Arial"/>
                <a:buNone/>
              </a:pPr>
              <a:r>
                <a:t/>
              </a:r>
              <a:endParaRPr b="0" i="0" sz="1404" u="none" cap="none" strike="noStrike">
                <a:solidFill>
                  <a:srgbClr val="4AABC8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0" name="Google Shape;80;p18"/>
            <p:cNvSpPr txBox="1"/>
            <p:nvPr/>
          </p:nvSpPr>
          <p:spPr>
            <a:xfrm>
              <a:off x="427444" y="6263297"/>
              <a:ext cx="2784737" cy="230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hu-HU" sz="900" u="none" cap="none" strike="noStrike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  |  SZÉCHENYI EGYETEM – UNIVERSITY OF GYŐR</a:t>
              </a:r>
              <a:endParaRPr b="0" i="0" sz="900" u="none" cap="none" strike="noStrik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81" name="Google Shape;81;p18"/>
          <p:cNvSpPr txBox="1"/>
          <p:nvPr>
            <p:ph idx="1" type="body"/>
          </p:nvPr>
        </p:nvSpPr>
        <p:spPr>
          <a:xfrm>
            <a:off x="156227" y="1391304"/>
            <a:ext cx="8558866" cy="8274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2160"/>
              <a:buFont typeface="Arial"/>
              <a:buNone/>
              <a:defRPr b="0" i="0" sz="216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None/>
              <a:defRPr b="0" i="0" sz="162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None/>
              <a:defRPr b="0" i="0" sz="162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2" name="Google Shape;82;p18"/>
          <p:cNvSpPr txBox="1"/>
          <p:nvPr>
            <p:ph idx="2" type="body"/>
          </p:nvPr>
        </p:nvSpPr>
        <p:spPr>
          <a:xfrm>
            <a:off x="163417" y="2279089"/>
            <a:ext cx="8585295" cy="403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1050"/>
              <a:buFont typeface="Arial"/>
              <a:buNone/>
              <a:defRPr b="1" i="0" sz="105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3" name="Google Shape;83;p18"/>
          <p:cNvSpPr txBox="1"/>
          <p:nvPr>
            <p:ph idx="3" type="body"/>
          </p:nvPr>
        </p:nvSpPr>
        <p:spPr>
          <a:xfrm>
            <a:off x="153988" y="2978430"/>
            <a:ext cx="8700900" cy="706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921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921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921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921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4" name="Google Shape;84;p18"/>
          <p:cNvSpPr txBox="1"/>
          <p:nvPr>
            <p:ph idx="4" type="body"/>
          </p:nvPr>
        </p:nvSpPr>
        <p:spPr>
          <a:xfrm>
            <a:off x="153988" y="5107932"/>
            <a:ext cx="8700900" cy="706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921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921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921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921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5" name="Google Shape;85;p18"/>
          <p:cNvSpPr txBox="1"/>
          <p:nvPr>
            <p:ph idx="5" type="body"/>
          </p:nvPr>
        </p:nvSpPr>
        <p:spPr>
          <a:xfrm>
            <a:off x="161363" y="3784695"/>
            <a:ext cx="8700249" cy="11772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21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6576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31469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3147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6" name="Google Shape;86;p18"/>
          <p:cNvSpPr/>
          <p:nvPr/>
        </p:nvSpPr>
        <p:spPr>
          <a:xfrm>
            <a:off x="254109" y="6261834"/>
            <a:ext cx="35779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hu-HU" sz="900" u="none" cap="none" strike="noStrik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b="0" i="0" sz="900" u="none" cap="none" strike="noStrike">
              <a:solidFill>
                <a:srgbClr val="86868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15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511">
          <p15:clr>
            <a:srgbClr val="F26B43"/>
          </p15:clr>
        </p15:guide>
        <p15:guide id="2" pos="32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Relationship Id="rId4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www.cambridge.org/core/services/sharing-content" TargetMode="External"/><Relationship Id="rId4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png"/><Relationship Id="rId4" Type="http://schemas.openxmlformats.org/officeDocument/2006/relationships/image" Target="../media/image19.png"/><Relationship Id="rId5" Type="http://schemas.openxmlformats.org/officeDocument/2006/relationships/image" Target="../media/image2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www.cambridge.org/core/services/librarians" TargetMode="External"/><Relationship Id="rId4" Type="http://schemas.openxmlformats.org/officeDocument/2006/relationships/image" Target="../media/image1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6.png"/><Relationship Id="rId4" Type="http://schemas.openxmlformats.org/officeDocument/2006/relationships/hyperlink" Target="https://www.cambridge.org/core/open-research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png"/><Relationship Id="rId4" Type="http://schemas.openxmlformats.org/officeDocument/2006/relationships/hyperlink" Target="https://www.cambridge.org/core/services/authors" TargetMode="External"/><Relationship Id="rId5" Type="http://schemas.openxmlformats.org/officeDocument/2006/relationships/hyperlink" Target="https://www.cambridge.org/core/services/aop-file-manager/file/5aaa5750e03fea660619d6a9/2018-Core-User-Guide-Ebooks-and-Journals-WEB.pdf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cambridge.org/core/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/>
          <p:nvPr/>
        </p:nvSpPr>
        <p:spPr>
          <a:xfrm>
            <a:off x="357510" y="6147250"/>
            <a:ext cx="340990" cy="32400"/>
          </a:xfrm>
          <a:prstGeom prst="rect">
            <a:avLst/>
          </a:prstGeom>
          <a:solidFill>
            <a:srgbClr val="07B9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None/>
            </a:pPr>
            <a:r>
              <a:t/>
            </a:r>
            <a:endParaRPr b="0" i="0" sz="1404" u="none" cap="none" strike="noStrike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2" name="Google Shape;92;p1"/>
          <p:cNvSpPr txBox="1"/>
          <p:nvPr>
            <p:ph idx="1" type="body"/>
          </p:nvPr>
        </p:nvSpPr>
        <p:spPr>
          <a:xfrm>
            <a:off x="205215" y="2331491"/>
            <a:ext cx="6619500" cy="5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ahoma"/>
              <a:buNone/>
            </a:pPr>
            <a:r>
              <a:rPr lang="hu-HU"/>
              <a:t>ADATBÁZISAINK</a:t>
            </a:r>
            <a:endParaRPr/>
          </a:p>
        </p:txBody>
      </p:sp>
      <p:sp>
        <p:nvSpPr>
          <p:cNvPr id="93" name="Google Shape;93;p1"/>
          <p:cNvSpPr txBox="1"/>
          <p:nvPr>
            <p:ph idx="2" type="body"/>
          </p:nvPr>
        </p:nvSpPr>
        <p:spPr>
          <a:xfrm>
            <a:off x="221700" y="3104600"/>
            <a:ext cx="5508000" cy="8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Tahoma"/>
              <a:buNone/>
            </a:pPr>
            <a:r>
              <a:rPr lang="hu-HU" sz="2900">
                <a:solidFill>
                  <a:srgbClr val="3C3C3B"/>
                </a:solidFill>
              </a:rPr>
              <a:t>Cambridge University Press (CUP) Journals</a:t>
            </a:r>
            <a:endParaRPr sz="2900">
              <a:solidFill>
                <a:srgbClr val="3C3C3B"/>
              </a:solidFill>
            </a:endParaRPr>
          </a:p>
        </p:txBody>
      </p:sp>
      <p:sp>
        <p:nvSpPr>
          <p:cNvPr id="94" name="Google Shape;94;p1"/>
          <p:cNvSpPr txBox="1"/>
          <p:nvPr>
            <p:ph idx="3" type="body"/>
          </p:nvPr>
        </p:nvSpPr>
        <p:spPr>
          <a:xfrm>
            <a:off x="221700" y="4471500"/>
            <a:ext cx="4718100" cy="3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Tahoma"/>
              <a:buNone/>
            </a:pPr>
            <a:r>
              <a:rPr lang="hu-HU" sz="1500"/>
              <a:t>Készítette: Tóth Henrietta, Tóthné Marek Eszter</a:t>
            </a:r>
            <a:endParaRPr sz="15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0fe0b354c1_0_8"/>
          <p:cNvSpPr txBox="1"/>
          <p:nvPr/>
        </p:nvSpPr>
        <p:spPr>
          <a:xfrm>
            <a:off x="213700" y="1883500"/>
            <a:ext cx="8413200" cy="45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hu-HU" sz="2200">
                <a:solidFill>
                  <a:srgbClr val="333333"/>
                </a:solidFill>
                <a:highlight>
                  <a:schemeClr val="lt1"/>
                </a:highlight>
              </a:rPr>
              <a:t>Böngészési lehetőség 36 tudományterületen belül</a:t>
            </a:r>
            <a:endParaRPr sz="2300">
              <a:solidFill>
                <a:srgbClr val="333333"/>
              </a:solidFill>
              <a:highlight>
                <a:schemeClr val="lt1"/>
              </a:highlight>
            </a:endParaRPr>
          </a:p>
        </p:txBody>
      </p:sp>
      <p:sp>
        <p:nvSpPr>
          <p:cNvPr id="149" name="Google Shape;149;g20fe0b354c1_0_8"/>
          <p:cNvSpPr txBox="1"/>
          <p:nvPr/>
        </p:nvSpPr>
        <p:spPr>
          <a:xfrm>
            <a:off x="813575" y="1150450"/>
            <a:ext cx="67035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hu-HU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Keresési, szűrési lehetőségek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g20fe0b354c1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725" y="2554350"/>
            <a:ext cx="8500202" cy="3876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119224f847_0_0"/>
          <p:cNvSpPr txBox="1"/>
          <p:nvPr>
            <p:ph idx="1" type="body"/>
          </p:nvPr>
        </p:nvSpPr>
        <p:spPr>
          <a:xfrm>
            <a:off x="157475" y="1100700"/>
            <a:ext cx="8479500" cy="59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hu-HU" sz="1550"/>
              <a:t>Példa: M</a:t>
            </a:r>
            <a:r>
              <a:rPr lang="hu-HU" sz="1550"/>
              <a:t>űvészetek (Art) tudományterületet választva megjeleníti a témába tartozó összes folyóiratot, könyvet, valamint a legfrissebb publikációkat és a sorozatokat</a:t>
            </a:r>
            <a:r>
              <a:rPr lang="hu-HU"/>
              <a:t> </a:t>
            </a:r>
            <a:endParaRPr/>
          </a:p>
        </p:txBody>
      </p:sp>
      <p:sp>
        <p:nvSpPr>
          <p:cNvPr id="156" name="Google Shape;156;g2119224f847_0_0"/>
          <p:cNvSpPr txBox="1"/>
          <p:nvPr>
            <p:ph idx="2" type="body"/>
          </p:nvPr>
        </p:nvSpPr>
        <p:spPr>
          <a:xfrm>
            <a:off x="2443475" y="575850"/>
            <a:ext cx="6355200" cy="45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hu-HU" sz="3050"/>
              <a:t>Keresési, szűrési lehetősége</a:t>
            </a:r>
            <a:r>
              <a:rPr lang="hu-HU" sz="3050"/>
              <a:t>k</a:t>
            </a:r>
            <a:endParaRPr sz="2150"/>
          </a:p>
        </p:txBody>
      </p:sp>
      <p:sp>
        <p:nvSpPr>
          <p:cNvPr id="157" name="Google Shape;157;g2119224f847_0_0"/>
          <p:cNvSpPr/>
          <p:nvPr>
            <p:ph idx="3" type="tbl"/>
          </p:nvPr>
        </p:nvSpPr>
        <p:spPr>
          <a:xfrm>
            <a:off x="239475" y="1697100"/>
            <a:ext cx="8643300" cy="4551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8" name="Google Shape;158;g2119224f847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475" y="1697100"/>
            <a:ext cx="8117151" cy="4882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0fe0b354c1_0_15"/>
          <p:cNvSpPr txBox="1"/>
          <p:nvPr/>
        </p:nvSpPr>
        <p:spPr>
          <a:xfrm>
            <a:off x="213700" y="1187725"/>
            <a:ext cx="8413200" cy="52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hu-HU" sz="2100">
                <a:solidFill>
                  <a:srgbClr val="333333"/>
                </a:solidFill>
                <a:highlight>
                  <a:schemeClr val="lt1"/>
                </a:highlight>
              </a:rPr>
              <a:t>Folyóiratok böngészése cím és tudományterület szerint</a:t>
            </a:r>
            <a:endParaRPr sz="2100">
              <a:solidFill>
                <a:srgbClr val="333333"/>
              </a:solidFill>
              <a:highlight>
                <a:schemeClr val="lt1"/>
              </a:highlight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sz="2100">
              <a:solidFill>
                <a:srgbClr val="333333"/>
              </a:solidFill>
              <a:highlight>
                <a:schemeClr val="lt1"/>
              </a:highlight>
            </a:endParaRPr>
          </a:p>
        </p:txBody>
      </p:sp>
      <p:sp>
        <p:nvSpPr>
          <p:cNvPr id="164" name="Google Shape;164;g20fe0b354c1_0_15"/>
          <p:cNvSpPr txBox="1"/>
          <p:nvPr/>
        </p:nvSpPr>
        <p:spPr>
          <a:xfrm>
            <a:off x="2144800" y="442300"/>
            <a:ext cx="67035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hu-HU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Keresési, szűrési lehetőségek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g20fe0b354c1_0_15"/>
          <p:cNvSpPr txBox="1"/>
          <p:nvPr/>
        </p:nvSpPr>
        <p:spPr>
          <a:xfrm>
            <a:off x="7171075" y="3399175"/>
            <a:ext cx="132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6" name="Google Shape;166;g20fe0b354c1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700" y="1622575"/>
            <a:ext cx="8796126" cy="480825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g20fe0b354c1_0_15"/>
          <p:cNvSpPr txBox="1"/>
          <p:nvPr/>
        </p:nvSpPr>
        <p:spPr>
          <a:xfrm>
            <a:off x="1866075" y="4740975"/>
            <a:ext cx="124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8" name="Google Shape;168;g20fe0b354c1_0_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37700" y="4740975"/>
            <a:ext cx="1242300" cy="1629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119224f847_0_11"/>
          <p:cNvSpPr txBox="1"/>
          <p:nvPr/>
        </p:nvSpPr>
        <p:spPr>
          <a:xfrm>
            <a:off x="87175" y="1522975"/>
            <a:ext cx="8413200" cy="54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sz="2100">
              <a:solidFill>
                <a:srgbClr val="333333"/>
              </a:solidFill>
              <a:highlight>
                <a:schemeClr val="lt1"/>
              </a:highlight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sz="2100">
              <a:solidFill>
                <a:srgbClr val="333333"/>
              </a:solidFill>
              <a:highlight>
                <a:schemeClr val="lt1"/>
              </a:highlight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sz="2100">
              <a:solidFill>
                <a:srgbClr val="333333"/>
              </a:solidFill>
              <a:highlight>
                <a:schemeClr val="lt1"/>
              </a:highlight>
            </a:endParaRPr>
          </a:p>
        </p:txBody>
      </p:sp>
      <p:sp>
        <p:nvSpPr>
          <p:cNvPr id="174" name="Google Shape;174;g2119224f847_0_11"/>
          <p:cNvSpPr txBox="1"/>
          <p:nvPr/>
        </p:nvSpPr>
        <p:spPr>
          <a:xfrm>
            <a:off x="2144800" y="442300"/>
            <a:ext cx="67035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hu-HU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Keresési, szűrési lehetőségek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g2119224f847_0_11"/>
          <p:cNvSpPr txBox="1"/>
          <p:nvPr/>
        </p:nvSpPr>
        <p:spPr>
          <a:xfrm>
            <a:off x="7258350" y="3121650"/>
            <a:ext cx="1329300" cy="1662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200"/>
              <a:t>Folyóirat információk: mérőszámok, statisztika, szerzőknek lektorálásról, archiválási politika stb.</a:t>
            </a:r>
            <a:endParaRPr sz="1200"/>
          </a:p>
        </p:txBody>
      </p:sp>
      <p:sp>
        <p:nvSpPr>
          <p:cNvPr id="176" name="Google Shape;176;g2119224f847_0_11"/>
          <p:cNvSpPr txBox="1"/>
          <p:nvPr/>
        </p:nvSpPr>
        <p:spPr>
          <a:xfrm>
            <a:off x="1866075" y="4740975"/>
            <a:ext cx="124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7" name="Google Shape;177;g2119224f847_0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100" y="1001500"/>
            <a:ext cx="6703499" cy="540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g2119224f847_0_11"/>
          <p:cNvSpPr txBox="1"/>
          <p:nvPr/>
        </p:nvSpPr>
        <p:spPr>
          <a:xfrm>
            <a:off x="7084125" y="4905900"/>
            <a:ext cx="1788900" cy="1385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300"/>
              <a:t>Legfrissebb, csak online elérhető cikkek, melyek még nem kerültek be a folyóirat valamelyik számába</a:t>
            </a:r>
            <a:endParaRPr sz="1300"/>
          </a:p>
        </p:txBody>
      </p:sp>
      <p:cxnSp>
        <p:nvCxnSpPr>
          <p:cNvPr id="179" name="Google Shape;179;g2119224f847_0_11"/>
          <p:cNvCxnSpPr>
            <a:endCxn id="178" idx="1"/>
          </p:cNvCxnSpPr>
          <p:nvPr/>
        </p:nvCxnSpPr>
        <p:spPr>
          <a:xfrm>
            <a:off x="1008825" y="4263900"/>
            <a:ext cx="6075300" cy="1334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0" name="Google Shape;180;g2119224f847_0_11"/>
          <p:cNvSpPr txBox="1"/>
          <p:nvPr/>
        </p:nvSpPr>
        <p:spPr>
          <a:xfrm>
            <a:off x="7097400" y="1476000"/>
            <a:ext cx="1975200" cy="15237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300"/>
              <a:t>Folyóirat legújabb és korábbi számainak elérése</a:t>
            </a:r>
            <a:endParaRPr sz="13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+"/>
            </a:pPr>
            <a:r>
              <a:rPr lang="hu-HU" sz="1200"/>
              <a:t>Leghivatkozottabb cikkek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+"/>
            </a:pPr>
            <a:r>
              <a:rPr lang="hu-HU" sz="1200"/>
              <a:t>Open access cikkek</a:t>
            </a:r>
            <a:endParaRPr sz="1200"/>
          </a:p>
        </p:txBody>
      </p:sp>
      <p:cxnSp>
        <p:nvCxnSpPr>
          <p:cNvPr id="181" name="Google Shape;181;g2119224f847_0_11"/>
          <p:cNvCxnSpPr>
            <a:stCxn id="182" idx="2"/>
          </p:cNvCxnSpPr>
          <p:nvPr/>
        </p:nvCxnSpPr>
        <p:spPr>
          <a:xfrm>
            <a:off x="4424200" y="2190750"/>
            <a:ext cx="2685600" cy="43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2" name="Google Shape;182;g2119224f847_0_11"/>
          <p:cNvSpPr txBox="1"/>
          <p:nvPr/>
        </p:nvSpPr>
        <p:spPr>
          <a:xfrm>
            <a:off x="1960150" y="1790550"/>
            <a:ext cx="4928100" cy="400200"/>
          </a:xfrm>
          <a:prstGeom prst="rect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83" name="Google Shape;183;g2119224f847_0_11"/>
          <p:cNvCxnSpPr>
            <a:endCxn id="175" idx="1"/>
          </p:cNvCxnSpPr>
          <p:nvPr/>
        </p:nvCxnSpPr>
        <p:spPr>
          <a:xfrm>
            <a:off x="1374150" y="1927800"/>
            <a:ext cx="5884200" cy="202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d011ddc370_0_28"/>
          <p:cNvSpPr txBox="1"/>
          <p:nvPr/>
        </p:nvSpPr>
        <p:spPr>
          <a:xfrm>
            <a:off x="2167775" y="417450"/>
            <a:ext cx="67035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hu-HU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Keresési, szűrési lehetőségek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g1d011ddc370_0_28"/>
          <p:cNvSpPr txBox="1"/>
          <p:nvPr/>
        </p:nvSpPr>
        <p:spPr>
          <a:xfrm>
            <a:off x="449700" y="1846050"/>
            <a:ext cx="640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0" name="Google Shape;190;g1d011ddc370_0_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975" y="1200150"/>
            <a:ext cx="7106475" cy="5379549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g1d011ddc370_0_28"/>
          <p:cNvSpPr txBox="1"/>
          <p:nvPr/>
        </p:nvSpPr>
        <p:spPr>
          <a:xfrm>
            <a:off x="6438125" y="3088175"/>
            <a:ext cx="2379900" cy="3417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Találatok szűkítése: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/>
              <a:t>Hozzáférés</a:t>
            </a:r>
            <a:r>
              <a:rPr lang="hu-HU"/>
              <a:t> (előfizetett tartalmak, open access)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/>
              <a:t>Dokumentumtípus</a:t>
            </a:r>
            <a:r>
              <a:rPr lang="hu-HU"/>
              <a:t> (cikk, fejezet, könyv, folyóirat, “elements”, sorozatok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/>
              <a:t>Szerző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/>
              <a:t>Közzététel dátuma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/>
              <a:t>Tudományterület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/>
              <a:t>Kulcsszó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Szűkíthető </a:t>
            </a:r>
            <a:r>
              <a:rPr b="1" lang="hu-HU"/>
              <a:t>adott folyóirat, kiadó, tudományos társaság, sorozat, gyűjtemény </a:t>
            </a:r>
            <a:r>
              <a:rPr lang="hu-HU"/>
              <a:t>tartalmaira is a keresés.</a:t>
            </a:r>
            <a:r>
              <a:rPr b="1" lang="hu-HU"/>
              <a:t> </a:t>
            </a:r>
            <a:endParaRPr/>
          </a:p>
        </p:txBody>
      </p:sp>
      <p:cxnSp>
        <p:nvCxnSpPr>
          <p:cNvPr id="192" name="Google Shape;192;g1d011ddc370_0_28"/>
          <p:cNvCxnSpPr/>
          <p:nvPr/>
        </p:nvCxnSpPr>
        <p:spPr>
          <a:xfrm>
            <a:off x="2052425" y="3001625"/>
            <a:ext cx="4385700" cy="57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3" name="Google Shape;193;g1d011ddc370_0_28"/>
          <p:cNvSpPr txBox="1"/>
          <p:nvPr/>
        </p:nvSpPr>
        <p:spPr>
          <a:xfrm>
            <a:off x="7131725" y="1901538"/>
            <a:ext cx="1828500" cy="1046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/>
              <a:t>Találatok listázása</a:t>
            </a:r>
            <a:r>
              <a:rPr lang="hu-HU"/>
              <a:t>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Relevancia, cím és közzététel dátuma szerint</a:t>
            </a:r>
            <a:endParaRPr/>
          </a:p>
        </p:txBody>
      </p:sp>
      <p:cxnSp>
        <p:nvCxnSpPr>
          <p:cNvPr id="194" name="Google Shape;194;g1d011ddc370_0_28"/>
          <p:cNvCxnSpPr>
            <a:endCxn id="193" idx="1"/>
          </p:cNvCxnSpPr>
          <p:nvPr/>
        </p:nvCxnSpPr>
        <p:spPr>
          <a:xfrm flipH="1" rot="10800000">
            <a:off x="6040625" y="2424888"/>
            <a:ext cx="1091100" cy="48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5" name="Google Shape;195;g1d011ddc370_0_28"/>
          <p:cNvSpPr txBox="1"/>
          <p:nvPr/>
        </p:nvSpPr>
        <p:spPr>
          <a:xfrm>
            <a:off x="7432025" y="976525"/>
            <a:ext cx="1528200" cy="785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300"/>
              <a:t>Keresés mentése</a:t>
            </a:r>
            <a:r>
              <a:rPr lang="hu-HU" sz="1300"/>
              <a:t> (regisztráció szükséges hozzá)</a:t>
            </a:r>
            <a:endParaRPr sz="1300"/>
          </a:p>
        </p:txBody>
      </p:sp>
      <p:cxnSp>
        <p:nvCxnSpPr>
          <p:cNvPr id="196" name="Google Shape;196;g1d011ddc370_0_28"/>
          <p:cNvCxnSpPr>
            <a:endCxn id="195" idx="1"/>
          </p:cNvCxnSpPr>
          <p:nvPr/>
        </p:nvCxnSpPr>
        <p:spPr>
          <a:xfrm flipH="1" rot="10800000">
            <a:off x="6698825" y="1369075"/>
            <a:ext cx="733200" cy="626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10c641c624_0_12"/>
          <p:cNvSpPr txBox="1"/>
          <p:nvPr/>
        </p:nvSpPr>
        <p:spPr>
          <a:xfrm>
            <a:off x="2167775" y="417450"/>
            <a:ext cx="67035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hu-HU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Keresési, szűrési lehetőségek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g210c641c624_0_12"/>
          <p:cNvSpPr txBox="1"/>
          <p:nvPr/>
        </p:nvSpPr>
        <p:spPr>
          <a:xfrm>
            <a:off x="400000" y="2131800"/>
            <a:ext cx="325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3" name="Google Shape;203;g210c641c624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250" y="3094375"/>
            <a:ext cx="2148500" cy="30132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04" name="Google Shape;204;g210c641c624_0_12"/>
          <p:cNvSpPr txBox="1"/>
          <p:nvPr/>
        </p:nvSpPr>
        <p:spPr>
          <a:xfrm>
            <a:off x="3289463" y="4459875"/>
            <a:ext cx="4460100" cy="1908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A kiválasztott tartalmakra vonatkozó műveletek: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hu-HU"/>
              <a:t>kiválasztott tartalmak megtekintése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hu-HU"/>
              <a:t>mentés a könyvjelzőim közé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hu-HU"/>
              <a:t>hivatkozások exportálása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hu-HU"/>
              <a:t>PDF letöltése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hu-HU"/>
              <a:t>mentés Kindle-re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hu-HU"/>
              <a:t>mentés Dropbox-ba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hu-HU"/>
              <a:t>mentés Google Drive-ra</a:t>
            </a:r>
            <a:endParaRPr/>
          </a:p>
        </p:txBody>
      </p:sp>
      <p:sp>
        <p:nvSpPr>
          <p:cNvPr id="205" name="Google Shape;205;g210c641c624_0_12"/>
          <p:cNvSpPr txBox="1"/>
          <p:nvPr/>
        </p:nvSpPr>
        <p:spPr>
          <a:xfrm>
            <a:off x="494138" y="4778225"/>
            <a:ext cx="7379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6" name="Google Shape;206;g210c641c624_0_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7238" y="1139150"/>
            <a:ext cx="8013475" cy="16356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07" name="Google Shape;207;g210c641c624_0_12"/>
          <p:cNvSpPr txBox="1"/>
          <p:nvPr/>
        </p:nvSpPr>
        <p:spPr>
          <a:xfrm>
            <a:off x="6723825" y="2855850"/>
            <a:ext cx="2237400" cy="1262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Altmetric Attention Score: a kapott “online figyelem” minőségének és mennyiségének mérőszáma</a:t>
            </a:r>
            <a:endParaRPr/>
          </a:p>
        </p:txBody>
      </p:sp>
      <p:cxnSp>
        <p:nvCxnSpPr>
          <p:cNvPr id="208" name="Google Shape;208;g210c641c624_0_12"/>
          <p:cNvCxnSpPr>
            <a:endCxn id="207" idx="0"/>
          </p:cNvCxnSpPr>
          <p:nvPr/>
        </p:nvCxnSpPr>
        <p:spPr>
          <a:xfrm>
            <a:off x="7767525" y="1721850"/>
            <a:ext cx="75000" cy="1134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9" name="Google Shape;209;g210c641c624_0_12"/>
          <p:cNvSpPr txBox="1"/>
          <p:nvPr/>
        </p:nvSpPr>
        <p:spPr>
          <a:xfrm>
            <a:off x="2934525" y="2939500"/>
            <a:ext cx="2547000" cy="1046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A cikkről készült hivatkozás többféle hivatkozási stílusban letölthető BibteX, RIS, Word formátumban, ill. exportálható </a:t>
            </a:r>
            <a:endParaRPr/>
          </a:p>
        </p:txBody>
      </p:sp>
      <p:cxnSp>
        <p:nvCxnSpPr>
          <p:cNvPr id="210" name="Google Shape;210;g210c641c624_0_12"/>
          <p:cNvCxnSpPr/>
          <p:nvPr/>
        </p:nvCxnSpPr>
        <p:spPr>
          <a:xfrm>
            <a:off x="1803950" y="4790650"/>
            <a:ext cx="1640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1" name="Google Shape;211;g210c641c624_0_12"/>
          <p:cNvCxnSpPr>
            <a:endCxn id="209" idx="0"/>
          </p:cNvCxnSpPr>
          <p:nvPr/>
        </p:nvCxnSpPr>
        <p:spPr>
          <a:xfrm flipH="1">
            <a:off x="4208025" y="2504500"/>
            <a:ext cx="1559100" cy="43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119224f847_0_53"/>
          <p:cNvSpPr txBox="1"/>
          <p:nvPr/>
        </p:nvSpPr>
        <p:spPr>
          <a:xfrm>
            <a:off x="2167775" y="417450"/>
            <a:ext cx="67035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hu-HU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Keresési, szűrési lehetőségek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g2119224f847_0_53"/>
          <p:cNvSpPr txBox="1"/>
          <p:nvPr/>
        </p:nvSpPr>
        <p:spPr>
          <a:xfrm>
            <a:off x="400000" y="2131800"/>
            <a:ext cx="325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g2119224f847_0_53"/>
          <p:cNvSpPr txBox="1"/>
          <p:nvPr/>
        </p:nvSpPr>
        <p:spPr>
          <a:xfrm>
            <a:off x="494138" y="4778225"/>
            <a:ext cx="7379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9" name="Google Shape;219;g2119224f847_0_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250" y="1075950"/>
            <a:ext cx="8694025" cy="16772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20" name="Google Shape;220;g2119224f847_0_53"/>
          <p:cNvSpPr txBox="1"/>
          <p:nvPr/>
        </p:nvSpPr>
        <p:spPr>
          <a:xfrm>
            <a:off x="660950" y="1908325"/>
            <a:ext cx="477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g2119224f847_0_53"/>
          <p:cNvSpPr txBox="1"/>
          <p:nvPr/>
        </p:nvSpPr>
        <p:spPr>
          <a:xfrm>
            <a:off x="258100" y="2877375"/>
            <a:ext cx="3285300" cy="37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1500"/>
              <a:t>ALTMETRIC</a:t>
            </a:r>
            <a:endParaRPr b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200"/>
              <a:t>Az </a:t>
            </a:r>
            <a:r>
              <a:rPr b="1" lang="hu-HU" sz="1200"/>
              <a:t>Altmetric</a:t>
            </a:r>
            <a:r>
              <a:rPr lang="hu-HU" sz="1200"/>
              <a:t> egy olyan rendszer, amely nyomon követi, hogy a kutatási eredmények, például tudományos cikkek és adatkészletek milyen figyelmet kapnak az interneten. Az adatokat a következőkből nyeri: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200"/>
              <a:t>K</a:t>
            </a:r>
            <a:r>
              <a:rPr b="1" lang="hu-HU" sz="1200"/>
              <a:t>özösségi média</a:t>
            </a:r>
            <a:r>
              <a:rPr lang="hu-HU" sz="1200"/>
              <a:t>, például a Twitterből és a Facebookból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1200"/>
              <a:t>Hagyományos média </a:t>
            </a:r>
            <a:r>
              <a:rPr lang="hu-HU" sz="1200"/>
              <a:t>- mind a mainstream (The Guardian, New York Times), mind a szakterület-specifikus (New Scientist, Bird Watching). Számos nem angol nyelvű címet is lefed. 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1200"/>
              <a:t>Blogok</a:t>
            </a:r>
            <a:r>
              <a:rPr lang="hu-HU" sz="1200"/>
              <a:t> - mind a nagyobb szervezetek (Cancer Research UK), mind az egyes kutatók.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1200"/>
              <a:t>Online referenciakezelők</a:t>
            </a:r>
            <a:r>
              <a:rPr lang="hu-HU" sz="1200"/>
              <a:t>, mint a Mendeley és a CiteULike.</a:t>
            </a:r>
            <a:endParaRPr sz="1200"/>
          </a:p>
        </p:txBody>
      </p:sp>
      <p:pic>
        <p:nvPicPr>
          <p:cNvPr id="222" name="Google Shape;222;g2119224f847_0_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79350" y="2131800"/>
            <a:ext cx="4895025" cy="414972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119224f847_0_30"/>
          <p:cNvSpPr txBox="1"/>
          <p:nvPr/>
        </p:nvSpPr>
        <p:spPr>
          <a:xfrm>
            <a:off x="2167775" y="417450"/>
            <a:ext cx="67035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hu-HU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Keresési, szűrési lehetőségek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g2119224f847_0_30"/>
          <p:cNvSpPr txBox="1"/>
          <p:nvPr/>
        </p:nvSpPr>
        <p:spPr>
          <a:xfrm>
            <a:off x="486975" y="2218775"/>
            <a:ext cx="325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9" name="Google Shape;229;g2119224f847_0_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375" y="1200150"/>
            <a:ext cx="7167776" cy="4944724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g2119224f847_0_30"/>
          <p:cNvSpPr txBox="1"/>
          <p:nvPr/>
        </p:nvSpPr>
        <p:spPr>
          <a:xfrm>
            <a:off x="7345025" y="1485925"/>
            <a:ext cx="1687800" cy="1185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300"/>
              <a:t>A cikkre történő </a:t>
            </a:r>
            <a:r>
              <a:rPr b="1" lang="hu-HU" sz="1300"/>
              <a:t>hivatkozások</a:t>
            </a:r>
            <a:r>
              <a:rPr lang="hu-HU" sz="1300"/>
              <a:t> száma a CrossRef és a Google Scholar adatai alapján</a:t>
            </a:r>
            <a:endParaRPr sz="1300"/>
          </a:p>
        </p:txBody>
      </p:sp>
      <p:cxnSp>
        <p:nvCxnSpPr>
          <p:cNvPr id="231" name="Google Shape;231;g2119224f847_0_30"/>
          <p:cNvCxnSpPr>
            <a:endCxn id="230" idx="1"/>
          </p:cNvCxnSpPr>
          <p:nvPr/>
        </p:nvCxnSpPr>
        <p:spPr>
          <a:xfrm flipH="1" rot="10800000">
            <a:off x="5990825" y="2078575"/>
            <a:ext cx="1354200" cy="78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2" name="Google Shape;232;g2119224f847_0_30"/>
          <p:cNvSpPr txBox="1"/>
          <p:nvPr/>
        </p:nvSpPr>
        <p:spPr>
          <a:xfrm>
            <a:off x="7469250" y="2951925"/>
            <a:ext cx="1563600" cy="985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1300"/>
              <a:t>Kapcsolódó tartalmak</a:t>
            </a:r>
            <a:r>
              <a:rPr lang="hu-HU" sz="1300"/>
              <a:t>, hasonló témájú cikkek</a:t>
            </a:r>
            <a:endParaRPr sz="1300"/>
          </a:p>
        </p:txBody>
      </p:sp>
      <p:cxnSp>
        <p:nvCxnSpPr>
          <p:cNvPr id="233" name="Google Shape;233;g2119224f847_0_30"/>
          <p:cNvCxnSpPr>
            <a:endCxn id="232" idx="1"/>
          </p:cNvCxnSpPr>
          <p:nvPr/>
        </p:nvCxnSpPr>
        <p:spPr>
          <a:xfrm>
            <a:off x="6487650" y="2766225"/>
            <a:ext cx="981600" cy="678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4" name="Google Shape;234;g2119224f847_0_30"/>
          <p:cNvSpPr txBox="1"/>
          <p:nvPr/>
        </p:nvSpPr>
        <p:spPr>
          <a:xfrm>
            <a:off x="7568650" y="4032800"/>
            <a:ext cx="1354200" cy="1200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1300"/>
              <a:t>Mérőszámok</a:t>
            </a:r>
            <a:endParaRPr b="1"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300"/>
              <a:t>Éves cikk letöltések, megosztások havi bontásban</a:t>
            </a:r>
            <a:r>
              <a:rPr lang="hu-HU"/>
              <a:t> </a:t>
            </a:r>
            <a:endParaRPr/>
          </a:p>
        </p:txBody>
      </p:sp>
      <p:cxnSp>
        <p:nvCxnSpPr>
          <p:cNvPr id="235" name="Google Shape;235;g2119224f847_0_30"/>
          <p:cNvCxnSpPr>
            <a:endCxn id="234" idx="1"/>
          </p:cNvCxnSpPr>
          <p:nvPr/>
        </p:nvCxnSpPr>
        <p:spPr>
          <a:xfrm>
            <a:off x="3381850" y="2902100"/>
            <a:ext cx="4186800" cy="1731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7"/>
          <p:cNvSpPr txBox="1"/>
          <p:nvPr/>
        </p:nvSpPr>
        <p:spPr>
          <a:xfrm>
            <a:off x="737375" y="2053275"/>
            <a:ext cx="7779600" cy="41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b="1" lang="hu-HU" sz="2300">
                <a:solidFill>
                  <a:srgbClr val="333333"/>
                </a:solidFill>
                <a:highlight>
                  <a:schemeClr val="lt1"/>
                </a:highlight>
              </a:rPr>
              <a:t>Cambridge Core Share</a:t>
            </a:r>
            <a:endParaRPr b="1" sz="2300">
              <a:solidFill>
                <a:srgbClr val="333333"/>
              </a:solidFill>
              <a:highlight>
                <a:schemeClr val="lt1"/>
              </a:highlight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333333"/>
              </a:solidFill>
              <a:highlight>
                <a:schemeClr val="lt1"/>
              </a:highlight>
            </a:endParaRPr>
          </a:p>
          <a:p>
            <a:pPr indent="0" lvl="0" marL="1890000" marR="0" rtl="0" algn="just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hu-HU" sz="2200">
                <a:solidFill>
                  <a:srgbClr val="333333"/>
                </a:solidFill>
                <a:highlight>
                  <a:schemeClr val="lt1"/>
                </a:highlight>
              </a:rPr>
              <a:t>Saját fejlesztésű eszköz, amely lehetővé teszi a szerzők és az olvasók számára, hogy egyszerűen létrehozzanak egy online, csak magára a folyóiratcikkre mutató linket. Ez a link szabadon megosztható a közösségi oldalakon. </a:t>
            </a:r>
            <a:endParaRPr sz="2200">
              <a:solidFill>
                <a:srgbClr val="333333"/>
              </a:solidFill>
              <a:highlight>
                <a:schemeClr val="lt1"/>
              </a:highlight>
            </a:endParaRPr>
          </a:p>
          <a:p>
            <a:pPr indent="0" lvl="0" marL="1890000" marR="0" rtl="0" algn="just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b="1" lang="hu-HU" sz="2200">
                <a:solidFill>
                  <a:srgbClr val="333333"/>
                </a:solidFill>
                <a:highlight>
                  <a:schemeClr val="lt1"/>
                </a:highlight>
              </a:rPr>
              <a:t>Bárki, akinek elküldték a linket, megtekintheti a folyóiratcikket akkor is, ha nem előfizetője a Cambridge Core-nak.</a:t>
            </a:r>
            <a:endParaRPr b="1" sz="2200">
              <a:solidFill>
                <a:srgbClr val="333333"/>
              </a:solidFill>
              <a:highlight>
                <a:schemeClr val="lt1"/>
              </a:highlight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hu-HU" sz="2200" u="sng">
                <a:solidFill>
                  <a:schemeClr val="hlink"/>
                </a:solidFill>
                <a:highlight>
                  <a:schemeClr val="lt1"/>
                </a:highlight>
                <a:hlinkClick r:id="rId3"/>
              </a:rPr>
              <a:t>https://www.cambridge.org/core/services/sharing-content</a:t>
            </a:r>
            <a:endParaRPr sz="2200">
              <a:solidFill>
                <a:srgbClr val="333333"/>
              </a:solidFill>
              <a:highlight>
                <a:schemeClr val="lt1"/>
              </a:highlight>
            </a:endParaRPr>
          </a:p>
          <a:p>
            <a:pPr indent="0" lvl="0" marL="457200" marR="0" rtl="0" algn="just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333333"/>
              </a:solidFill>
              <a:highlight>
                <a:schemeClr val="lt1"/>
              </a:highlight>
            </a:endParaRPr>
          </a:p>
          <a:p>
            <a:pPr indent="0" lvl="0" marL="457200" marR="0" rtl="0" algn="just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rgbClr val="333333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7"/>
          <p:cNvSpPr txBox="1"/>
          <p:nvPr/>
        </p:nvSpPr>
        <p:spPr>
          <a:xfrm>
            <a:off x="737373" y="1229251"/>
            <a:ext cx="59196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hu-HU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Kiegészítő / extra funkciók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2" name="Google Shape;242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3578" y="3115404"/>
            <a:ext cx="1474089" cy="2450249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7"/>
          <p:cNvSpPr/>
          <p:nvPr/>
        </p:nvSpPr>
        <p:spPr>
          <a:xfrm>
            <a:off x="1182666" y="4087978"/>
            <a:ext cx="996600" cy="347400"/>
          </a:xfrm>
          <a:prstGeom prst="rect">
            <a:avLst/>
          </a:prstGeom>
          <a:solidFill>
            <a:srgbClr val="000000">
              <a:alpha val="0"/>
            </a:srgbClr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10bc38b2b3_0_98"/>
          <p:cNvSpPr txBox="1"/>
          <p:nvPr/>
        </p:nvSpPr>
        <p:spPr>
          <a:xfrm>
            <a:off x="3363279" y="484525"/>
            <a:ext cx="40896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</a:t>
            </a:r>
            <a:r>
              <a:rPr b="0" i="0" lang="hu-HU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elhasználói fiók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g210bc38b2b3_0_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925" y="1404650"/>
            <a:ext cx="8898375" cy="499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g210bc38b2b3_0_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250" y="2284175"/>
            <a:ext cx="5839025" cy="3830175"/>
          </a:xfrm>
          <a:prstGeom prst="rect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51" name="Google Shape;251;g210bc38b2b3_0_98"/>
          <p:cNvSpPr/>
          <p:nvPr/>
        </p:nvSpPr>
        <p:spPr>
          <a:xfrm>
            <a:off x="6913975" y="2449550"/>
            <a:ext cx="594900" cy="280800"/>
          </a:xfrm>
          <a:prstGeom prst="rect">
            <a:avLst/>
          </a:prstGeom>
          <a:solidFill>
            <a:srgbClr val="000000">
              <a:alpha val="0"/>
            </a:srgbClr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g210bc38b2b3_0_98"/>
          <p:cNvSpPr/>
          <p:nvPr/>
        </p:nvSpPr>
        <p:spPr>
          <a:xfrm>
            <a:off x="6301313" y="2507300"/>
            <a:ext cx="462600" cy="1653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/>
          <p:nvPr>
            <p:ph idx="5" type="body"/>
          </p:nvPr>
        </p:nvSpPr>
        <p:spPr>
          <a:xfrm>
            <a:off x="2025374" y="2467121"/>
            <a:ext cx="5268593" cy="3008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hu-HU" sz="2400"/>
              <a:t>Általános tudnivalók</a:t>
            </a:r>
            <a:endParaRPr/>
          </a:p>
          <a:p>
            <a:pPr indent="-273050" lvl="0" marL="27305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Char char="▪"/>
            </a:pPr>
            <a:r>
              <a:rPr lang="hu-HU" sz="2400"/>
              <a:t>Kapcsolódás karhoz, tanszékhez</a:t>
            </a:r>
            <a:endParaRPr/>
          </a:p>
          <a:p>
            <a:pPr indent="-273050" lvl="0" marL="27305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Char char="▪"/>
            </a:pPr>
            <a:r>
              <a:rPr lang="hu-HU" sz="2400"/>
              <a:t>Dokumentumtípusok</a:t>
            </a:r>
            <a:endParaRPr/>
          </a:p>
          <a:p>
            <a:pPr indent="-273050" lvl="0" marL="27305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Char char="▪"/>
            </a:pPr>
            <a:r>
              <a:rPr lang="hu-HU" sz="2400"/>
              <a:t>Keresési, szűrési lehetőségek</a:t>
            </a:r>
            <a:endParaRPr/>
          </a:p>
          <a:p>
            <a:pPr indent="-273050" lvl="0" marL="27305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Char char="▪"/>
            </a:pPr>
            <a:r>
              <a:rPr lang="hu-HU" sz="2400"/>
              <a:t>Kiegészítő / extra funkciók</a:t>
            </a:r>
            <a:endParaRPr/>
          </a:p>
          <a:p>
            <a:pPr indent="-273050" lvl="0" marL="27305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Char char="▪"/>
            </a:pPr>
            <a:r>
              <a:rPr lang="hu-HU" sz="2400"/>
              <a:t>F</a:t>
            </a:r>
            <a:r>
              <a:rPr lang="hu-HU" sz="2400"/>
              <a:t>elhasználói fiók</a:t>
            </a:r>
            <a:endParaRPr/>
          </a:p>
          <a:p>
            <a:pPr indent="-273050" lvl="0" marL="27305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Char char="▪"/>
            </a:pPr>
            <a:r>
              <a:rPr lang="hu-HU" sz="2400"/>
              <a:t>Gyakorlati példák</a:t>
            </a:r>
            <a:endParaRPr/>
          </a:p>
        </p:txBody>
      </p:sp>
      <p:sp>
        <p:nvSpPr>
          <p:cNvPr id="100" name="Google Shape;100;p2"/>
          <p:cNvSpPr txBox="1"/>
          <p:nvPr/>
        </p:nvSpPr>
        <p:spPr>
          <a:xfrm>
            <a:off x="813573" y="1492551"/>
            <a:ext cx="3692037" cy="5506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hu-HU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Tartalomjegyzék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d011ddc370_0_69"/>
          <p:cNvSpPr txBox="1"/>
          <p:nvPr/>
        </p:nvSpPr>
        <p:spPr>
          <a:xfrm>
            <a:off x="626850" y="1388125"/>
            <a:ext cx="7890300" cy="51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500">
                <a:latin typeface="Tahoma"/>
                <a:ea typeface="Tahoma"/>
                <a:cs typeface="Tahoma"/>
                <a:sym typeface="Tahoma"/>
              </a:rPr>
              <a:t>Regisztráció </a:t>
            </a:r>
            <a:r>
              <a:rPr b="0" i="0" lang="hu-HU" sz="25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után elérhető plusz funkciók</a:t>
            </a:r>
            <a:r>
              <a:rPr lang="hu-HU" sz="2500">
                <a:latin typeface="Tahoma"/>
                <a:ea typeface="Tahoma"/>
                <a:cs typeface="Tahoma"/>
                <a:sym typeface="Tahoma"/>
              </a:rPr>
              <a:t>:</a:t>
            </a:r>
            <a:endParaRPr sz="2500"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Tahoma"/>
              <a:ea typeface="Tahoma"/>
              <a:cs typeface="Tahoma"/>
              <a:sym typeface="Tahoma"/>
            </a:endParaRPr>
          </a:p>
          <a:p>
            <a:pPr indent="-3873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Font typeface="Tahoma"/>
              <a:buChar char="○"/>
            </a:pPr>
            <a:r>
              <a:rPr lang="hu-HU" sz="2500">
                <a:latin typeface="Tahoma"/>
                <a:ea typeface="Tahoma"/>
                <a:cs typeface="Tahoma"/>
                <a:sym typeface="Tahoma"/>
              </a:rPr>
              <a:t>keresések mentése (később újra futtatható ugyanaz a keresés)</a:t>
            </a:r>
            <a:endParaRPr sz="2500">
              <a:latin typeface="Tahoma"/>
              <a:ea typeface="Tahoma"/>
              <a:cs typeface="Tahoma"/>
              <a:sym typeface="Tahoma"/>
            </a:endParaRPr>
          </a:p>
          <a:p>
            <a:pPr indent="-3873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Font typeface="Tahoma"/>
              <a:buChar char="○"/>
            </a:pPr>
            <a:r>
              <a:rPr lang="hu-HU" sz="2500">
                <a:latin typeface="Tahoma"/>
                <a:ea typeface="Tahoma"/>
                <a:cs typeface="Tahoma"/>
                <a:sym typeface="Tahoma"/>
              </a:rPr>
              <a:t>értesítések beállítása</a:t>
            </a:r>
            <a:endParaRPr sz="2500">
              <a:latin typeface="Tahoma"/>
              <a:ea typeface="Tahoma"/>
              <a:cs typeface="Tahoma"/>
              <a:sym typeface="Tahoma"/>
            </a:endParaRPr>
          </a:p>
          <a:p>
            <a:pPr indent="-3873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Font typeface="Tahoma"/>
              <a:buChar char="■"/>
            </a:pPr>
            <a:r>
              <a:rPr i="1" lang="hu-HU" sz="2500">
                <a:latin typeface="Tahoma"/>
                <a:ea typeface="Tahoma"/>
                <a:cs typeface="Tahoma"/>
                <a:sym typeface="Tahoma"/>
              </a:rPr>
              <a:t>issue alerts</a:t>
            </a:r>
            <a:r>
              <a:rPr lang="hu-HU" sz="2500">
                <a:latin typeface="Tahoma"/>
                <a:ea typeface="Tahoma"/>
                <a:cs typeface="Tahoma"/>
                <a:sym typeface="Tahoma"/>
              </a:rPr>
              <a:t> - egy teljes folyóirat szám megjelenésekor értesít</a:t>
            </a:r>
            <a:endParaRPr sz="2500">
              <a:latin typeface="Tahoma"/>
              <a:ea typeface="Tahoma"/>
              <a:cs typeface="Tahoma"/>
              <a:sym typeface="Tahoma"/>
            </a:endParaRPr>
          </a:p>
          <a:p>
            <a:pPr indent="-3873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Font typeface="Tahoma"/>
              <a:buChar char="■"/>
            </a:pPr>
            <a:r>
              <a:rPr i="1" lang="hu-HU" sz="2500">
                <a:latin typeface="Tahoma"/>
                <a:ea typeface="Tahoma"/>
                <a:cs typeface="Tahoma"/>
                <a:sym typeface="Tahoma"/>
              </a:rPr>
              <a:t>article alerts</a:t>
            </a:r>
            <a:r>
              <a:rPr lang="hu-HU" sz="2500">
                <a:latin typeface="Tahoma"/>
                <a:ea typeface="Tahoma"/>
                <a:cs typeface="Tahoma"/>
                <a:sym typeface="Tahoma"/>
              </a:rPr>
              <a:t> - egy adott folyóiratban megjelent cikkekről értesít (naponta, hetente vagy havonta)</a:t>
            </a:r>
            <a:endParaRPr sz="2500"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8" name="Google Shape;258;g1d011ddc370_0_69"/>
          <p:cNvSpPr txBox="1"/>
          <p:nvPr/>
        </p:nvSpPr>
        <p:spPr>
          <a:xfrm>
            <a:off x="3363279" y="484525"/>
            <a:ext cx="40896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</a:t>
            </a:r>
            <a:r>
              <a:rPr b="0" i="0" lang="hu-HU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elhasználói fiók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119224f847_1_14"/>
          <p:cNvSpPr txBox="1"/>
          <p:nvPr/>
        </p:nvSpPr>
        <p:spPr>
          <a:xfrm>
            <a:off x="3363279" y="484525"/>
            <a:ext cx="40896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</a:t>
            </a:r>
            <a:r>
              <a:rPr b="0" i="0" lang="hu-HU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elhasználói fiók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g2119224f847_1_14"/>
          <p:cNvSpPr txBox="1"/>
          <p:nvPr/>
        </p:nvSpPr>
        <p:spPr>
          <a:xfrm>
            <a:off x="626850" y="1388125"/>
            <a:ext cx="7890300" cy="51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73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Font typeface="Tahoma"/>
              <a:buChar char="○"/>
            </a:pPr>
            <a:r>
              <a:rPr lang="hu-HU" sz="2500">
                <a:latin typeface="Tahoma"/>
                <a:ea typeface="Tahoma"/>
                <a:cs typeface="Tahoma"/>
                <a:sym typeface="Tahoma"/>
              </a:rPr>
              <a:t>könyvjelző a gyakran használt vagy később elolvasni kívánt tartalmakhoz</a:t>
            </a:r>
            <a:endParaRPr sz="2500"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65" name="Google Shape;265;g2119224f847_1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1225" y="2511825"/>
            <a:ext cx="6936949" cy="157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g2119224f847_1_14"/>
          <p:cNvPicPr preferRelativeResize="0"/>
          <p:nvPr/>
        </p:nvPicPr>
        <p:blipFill rotWithShape="1">
          <a:blip r:embed="rId4">
            <a:alphaModFix/>
          </a:blip>
          <a:srcRect b="0" l="0" r="77232" t="0"/>
          <a:stretch/>
        </p:blipFill>
        <p:spPr>
          <a:xfrm>
            <a:off x="743652" y="3156327"/>
            <a:ext cx="2263988" cy="3206029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g2119224f847_1_14"/>
          <p:cNvSpPr/>
          <p:nvPr/>
        </p:nvSpPr>
        <p:spPr>
          <a:xfrm>
            <a:off x="880882" y="4329199"/>
            <a:ext cx="1367965" cy="314678"/>
          </a:xfrm>
          <a:prstGeom prst="rect">
            <a:avLst/>
          </a:prstGeom>
          <a:solidFill>
            <a:srgbClr val="000000">
              <a:alpha val="0"/>
            </a:srgbClr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g2119224f847_1_14"/>
          <p:cNvSpPr/>
          <p:nvPr/>
        </p:nvSpPr>
        <p:spPr>
          <a:xfrm>
            <a:off x="7088775" y="2575400"/>
            <a:ext cx="1437900" cy="384300"/>
          </a:xfrm>
          <a:prstGeom prst="rect">
            <a:avLst/>
          </a:prstGeom>
          <a:solidFill>
            <a:srgbClr val="000000">
              <a:alpha val="0"/>
            </a:srgbClr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9" name="Google Shape;269;g2119224f847_1_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63275" y="3392775"/>
            <a:ext cx="5153876" cy="2880569"/>
          </a:xfrm>
          <a:prstGeom prst="rect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10c641c624_0_39"/>
          <p:cNvSpPr txBox="1"/>
          <p:nvPr>
            <p:ph idx="1" type="body"/>
          </p:nvPr>
        </p:nvSpPr>
        <p:spPr>
          <a:xfrm>
            <a:off x="362775" y="2392850"/>
            <a:ext cx="8299200" cy="34911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900"/>
              </a:spcBef>
              <a:spcAft>
                <a:spcPts val="0"/>
              </a:spcAft>
              <a:buNone/>
            </a:pPr>
            <a:r>
              <a:rPr lang="hu-HU"/>
              <a:t>Hasznos szolgáltatások könyvtárosoknak</a:t>
            </a:r>
            <a:endParaRPr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hu-HU" u="sng">
                <a:solidFill>
                  <a:schemeClr val="hlink"/>
                </a:solidFill>
                <a:hlinkClick r:id="rId3"/>
              </a:rPr>
              <a:t>https://www.cambridge.org/core/services/librarians</a:t>
            </a:r>
            <a:endParaRPr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hu-HU" sz="2050"/>
              <a:t>Hot topics: a legfrissebb kutatási trendekhez, népszerű témákhoz kapcsolódó e-book gyűjtemények</a:t>
            </a:r>
            <a:endParaRPr sz="2050"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hu-HU" sz="2050"/>
              <a:t>Útmutatók és videók a Cambridge adatbázisok használatáról</a:t>
            </a:r>
            <a:endParaRPr sz="2050"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hu-HU" sz="2050"/>
              <a:t>Letölthető MARC rekordok</a:t>
            </a:r>
            <a:endParaRPr sz="2050"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hu-HU" sz="2050"/>
              <a:t>Használati statisztikák, árlisták</a:t>
            </a:r>
            <a:endParaRPr sz="2050"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hu-HU" sz="2050"/>
              <a:t>Open Access könyvtárosoknak</a:t>
            </a:r>
            <a:endParaRPr sz="2050"/>
          </a:p>
        </p:txBody>
      </p:sp>
      <p:sp>
        <p:nvSpPr>
          <p:cNvPr id="275" name="Google Shape;275;g210c641c624_0_39"/>
          <p:cNvSpPr/>
          <p:nvPr>
            <p:ph idx="3" type="tbl"/>
          </p:nvPr>
        </p:nvSpPr>
        <p:spPr>
          <a:xfrm>
            <a:off x="239475" y="1113175"/>
            <a:ext cx="8643300" cy="72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g210c641c624_0_39"/>
          <p:cNvSpPr txBox="1"/>
          <p:nvPr/>
        </p:nvSpPr>
        <p:spPr>
          <a:xfrm>
            <a:off x="6674125" y="4840350"/>
            <a:ext cx="241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7" name="Google Shape;277;g210c641c624_0_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013800"/>
            <a:ext cx="8839200" cy="127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10bc38b2b3_0_110"/>
          <p:cNvSpPr txBox="1"/>
          <p:nvPr/>
        </p:nvSpPr>
        <p:spPr>
          <a:xfrm>
            <a:off x="849725" y="2479000"/>
            <a:ext cx="7427400" cy="35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4650" lvl="0" marL="457200" marR="0" rtl="0" algn="just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33333"/>
              </a:buClr>
              <a:buSzPts val="2300"/>
              <a:buFont typeface="Arial"/>
              <a:buChar char="-"/>
            </a:pPr>
            <a:r>
              <a:rPr lang="hu-HU" sz="2300">
                <a:solidFill>
                  <a:srgbClr val="333333"/>
                </a:solidFill>
                <a:highlight>
                  <a:schemeClr val="lt1"/>
                </a:highlight>
              </a:rPr>
              <a:t>Cambridge Core Reader</a:t>
            </a:r>
            <a:endParaRPr sz="2300">
              <a:solidFill>
                <a:srgbClr val="333333"/>
              </a:solidFill>
              <a:highlight>
                <a:schemeClr val="lt1"/>
              </a:highlight>
            </a:endParaRPr>
          </a:p>
          <a:p>
            <a:pPr indent="-374650" lvl="0" marL="457200" marR="0" rtl="0" algn="just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33333"/>
              </a:buClr>
              <a:buSzPts val="2300"/>
              <a:buChar char="-"/>
            </a:pPr>
            <a:r>
              <a:rPr lang="hu-HU" sz="2300">
                <a:solidFill>
                  <a:srgbClr val="333333"/>
                </a:solidFill>
                <a:highlight>
                  <a:schemeClr val="lt1"/>
                </a:highlight>
              </a:rPr>
              <a:t>Cambridge Core Share</a:t>
            </a:r>
            <a:endParaRPr sz="2300">
              <a:solidFill>
                <a:srgbClr val="333333"/>
              </a:solidFill>
              <a:highlight>
                <a:schemeClr val="lt1"/>
              </a:highlight>
            </a:endParaRPr>
          </a:p>
          <a:p>
            <a:pPr indent="0" lvl="0" marL="457200" marR="0" rtl="0" algn="just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rgbClr val="333333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3" name="Google Shape;283;g210bc38b2b3_0_110"/>
          <p:cNvPicPr preferRelativeResize="0"/>
          <p:nvPr/>
        </p:nvPicPr>
        <p:blipFill rotWithShape="1">
          <a:blip r:embed="rId3">
            <a:alphaModFix/>
          </a:blip>
          <a:srcRect b="2311" l="0" r="0" t="28494"/>
          <a:stretch/>
        </p:blipFill>
        <p:spPr>
          <a:xfrm>
            <a:off x="65788" y="1074350"/>
            <a:ext cx="8995274" cy="3056975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g210bc38b2b3_0_110"/>
          <p:cNvSpPr txBox="1"/>
          <p:nvPr>
            <p:ph idx="1" type="body"/>
          </p:nvPr>
        </p:nvSpPr>
        <p:spPr>
          <a:xfrm>
            <a:off x="362775" y="2392850"/>
            <a:ext cx="8299200" cy="3491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900"/>
              </a:spcBef>
              <a:spcAft>
                <a:spcPts val="0"/>
              </a:spcAft>
              <a:buNone/>
            </a:pPr>
            <a:r>
              <a:rPr lang="hu-HU"/>
              <a:t>Open Research</a:t>
            </a:r>
            <a:endParaRPr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hu-HU" u="sng">
                <a:solidFill>
                  <a:schemeClr val="hlink"/>
                </a:solidFill>
                <a:hlinkClick r:id="rId4"/>
              </a:rPr>
              <a:t>https://www.cambridge.org/core/open-research</a:t>
            </a:r>
            <a:endParaRPr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hu-HU"/>
              <a:t>Általános open access információk</a:t>
            </a:r>
            <a:endParaRPr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hu-HU"/>
              <a:t>Open Access típusai (gold, green, hybrid)</a:t>
            </a:r>
            <a:endParaRPr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hu-HU"/>
              <a:t>Open Access policies</a:t>
            </a:r>
            <a:endParaRPr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hu-HU"/>
              <a:t>Read and publish agreements</a:t>
            </a:r>
            <a:endParaRPr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205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g210bc38b2b3_0_116"/>
          <p:cNvPicPr preferRelativeResize="0"/>
          <p:nvPr/>
        </p:nvPicPr>
        <p:blipFill rotWithShape="1">
          <a:blip r:embed="rId3">
            <a:alphaModFix/>
          </a:blip>
          <a:srcRect b="5768" l="0" r="0" t="32926"/>
          <a:stretch/>
        </p:blipFill>
        <p:spPr>
          <a:xfrm>
            <a:off x="82625" y="1020875"/>
            <a:ext cx="8978752" cy="3156324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g210bc38b2b3_0_116"/>
          <p:cNvSpPr txBox="1"/>
          <p:nvPr>
            <p:ph idx="1" type="body"/>
          </p:nvPr>
        </p:nvSpPr>
        <p:spPr>
          <a:xfrm>
            <a:off x="362775" y="2392850"/>
            <a:ext cx="8299200" cy="3491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900"/>
              </a:spcBef>
              <a:spcAft>
                <a:spcPts val="0"/>
              </a:spcAft>
              <a:buNone/>
            </a:pPr>
            <a:r>
              <a:rPr lang="hu-HU"/>
              <a:t>Hasznos szolgáltatások szerzőknek</a:t>
            </a:r>
            <a:endParaRPr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hu-HU" u="sng">
                <a:solidFill>
                  <a:schemeClr val="hlink"/>
                </a:solidFill>
                <a:hlinkClick r:id="rId4"/>
              </a:rPr>
              <a:t>https://www.cambridge.org/core/services/authors</a:t>
            </a:r>
            <a:endParaRPr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hu-HU"/>
              <a:t>Szerzőknek szóló útmutatók (publikálási feltételek, hivatkozási stílus, ORCID használata…)</a:t>
            </a:r>
            <a:endParaRPr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hu-HU"/>
              <a:t>Researcher user guide </a:t>
            </a:r>
            <a:r>
              <a:rPr lang="hu-HU" u="sng">
                <a:solidFill>
                  <a:schemeClr val="hlink"/>
                </a:solidFill>
                <a:hlinkClick r:id="rId5"/>
              </a:rPr>
              <a:t>https://www.cambridge.org/core/services/aop-file-manager/file/5aaa5750e03fea660619d6a9/2018-Core-User-Guide-Ebooks-and-Journals-WEB.pdf</a:t>
            </a:r>
            <a:endParaRPr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205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"/>
          <p:cNvSpPr txBox="1"/>
          <p:nvPr>
            <p:ph idx="5" type="body"/>
          </p:nvPr>
        </p:nvSpPr>
        <p:spPr>
          <a:xfrm>
            <a:off x="1008327" y="2253365"/>
            <a:ext cx="6994565" cy="3008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 u="sng"/>
          </a:p>
          <a:p>
            <a:pPr indent="0" lvl="0" marL="0" rt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 u="sng"/>
          </a:p>
          <a:p>
            <a:pPr indent="0" lvl="0" marL="0" rt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 u="sng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hu-HU" sz="2000" u="sng">
                <a:solidFill>
                  <a:schemeClr val="hlink"/>
                </a:solidFill>
                <a:hlinkClick r:id="rId3"/>
              </a:rPr>
              <a:t>https://www.cambridge.org/core/</a:t>
            </a:r>
            <a:endParaRPr b="1" sz="20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sz="20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sz="14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 u="sng">
              <a:solidFill>
                <a:schemeClr val="dk2"/>
              </a:solidFill>
            </a:endParaRPr>
          </a:p>
        </p:txBody>
      </p:sp>
      <p:sp>
        <p:nvSpPr>
          <p:cNvPr id="296" name="Google Shape;296;p9"/>
          <p:cNvSpPr txBox="1"/>
          <p:nvPr/>
        </p:nvSpPr>
        <p:spPr>
          <a:xfrm>
            <a:off x="813573" y="1492551"/>
            <a:ext cx="3692037" cy="5506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hu-HU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Gyakorlati példák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0"/>
          <p:cNvSpPr/>
          <p:nvPr/>
        </p:nvSpPr>
        <p:spPr>
          <a:xfrm>
            <a:off x="357510" y="6147250"/>
            <a:ext cx="340990" cy="32400"/>
          </a:xfrm>
          <a:prstGeom prst="rect">
            <a:avLst/>
          </a:prstGeom>
          <a:solidFill>
            <a:srgbClr val="07B9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None/>
            </a:pPr>
            <a:r>
              <a:t/>
            </a:r>
            <a:endParaRPr b="0" i="0" sz="1404" u="none" cap="none" strike="noStrike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02" name="Google Shape;302;p10"/>
          <p:cNvSpPr txBox="1"/>
          <p:nvPr>
            <p:ph idx="1" type="body"/>
          </p:nvPr>
        </p:nvSpPr>
        <p:spPr>
          <a:xfrm>
            <a:off x="205215" y="2852522"/>
            <a:ext cx="6619375" cy="576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ahoma"/>
              <a:buNone/>
            </a:pPr>
            <a:r>
              <a:rPr lang="hu-HU" sz="3400"/>
              <a:t>Köszönjük a figyelmet!</a:t>
            </a:r>
            <a:endParaRPr/>
          </a:p>
        </p:txBody>
      </p:sp>
      <p:sp>
        <p:nvSpPr>
          <p:cNvPr id="303" name="Google Shape;303;p10"/>
          <p:cNvSpPr txBox="1"/>
          <p:nvPr>
            <p:ph idx="3" type="body"/>
          </p:nvPr>
        </p:nvSpPr>
        <p:spPr>
          <a:xfrm>
            <a:off x="528005" y="4679157"/>
            <a:ext cx="3888989" cy="584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Tahoma"/>
              <a:buNone/>
            </a:pPr>
            <a:r>
              <a:rPr lang="hu-HU"/>
              <a:t>Tóth Henrietta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Tahoma"/>
              <a:buNone/>
            </a:pPr>
            <a:r>
              <a:rPr lang="hu-HU"/>
              <a:t>toth.henrietta@sze.hu</a:t>
            </a:r>
            <a:endParaRPr/>
          </a:p>
        </p:txBody>
      </p:sp>
      <p:sp>
        <p:nvSpPr>
          <p:cNvPr id="304" name="Google Shape;304;p10"/>
          <p:cNvSpPr txBox="1"/>
          <p:nvPr/>
        </p:nvSpPr>
        <p:spPr>
          <a:xfrm>
            <a:off x="4880095" y="4679157"/>
            <a:ext cx="3888989" cy="584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Tahoma"/>
              <a:buNone/>
            </a:pPr>
            <a:r>
              <a:rPr lang="hu-HU" sz="1300">
                <a:solidFill>
                  <a:srgbClr val="414042"/>
                </a:solidFill>
                <a:latin typeface="Tahoma"/>
                <a:ea typeface="Tahoma"/>
                <a:cs typeface="Tahoma"/>
                <a:sym typeface="Tahoma"/>
              </a:rPr>
              <a:t>Tóthné Marek Eszter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Tahoma"/>
              <a:buNone/>
            </a:pPr>
            <a:r>
              <a:rPr lang="hu-HU" sz="1300">
                <a:solidFill>
                  <a:srgbClr val="414042"/>
                </a:solidFill>
                <a:latin typeface="Tahoma"/>
                <a:ea typeface="Tahoma"/>
                <a:cs typeface="Tahoma"/>
                <a:sym typeface="Tahoma"/>
              </a:rPr>
              <a:t>mareke</a:t>
            </a:r>
            <a:r>
              <a:rPr b="0" i="0" lang="hu-HU" sz="1300" u="none" cap="none" strike="noStrike">
                <a:solidFill>
                  <a:srgbClr val="414042"/>
                </a:solidFill>
                <a:latin typeface="Tahoma"/>
                <a:ea typeface="Tahoma"/>
                <a:cs typeface="Tahoma"/>
                <a:sym typeface="Tahoma"/>
              </a:rPr>
              <a:t>@sze.hu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5" name="Google Shape;30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12083" y="5664605"/>
            <a:ext cx="1395318" cy="843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cf32e2d92d_1_0"/>
          <p:cNvSpPr txBox="1"/>
          <p:nvPr>
            <p:ph idx="5" type="body"/>
          </p:nvPr>
        </p:nvSpPr>
        <p:spPr>
          <a:xfrm>
            <a:off x="1028075" y="2314725"/>
            <a:ext cx="7321800" cy="37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1000"/>
              <a:buNone/>
            </a:pPr>
            <a:r>
              <a:rPr lang="hu-HU" sz="2300">
                <a:solidFill>
                  <a:srgbClr val="3C3C3B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 Cambridge University Press a világ egyik vezető egyetemének tudományos kiadója. A </a:t>
            </a:r>
            <a:r>
              <a:rPr b="1" lang="hu-HU" sz="2300">
                <a:solidFill>
                  <a:srgbClr val="3C3C3B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teljes szövegű multidiszciplináris folyóirat-adatbázis</a:t>
            </a:r>
            <a:r>
              <a:rPr lang="hu-HU" sz="2300">
                <a:solidFill>
                  <a:srgbClr val="3C3C3B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kiemelkedő különösen a bölcsész- és társadalomtudományokban, de a természettudományi és műszaki tudományok is képviseltetik magukat. A csaknem 2 millió teljes szövegű cikk több mint 400 tudományos folyóiratban érhető el. 2023-tól valamennyi előfizető intézmény a Full Collection csomaghoz kap hozzáférést.</a:t>
            </a:r>
            <a:endParaRPr sz="2300">
              <a:solidFill>
                <a:srgbClr val="3C3C3B"/>
              </a:solidFill>
            </a:endParaRPr>
          </a:p>
        </p:txBody>
      </p:sp>
      <p:sp>
        <p:nvSpPr>
          <p:cNvPr id="106" name="Google Shape;106;g1cf32e2d92d_1_0"/>
          <p:cNvSpPr txBox="1"/>
          <p:nvPr/>
        </p:nvSpPr>
        <p:spPr>
          <a:xfrm>
            <a:off x="813576" y="1492550"/>
            <a:ext cx="48534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hu-HU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Általános tudnivalók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" name="Google Shape;111;p19"/>
          <p:cNvGraphicFramePr/>
          <p:nvPr/>
        </p:nvGraphicFramePr>
        <p:xfrm>
          <a:off x="776843" y="229189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{332A72CA-0E67-47AB-B788-D3034AAAB226}</a:tableStyleId>
              </a:tblPr>
              <a:tblGrid>
                <a:gridCol w="2478300"/>
                <a:gridCol w="5081700"/>
              </a:tblGrid>
              <a:tr h="91752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/>
                        <a:t>Cambridge Journals - https://www.cambridge.org/core/publications/journals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 hMerge="1"/>
              </a:tr>
              <a:tr h="926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cap="none" strike="noStrike">
                          <a:solidFill>
                            <a:srgbClr val="242943"/>
                          </a:solidFill>
                        </a:rPr>
                        <a:t>Tudományterület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>
                          <a:solidFill>
                            <a:srgbClr val="3C3C3B"/>
                          </a:solidFill>
                        </a:rPr>
                        <a:t>Bölcsészettudomány, </a:t>
                      </a:r>
                      <a:r>
                        <a:rPr lang="hu-HU" sz="2000" u="none" cap="none" strike="noStrike">
                          <a:solidFill>
                            <a:srgbClr val="3C3C3B"/>
                          </a:solidFill>
                        </a:rPr>
                        <a:t>társadalomtudomány, természettudomány, műszaki tud</a:t>
                      </a:r>
                      <a:r>
                        <a:rPr lang="hu-HU" sz="2000">
                          <a:solidFill>
                            <a:srgbClr val="3C3C3B"/>
                          </a:solidFill>
                        </a:rPr>
                        <a:t>omány</a:t>
                      </a:r>
                      <a:endParaRPr sz="1400" u="none" cap="none" strike="noStrike">
                        <a:solidFill>
                          <a:srgbClr val="3C3C3B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899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cap="none" strike="noStrike">
                          <a:solidFill>
                            <a:srgbClr val="242943"/>
                          </a:solidFill>
                        </a:rPr>
                        <a:t>Hozzáférés módja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cap="none" strike="noStrike">
                          <a:solidFill>
                            <a:srgbClr val="3C3C3B"/>
                          </a:solidFill>
                        </a:rPr>
                        <a:t>Helyben vagy EduID-n vagy VPN-en keresztül </a:t>
                      </a:r>
                      <a:endParaRPr sz="1400" u="none" cap="none" strike="noStrike">
                        <a:solidFill>
                          <a:srgbClr val="3C3C3B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806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000">
                          <a:solidFill>
                            <a:srgbClr val="242943"/>
                          </a:solidFill>
                        </a:rPr>
                        <a:t>Gyűjtemény</a:t>
                      </a:r>
                      <a:endParaRPr sz="2000" u="none" cap="none" strike="noStrike">
                        <a:solidFill>
                          <a:srgbClr val="242943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000">
                          <a:solidFill>
                            <a:srgbClr val="3C3C3B"/>
                          </a:solidFill>
                        </a:rPr>
                        <a:t>Teljes szöveggel elérhető cikkek, tudományos folyóiratok </a:t>
                      </a:r>
                      <a:endParaRPr sz="2000" u="none" cap="none" strike="noStrike">
                        <a:solidFill>
                          <a:srgbClr val="3C3C3B"/>
                        </a:solidFill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12" name="Google Shape;112;p19"/>
          <p:cNvSpPr txBox="1"/>
          <p:nvPr/>
        </p:nvSpPr>
        <p:spPr>
          <a:xfrm>
            <a:off x="813573" y="1492551"/>
            <a:ext cx="5610978" cy="5506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hu-HU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Általános tudnivalók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/>
        </p:nvSpPr>
        <p:spPr>
          <a:xfrm>
            <a:off x="813573" y="1492551"/>
            <a:ext cx="5610978" cy="5506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hu-HU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Általános tudnivalók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18" name="Google Shape;118;p20"/>
          <p:cNvGraphicFramePr/>
          <p:nvPr/>
        </p:nvGraphicFramePr>
        <p:xfrm>
          <a:off x="776843" y="229189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{332A72CA-0E67-47AB-B788-D3034AAAB226}</a:tableStyleId>
              </a:tblPr>
              <a:tblGrid>
                <a:gridCol w="2967250"/>
                <a:gridCol w="4592750"/>
              </a:tblGrid>
              <a:tr h="91752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/>
                        <a:t>Cambridge Journals - https://www.cambridge.org/core/publications/journals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 hMerge="1"/>
              </a:tr>
              <a:tr h="500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>
                          <a:solidFill>
                            <a:srgbClr val="242943"/>
                          </a:solidFill>
                        </a:rPr>
                        <a:t>Nyelv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>
                          <a:solidFill>
                            <a:srgbClr val="3C3C3B"/>
                          </a:solidFill>
                        </a:rPr>
                        <a:t>Angol</a:t>
                      </a:r>
                      <a:endParaRPr sz="1400" u="none" cap="none" strike="noStrike">
                        <a:solidFill>
                          <a:srgbClr val="3C3C3B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1385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>
                          <a:solidFill>
                            <a:srgbClr val="242943"/>
                          </a:solidFill>
                        </a:rPr>
                        <a:t>OA publikálási lehetőség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>
                          <a:solidFill>
                            <a:srgbClr val="3C3C3B"/>
                          </a:solidFill>
                        </a:rPr>
                        <a:t>A megállapodás a kiadó hibrid és gold open access folyóirataira vonatkozik, a kutatók mentesülnek a közzétételi költségek (APC) megfizetése alól.</a:t>
                      </a:r>
                      <a:endParaRPr sz="2000" u="none" cap="none" strike="noStrike">
                        <a:solidFill>
                          <a:srgbClr val="3C3C3B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567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000">
                          <a:solidFill>
                            <a:srgbClr val="242943"/>
                          </a:solidFill>
                        </a:rPr>
                        <a:t>Előfizetés</a:t>
                      </a:r>
                      <a:endParaRPr sz="2000" u="none" cap="none" strike="noStrike">
                        <a:solidFill>
                          <a:srgbClr val="242943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000">
                          <a:solidFill>
                            <a:srgbClr val="3C3C3B"/>
                          </a:solidFill>
                        </a:rPr>
                        <a:t>Full Collection</a:t>
                      </a:r>
                      <a:endParaRPr sz="2000" u="none" cap="none" strike="noStrike">
                        <a:solidFill>
                          <a:srgbClr val="3C3C3B"/>
                        </a:solidFill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" name="Google Shape;123;g210bc38b2b3_0_0"/>
          <p:cNvGraphicFramePr/>
          <p:nvPr/>
        </p:nvGraphicFramePr>
        <p:xfrm>
          <a:off x="748143" y="208377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{332A72CA-0E67-47AB-B788-D3034AAAB226}</a:tableStyleId>
              </a:tblPr>
              <a:tblGrid>
                <a:gridCol w="3164200"/>
                <a:gridCol w="1558050"/>
                <a:gridCol w="2925475"/>
              </a:tblGrid>
              <a:tr h="556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cap="none" strike="noStrike"/>
                        <a:t>Kar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cap="none" strike="noStrike"/>
                        <a:t>Tanszék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cap="none" strike="noStrike"/>
                        <a:t>Kapcsolódás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</a:tr>
              <a:tr h="935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1600">
                          <a:solidFill>
                            <a:srgbClr val="242943"/>
                          </a:solidFill>
                        </a:rPr>
                        <a:t>Apáczai Csere János Pedagógiai, Humán- és Társadalomtudományi Kar</a:t>
                      </a:r>
                      <a:endParaRPr sz="1600" u="none" cap="none" strike="noStrike">
                        <a:solidFill>
                          <a:srgbClr val="242943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1600">
                          <a:solidFill>
                            <a:srgbClr val="242943"/>
                          </a:solidFill>
                        </a:rPr>
                        <a:t>minden tanszék</a:t>
                      </a:r>
                      <a:endParaRPr sz="1600" u="none" cap="none" strike="noStrike">
                        <a:solidFill>
                          <a:srgbClr val="242943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1600">
                          <a:solidFill>
                            <a:srgbClr val="242943"/>
                          </a:solidFill>
                        </a:rPr>
                        <a:t>Anthropology (17), Area Studies (45), Education (5), History (71), Literature (8), Philosophy (22), Psychology (19), Sociology (16)</a:t>
                      </a:r>
                      <a:endParaRPr sz="1600">
                        <a:solidFill>
                          <a:srgbClr val="242943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691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1600">
                          <a:solidFill>
                            <a:srgbClr val="242943"/>
                          </a:solidFill>
                        </a:rPr>
                        <a:t>Audi Hungaria Járműmérnöki Kar</a:t>
                      </a:r>
                      <a:endParaRPr sz="1600">
                        <a:solidFill>
                          <a:srgbClr val="242943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1600">
                          <a:solidFill>
                            <a:srgbClr val="242943"/>
                          </a:solidFill>
                        </a:rPr>
                        <a:t>minden tanszék</a:t>
                      </a:r>
                      <a:endParaRPr sz="1600" u="none" cap="none" strike="noStrike">
                        <a:solidFill>
                          <a:srgbClr val="242943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1600">
                          <a:solidFill>
                            <a:srgbClr val="242943"/>
                          </a:solidFill>
                        </a:rPr>
                        <a:t>Engineering (12), Earth and Environmental Sciences (24), </a:t>
                      </a:r>
                      <a:r>
                        <a:rPr lang="hu-HU" sz="1600">
                          <a:solidFill>
                            <a:srgbClr val="242943"/>
                          </a:solidFill>
                        </a:rPr>
                        <a:t>Life Sciences (48)</a:t>
                      </a:r>
                      <a:r>
                        <a:rPr lang="hu-HU" sz="1600">
                          <a:solidFill>
                            <a:srgbClr val="242943"/>
                          </a:solidFill>
                        </a:rPr>
                        <a:t> </a:t>
                      </a:r>
                      <a:endParaRPr sz="1600">
                        <a:solidFill>
                          <a:srgbClr val="242943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717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600">
                          <a:solidFill>
                            <a:srgbClr val="242943"/>
                          </a:solidFill>
                        </a:rPr>
                        <a:t>Deák Ferenc Jogtudományi Kar</a:t>
                      </a:r>
                      <a:endParaRPr sz="1600">
                        <a:solidFill>
                          <a:srgbClr val="242943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600">
                          <a:solidFill>
                            <a:srgbClr val="242943"/>
                          </a:solidFill>
                        </a:rPr>
                        <a:t>minden tanszék</a:t>
                      </a:r>
                      <a:endParaRPr sz="1600">
                        <a:solidFill>
                          <a:srgbClr val="242943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600">
                          <a:solidFill>
                            <a:srgbClr val="242943"/>
                          </a:solidFill>
                        </a:rPr>
                        <a:t>History (71), Law (43)</a:t>
                      </a:r>
                      <a:endParaRPr sz="1600">
                        <a:solidFill>
                          <a:srgbClr val="242943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717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1600">
                          <a:solidFill>
                            <a:srgbClr val="242943"/>
                          </a:solidFill>
                        </a:rPr>
                        <a:t>Építész-, Építő- és Közlekedéstudományi Kar </a:t>
                      </a:r>
                      <a:endParaRPr sz="1600" u="none" cap="none" strike="noStrike">
                        <a:solidFill>
                          <a:srgbClr val="242943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1600">
                          <a:solidFill>
                            <a:srgbClr val="242943"/>
                          </a:solidFill>
                        </a:rPr>
                        <a:t>minden tanszék</a:t>
                      </a:r>
                      <a:endParaRPr sz="1600">
                        <a:solidFill>
                          <a:srgbClr val="242943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1600">
                          <a:solidFill>
                            <a:srgbClr val="242943"/>
                          </a:solidFill>
                        </a:rPr>
                        <a:t>Engineering (12), Earth and Environmental Sciences (24)</a:t>
                      </a:r>
                      <a:endParaRPr sz="1600">
                        <a:solidFill>
                          <a:srgbClr val="242943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124" name="Google Shape;124;g210bc38b2b3_0_0"/>
          <p:cNvSpPr txBox="1"/>
          <p:nvPr/>
        </p:nvSpPr>
        <p:spPr>
          <a:xfrm>
            <a:off x="748210" y="1228151"/>
            <a:ext cx="76476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hu-HU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Kapcsolódás karhoz, tanszékhez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" name="Google Shape;129;g210bc38b2b3_0_5"/>
          <p:cNvGraphicFramePr/>
          <p:nvPr/>
        </p:nvGraphicFramePr>
        <p:xfrm>
          <a:off x="748143" y="224902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{332A72CA-0E67-47AB-B788-D3034AAAB226}</a:tableStyleId>
              </a:tblPr>
              <a:tblGrid>
                <a:gridCol w="3164200"/>
                <a:gridCol w="1454925"/>
                <a:gridCol w="3028600"/>
              </a:tblGrid>
              <a:tr h="556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cap="none" strike="noStrike"/>
                        <a:t>Kar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cap="none" strike="noStrike"/>
                        <a:t>Tanszék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cap="none" strike="noStrike"/>
                        <a:t>Kapcsolódás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</a:tr>
              <a:tr h="717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1600">
                          <a:solidFill>
                            <a:srgbClr val="242943"/>
                          </a:solidFill>
                        </a:rPr>
                        <a:t>Gépészmérnöki, Informatikai és Villamosmérnöki Kar</a:t>
                      </a:r>
                      <a:endParaRPr sz="1600" u="none" cap="none" strike="noStrike">
                        <a:solidFill>
                          <a:srgbClr val="242943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600">
                          <a:solidFill>
                            <a:srgbClr val="242943"/>
                          </a:solidFill>
                        </a:rPr>
                        <a:t>minden tanszék</a:t>
                      </a:r>
                      <a:endParaRPr sz="16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1600">
                          <a:solidFill>
                            <a:srgbClr val="242943"/>
                          </a:solidFill>
                        </a:rPr>
                        <a:t>Engineering (12), Earth and Environmental Sciences (24), Computer Science (20)</a:t>
                      </a:r>
                      <a:endParaRPr sz="1600">
                        <a:solidFill>
                          <a:srgbClr val="242943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1600">
                          <a:solidFill>
                            <a:srgbClr val="242943"/>
                          </a:solidFill>
                        </a:rPr>
                        <a:t>Albert Kázmér Mosonmagyaróvári Kar</a:t>
                      </a:r>
                      <a:endParaRPr sz="1600" u="none" cap="none" strike="noStrike">
                        <a:solidFill>
                          <a:srgbClr val="242943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600">
                          <a:solidFill>
                            <a:srgbClr val="242943"/>
                          </a:solidFill>
                        </a:rPr>
                        <a:t>minden tanszék</a:t>
                      </a:r>
                      <a:endParaRPr sz="1600">
                        <a:solidFill>
                          <a:srgbClr val="242943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1600">
                          <a:solidFill>
                            <a:srgbClr val="242943"/>
                          </a:solidFill>
                        </a:rPr>
                        <a:t>Life Sciences (48), </a:t>
                      </a:r>
                      <a:r>
                        <a:rPr lang="hu-HU" sz="1600">
                          <a:solidFill>
                            <a:srgbClr val="242943"/>
                          </a:solidFill>
                        </a:rPr>
                        <a:t>Earth and Environmental Sciences (24)</a:t>
                      </a:r>
                      <a:endParaRPr sz="1600">
                        <a:solidFill>
                          <a:srgbClr val="242943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641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600">
                          <a:solidFill>
                            <a:srgbClr val="242943"/>
                          </a:solidFill>
                        </a:rPr>
                        <a:t>Egészség- és Sporttudományi Kar</a:t>
                      </a:r>
                      <a:endParaRPr sz="1600">
                        <a:solidFill>
                          <a:srgbClr val="242943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600">
                          <a:solidFill>
                            <a:srgbClr val="242943"/>
                          </a:solidFill>
                        </a:rPr>
                        <a:t>minden tanszék</a:t>
                      </a:r>
                      <a:endParaRPr sz="1600">
                        <a:solidFill>
                          <a:srgbClr val="242943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600">
                          <a:solidFill>
                            <a:srgbClr val="242943"/>
                          </a:solidFill>
                        </a:rPr>
                        <a:t>Medicine (41), Nutrition (8)</a:t>
                      </a:r>
                      <a:endParaRPr sz="1600">
                        <a:solidFill>
                          <a:srgbClr val="242943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641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600">
                          <a:solidFill>
                            <a:srgbClr val="242943"/>
                          </a:solidFill>
                        </a:rPr>
                        <a:t>Kautz Gyula Gazdaságtudományi Kar</a:t>
                      </a:r>
                      <a:endParaRPr sz="1600">
                        <a:solidFill>
                          <a:srgbClr val="242943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600">
                          <a:solidFill>
                            <a:srgbClr val="242943"/>
                          </a:solidFill>
                        </a:rPr>
                        <a:t>minden tanszék</a:t>
                      </a:r>
                      <a:endParaRPr sz="1600">
                        <a:solidFill>
                          <a:srgbClr val="242943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600">
                          <a:solidFill>
                            <a:srgbClr val="242943"/>
                          </a:solidFill>
                        </a:rPr>
                        <a:t>Management (10), Film, Media, Mass Communication (1)</a:t>
                      </a:r>
                      <a:endParaRPr sz="1600">
                        <a:solidFill>
                          <a:srgbClr val="242943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130" name="Google Shape;130;g210bc38b2b3_0_5"/>
          <p:cNvSpPr txBox="1"/>
          <p:nvPr/>
        </p:nvSpPr>
        <p:spPr>
          <a:xfrm>
            <a:off x="748210" y="1228151"/>
            <a:ext cx="76476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hu-HU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Kapcsolódás karhoz, tanszékhez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 txBox="1"/>
          <p:nvPr/>
        </p:nvSpPr>
        <p:spPr>
          <a:xfrm>
            <a:off x="743650" y="1674575"/>
            <a:ext cx="7915500" cy="48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marR="0" rtl="0" algn="just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333333"/>
              </a:buClr>
              <a:buSzPts val="2200"/>
              <a:buChar char="-"/>
            </a:pPr>
            <a:r>
              <a:rPr b="1" lang="hu-HU" sz="2200">
                <a:solidFill>
                  <a:srgbClr val="333333"/>
                </a:solidFill>
                <a:highlight>
                  <a:schemeClr val="lt1"/>
                </a:highlight>
              </a:rPr>
              <a:t>Articles - teljes szöveggel elérhető cikkek</a:t>
            </a:r>
            <a:endParaRPr b="1" sz="2200">
              <a:solidFill>
                <a:srgbClr val="333333"/>
              </a:solidFill>
              <a:highlight>
                <a:schemeClr val="lt1"/>
              </a:highlight>
            </a:endParaRPr>
          </a:p>
          <a:p>
            <a:pPr indent="-3683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200"/>
              <a:buFont typeface="Arial"/>
              <a:buChar char="-"/>
            </a:pPr>
            <a:r>
              <a:rPr lang="hu-HU" sz="2200">
                <a:solidFill>
                  <a:srgbClr val="333333"/>
                </a:solidFill>
                <a:highlight>
                  <a:schemeClr val="lt1"/>
                </a:highlight>
              </a:rPr>
              <a:t>Chapters - könyvfejezetek (</a:t>
            </a:r>
            <a:r>
              <a:rPr lang="hu-HU" sz="2200">
                <a:solidFill>
                  <a:srgbClr val="333333"/>
                </a:solidFill>
                <a:highlight>
                  <a:schemeClr val="lt1"/>
                </a:highlight>
              </a:rPr>
              <a:t>csak az OA-hoz van hozzáférésünk)</a:t>
            </a:r>
            <a:endParaRPr sz="2200">
              <a:solidFill>
                <a:srgbClr val="333333"/>
              </a:solidFill>
              <a:highlight>
                <a:schemeClr val="lt1"/>
              </a:highlight>
            </a:endParaRPr>
          </a:p>
          <a:p>
            <a:pPr indent="-3683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200"/>
              <a:buChar char="-"/>
            </a:pPr>
            <a:r>
              <a:rPr b="1" lang="hu-HU" sz="2200">
                <a:solidFill>
                  <a:srgbClr val="333333"/>
                </a:solidFill>
                <a:highlight>
                  <a:schemeClr val="lt1"/>
                </a:highlight>
              </a:rPr>
              <a:t>Journals - folyóiratok </a:t>
            </a:r>
            <a:r>
              <a:rPr lang="hu-HU" sz="2200">
                <a:solidFill>
                  <a:srgbClr val="333333"/>
                </a:solidFill>
                <a:highlight>
                  <a:schemeClr val="lt1"/>
                </a:highlight>
              </a:rPr>
              <a:t>(105 folyóirat összes évfolyama elérhető, a többi esetében az archív tartalmakhoz nincs hozzáférésünk)</a:t>
            </a:r>
            <a:endParaRPr sz="2200">
              <a:solidFill>
                <a:srgbClr val="333333"/>
              </a:solidFill>
              <a:highlight>
                <a:schemeClr val="lt1"/>
              </a:highlight>
            </a:endParaRPr>
          </a:p>
          <a:p>
            <a:pPr indent="-3683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200"/>
              <a:buChar char="-"/>
            </a:pPr>
            <a:r>
              <a:rPr lang="hu-HU" sz="2200">
                <a:solidFill>
                  <a:srgbClr val="333333"/>
                </a:solidFill>
                <a:highlight>
                  <a:schemeClr val="lt1"/>
                </a:highlight>
              </a:rPr>
              <a:t>Books - szakkönyvek </a:t>
            </a:r>
            <a:r>
              <a:rPr lang="hu-HU" sz="2200">
                <a:solidFill>
                  <a:srgbClr val="333333"/>
                </a:solidFill>
                <a:highlight>
                  <a:schemeClr val="lt1"/>
                </a:highlight>
              </a:rPr>
              <a:t>(csak az OA-hoz van hozzáférésünk)</a:t>
            </a:r>
            <a:endParaRPr sz="2200">
              <a:solidFill>
                <a:srgbClr val="333333"/>
              </a:solidFill>
              <a:highlight>
                <a:schemeClr val="lt1"/>
              </a:highlight>
            </a:endParaRPr>
          </a:p>
          <a:p>
            <a:pPr indent="-3683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200"/>
              <a:buChar char="-"/>
            </a:pPr>
            <a:r>
              <a:rPr lang="hu-HU" sz="2200">
                <a:solidFill>
                  <a:srgbClr val="333333"/>
                </a:solidFill>
                <a:highlight>
                  <a:schemeClr val="lt1"/>
                </a:highlight>
              </a:rPr>
              <a:t>Elements - sorozatokba szervezett tudományos kutatásokról szóló kiadványok (csak egy részéhez van hozzáférésünk)</a:t>
            </a:r>
            <a:endParaRPr sz="2200">
              <a:solidFill>
                <a:srgbClr val="333333"/>
              </a:solidFill>
              <a:highlight>
                <a:schemeClr val="lt1"/>
              </a:highlight>
            </a:endParaRPr>
          </a:p>
          <a:p>
            <a:pPr indent="-3683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200"/>
              <a:buChar char="-"/>
            </a:pPr>
            <a:r>
              <a:rPr lang="hu-HU" sz="2200">
                <a:solidFill>
                  <a:srgbClr val="333333"/>
                </a:solidFill>
                <a:highlight>
                  <a:schemeClr val="lt1"/>
                </a:highlight>
              </a:rPr>
              <a:t>Series - sorozatok</a:t>
            </a:r>
            <a:endParaRPr sz="2200">
              <a:solidFill>
                <a:srgbClr val="333333"/>
              </a:solidFill>
              <a:highlight>
                <a:schemeClr val="lt1"/>
              </a:highlight>
            </a:endParaRPr>
          </a:p>
        </p:txBody>
      </p:sp>
      <p:sp>
        <p:nvSpPr>
          <p:cNvPr id="136" name="Google Shape;136;p5"/>
          <p:cNvSpPr txBox="1"/>
          <p:nvPr/>
        </p:nvSpPr>
        <p:spPr>
          <a:xfrm>
            <a:off x="830098" y="1075751"/>
            <a:ext cx="45660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hu-HU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Dokumentumtípusok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"/>
          <p:cNvSpPr txBox="1"/>
          <p:nvPr/>
        </p:nvSpPr>
        <p:spPr>
          <a:xfrm>
            <a:off x="2189100" y="554100"/>
            <a:ext cx="59760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hu-HU" sz="3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Keresési, szűrési lehetőségek</a:t>
            </a:r>
            <a:endParaRPr b="0" i="0" sz="3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sz="20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2" name="Google Shape;142;p6"/>
          <p:cNvSpPr txBox="1"/>
          <p:nvPr/>
        </p:nvSpPr>
        <p:spPr>
          <a:xfrm>
            <a:off x="337925" y="1212600"/>
            <a:ext cx="8286900" cy="54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Egyszerű keresési opció:</a:t>
            </a:r>
            <a:endParaRPr sz="20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kereshetünk az adatbázis teljes tartalmában, vagy szűkíthetjük a keresést csak az előfizetett tartalmakra </a:t>
            </a:r>
            <a:endParaRPr sz="20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sz="20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43" name="Google Shape;143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975" y="2234025"/>
            <a:ext cx="8634599" cy="4283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fault Theme">
  <a:themeElements>
    <a:clrScheme name="sze_szinek">
      <a:dk1>
        <a:srgbClr val="07B9D9"/>
      </a:dk1>
      <a:lt1>
        <a:srgbClr val="FFFFFF"/>
      </a:lt1>
      <a:dk2>
        <a:srgbClr val="242843"/>
      </a:dk2>
      <a:lt2>
        <a:srgbClr val="D1D3D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2019-08-01T06:27:51Z</dcterms:created>
  <dc:creator>xmeditor01</dc:creator>
</cp:coreProperties>
</file>