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73" r:id="rId13"/>
    <p:sldId id="272" r:id="rId14"/>
    <p:sldId id="263" r:id="rId15"/>
    <p:sldId id="262" r:id="rId16"/>
    <p:sldId id="274" r:id="rId17"/>
    <p:sldId id="264" r:id="rId18"/>
    <p:sldId id="26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0:19:1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1197 24575,'91'-2'0,"99"4"0,-102 13 0,8 1 0,318 18 0,-243-20 0,79 3 0,-61-20 0,145 5 0,-315 1 0,1 0 0,0 2 0,-1 0 0,21 8 0,-19-5 0,1-1 0,44 7 0,422 22 0,-336-34 0,138-6 0,-287 4 0,0 0 0,0-1 0,-1 1 0,1-1 0,0 0 0,-1 1 0,1-1 0,0 0 0,-1-1 0,1 1 0,-1 0 0,0-1 0,1 1 0,-1-1 0,0 0 0,0 0 0,0 0 0,0 0 0,0 0 0,-1 0 0,1-1 0,-1 1 0,1 0 0,-1-1 0,2-3 0,0-5 0,0 0 0,-1-1 0,0 1 0,-1 0 0,1-13 0,3-27 0,5-20 0,-3 0 0,-3-1 0,-8-94 0,2 29 0,4 16 0,-5-134 0,2 246 0,-1-1 0,0 1 0,0 0 0,-1-1 0,0 1 0,0 0 0,-1 1 0,0-1 0,-1 1 0,0-1 0,0 1 0,-9-10 0,3 7 0,0 0 0,0 1 0,-1 0 0,0 1 0,-1 0 0,0 1 0,-14-6 0,-16-5 0,1 3 0,-2 1 0,0 3 0,-51-8 0,21 8 0,-133-5 0,-77 19 0,93 2 0,-285-5 0,444 3 0,1 1 0,-36 8 0,33-4 0,-52 2 0,-90 7 0,-19 1 0,172-16 0,0 1 0,-36 9 0,-31 4 0,68-14 0,1 1 0,-1 1 0,1 1 0,0 1 0,1 0 0,-1 2 0,1 1 0,0 0 0,1 1 0,0 2 0,0 0 0,-24 19 0,-1 2 0,25-20 0,1 2 0,-19 17 0,-9 11 0,30-30 0,1 2 0,1 0 0,-14 17 0,24-24 0,-1 1 0,1-1 0,0 0 0,0 1 0,1 0 0,0 0 0,0 0 0,1 0 0,0 0 0,-2 16 0,-10 73 0,7-55 0,-3 72 0,12 168-1365,-2-255-5461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2:33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24575,'36'3'0,"0"2"0,0 1 0,-1 1 0,61 22 0,-2-1 0,172 35 0,69 19 0,57 31 0,-254-77 0,240 32 0,-86-20 0,-55-6 0,-104-13 0,3 0 0,10-9 0,278 32 0,-399-48 0,0 1 0,47 16 0,-48-13 0,1-1 0,47 7 0,324 40 0,-328-43 0,114 20 0,-151-25 0,51 18 0,11 2 0,10-4 0,-15-3 0,94 9 0,-122-25-1365,-33-3-5461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2:3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0 24575,'-5'0'0,"-2"6"0,-5 1 0,-6-1 0,-5 0 0,-4-3 0,-3 5 0,4 6 0,1 0 0,-1-2 0,-1-2 0,-1-4 0,-7-3 0,-2-1 0,-1-2 0,6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2:3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373 340 24575,'0'-13'0,"-1"0"0,-1 0 0,0 0 0,0 0 0,-1 0 0,-1 0 0,-1 1 0,1-1 0,-2 1 0,-7-12 0,9 16 0,-1 0 0,0 1 0,-1 0 0,0 0 0,0 0 0,0 1 0,-1 0 0,0 0 0,0 1 0,-1 0 0,1 0 0,-1 0 0,0 1 0,-1 0 0,-11-3 0,-6-2 45,1-1-1,-31-16 1,-24-11-1544,55 29-5327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3:2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24575,'0'6'0,"0"6"0,0 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3:1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2024 191 24575,'-10'-9'0,"7"4"0,-1 1 0,0 0 0,0 0 0,-1 0 0,1 0 0,-1 1 0,0 0 0,0 0 0,0 0 0,0 1 0,0-1 0,-1 1 0,1 1 0,-1-1 0,-7-1 0,-33-2 0,0 3 0,-59 3 0,63 1 0,-1-2 0,1-2 0,-52-8 0,20-1 0,-1 4 0,-131 3 0,-13 0 0,-177-21 0,378 23 0,-1-2 0,1 0 0,0-1 0,-28-12 0,30 10 0,0 2 0,0-1 0,0 2 0,-1 0 0,-30-2 0,-213 8-1365,226-2-5461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3:2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24575,'-5'0'0,"-8"0"0,-6 0 0,-6 0 0,-3 0 0,-3 0 0,4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3:2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106 204 24575,'0'-5'0,"-6"-2"0,-1-5 0,1-6 0,-5-5 0,0-4 0,-4 3 0,2-1 0,2 0 0,-3 3 0,2 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4:13:30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24575,'5'0'0,"8"0"0,1-5 0,3-2 0,-1-6 0,-3-5 0,-4 1-8191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4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59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74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08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813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0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17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2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png"/><Relationship Id="rId18" Type="http://schemas.openxmlformats.org/officeDocument/2006/relationships/customXml" Target="../ink/ink9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21.png"/><Relationship Id="rId4" Type="http://schemas.openxmlformats.org/officeDocument/2006/relationships/customXml" Target="../ink/ink2.xml"/><Relationship Id="rId9" Type="http://schemas.openxmlformats.org/officeDocument/2006/relationships/image" Target="../media/image16.png"/><Relationship Id="rId1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browse/journals-and-books?subject=materials-science" TargetMode="External"/><Relationship Id="rId13" Type="http://schemas.openxmlformats.org/officeDocument/2006/relationships/hyperlink" Target="https://www.sciencedirect.com/browse/journals-and-books?subject=veterinary-science-and-veterinary-medicine" TargetMode="External"/><Relationship Id="rId3" Type="http://schemas.openxmlformats.org/officeDocument/2006/relationships/hyperlink" Target="https://www.sciencedirect.com/browse/journals-and-books?subject=arts-and-humanities" TargetMode="External"/><Relationship Id="rId7" Type="http://schemas.openxmlformats.org/officeDocument/2006/relationships/hyperlink" Target="https://www.sciencedirect.com/browse/journals-and-books?subject=engineering" TargetMode="External"/><Relationship Id="rId12" Type="http://schemas.openxmlformats.org/officeDocument/2006/relationships/hyperlink" Target="https://www.sciencedirect.com/browse/journals-and-books?subject=social-sciences-and-humanit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browse/journals-and-books?subject=social-sciences" TargetMode="External"/><Relationship Id="rId11" Type="http://schemas.openxmlformats.org/officeDocument/2006/relationships/hyperlink" Target="https://www.sciencedirect.com/browse/journals-and-books?subject=pharmacology-toxicology-and-pharmaceutical-science" TargetMode="External"/><Relationship Id="rId5" Type="http://schemas.openxmlformats.org/officeDocument/2006/relationships/hyperlink" Target="https://www.sciencedirect.com/browse/journals-and-books?subject=psychology" TargetMode="External"/><Relationship Id="rId10" Type="http://schemas.openxmlformats.org/officeDocument/2006/relationships/hyperlink" Target="https://www.sciencedirect.com/browse/journals-and-books?subject=nursing-and-health-professions" TargetMode="External"/><Relationship Id="rId4" Type="http://schemas.openxmlformats.org/officeDocument/2006/relationships/hyperlink" Target="https://www.sciencedirect.com/browse/journals-and-books?subject=business-management-and-accounting" TargetMode="External"/><Relationship Id="rId9" Type="http://schemas.openxmlformats.org/officeDocument/2006/relationships/hyperlink" Target="https://www.sciencedirect.com/browse/journals-and-books?subject=medicine-and-dentistry" TargetMode="External"/><Relationship Id="rId14" Type="http://schemas.openxmlformats.org/officeDocument/2006/relationships/hyperlink" Target="https://www.sciencedirect.com/browse/journals-and-books?subject=agricultural-and-biological-scienc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browse/journals-and-book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ScienceDirect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Készítette: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Hegedüs Péter; Tóth Zsófia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dirty="0"/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2023. 01. 23.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568141" y="1418104"/>
            <a:ext cx="7682184" cy="493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endParaRPr lang="hu-H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articles with these terms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dokumentum minden részében 						keres (kivéve hivatkozás)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journal or book title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Csak dokumentumcímben (listás 					megjelenés) 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Adott év vagy évtartomány pl. 2014-2018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(s): 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Szerző(k)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Szerző (Intézményi ) </a:t>
            </a:r>
            <a:r>
              <a:rPr lang="hu-HU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affiliáció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(listás megjelenés)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/Page: 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(numerikus, tartomány: -) 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Title, abstract, or author-specified keywords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Csak címben, absztraktban vagy szerző által megadott 			kulcsszavakra keres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Csak a kiadvány címében található kifejezéseket tartalmazzák 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hivatkozásokban keres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ISBN </a:t>
            </a:r>
            <a:r>
              <a:rPr lang="hu-HU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ISSN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endParaRPr lang="hu-HU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Logikai operátorok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AND, OR, NOT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Pontos kifejezésre: 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„” (közelben álló szótövek)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endParaRPr lang="hu-HU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Csonkolás:</a:t>
            </a:r>
            <a:r>
              <a:rPr lang="hu-H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568141" y="1052285"/>
            <a:ext cx="4565949" cy="45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Részletes keresés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6037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568141" y="1418104"/>
            <a:ext cx="7682184" cy="493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568141" y="1052285"/>
            <a:ext cx="4565949" cy="45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Részletes keresés</a:t>
            </a:r>
            <a:endParaRPr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A916BC5-6A35-3CC6-5E6F-2C392C00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1" y="1418104"/>
            <a:ext cx="8839200" cy="50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3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568141" y="1418104"/>
            <a:ext cx="7682184" cy="493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568141" y="1052285"/>
            <a:ext cx="4565949" cy="45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Affiliációk</a:t>
            </a:r>
            <a:endParaRPr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1AB5C7B-0172-212B-247E-551D8455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6" y="1507295"/>
            <a:ext cx="8556977" cy="48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93675" y="1670756"/>
            <a:ext cx="7682184" cy="501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Szűrők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(darabszámos megjelenítéssel)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Subscribed journals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Előfizetett folyóiratok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Kiadás éve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type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Cikk típusa (szakcikk, könyvfejezet stb.)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 title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Könyv, folyóirat stb. címe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areas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Tudományterület pl. 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				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Dentistry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Type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Hozzáférés típusa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Találatok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(relevancia vagy dátum szerinti sorrendben)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Metaadatok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endParaRPr lang="hu-H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Kulcsszavak</a:t>
            </a:r>
          </a:p>
          <a:p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text (pdf)</a:t>
            </a:r>
          </a:p>
          <a:p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8" name="Google Shape;118;p5"/>
          <p:cNvSpPr txBox="1"/>
          <p:nvPr/>
        </p:nvSpPr>
        <p:spPr>
          <a:xfrm>
            <a:off x="568141" y="1052285"/>
            <a:ext cx="4565949" cy="45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Szűrés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2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49717" y="1727200"/>
            <a:ext cx="7427384" cy="367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Saját fiók -</a:t>
            </a: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regisztrációval létrehozható</a:t>
            </a:r>
            <a:endParaRPr sz="24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13573" y="1049868"/>
            <a:ext cx="6739133" cy="58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02E5498-AD46-E8A4-209C-C699833A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8" y="2415822"/>
            <a:ext cx="8884355" cy="40527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1149121" y="1430074"/>
            <a:ext cx="7427384" cy="399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-Korábbi, korábban elolvasott cikkek visszanézhetők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-ajánlottak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alerts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jelentést kérhetünk pl. ha egy témát figyelünk.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r>
              <a:rPr lang="hu-HU" sz="1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 a </a:t>
            </a:r>
            <a:r>
              <a:rPr lang="hu-HU" sz="1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Scopusban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(valamint a többi </a:t>
            </a:r>
            <a:r>
              <a:rPr lang="hu-HU" sz="1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Elsevier</a:t>
            </a:r>
            <a:r>
              <a:rPr lang="hu-H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-termékben) van szerzői profil, azt is mutatja</a:t>
            </a:r>
            <a:endParaRPr sz="1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813573" y="1029256"/>
            <a:ext cx="5919736" cy="3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</a:t>
            </a:r>
            <a:endParaRPr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3656371-CAA6-C0BB-D649-60AED458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5" y="2935111"/>
            <a:ext cx="7684683" cy="37002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1149121" y="1430074"/>
            <a:ext cx="7427384" cy="399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sz="1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813573" y="1029256"/>
            <a:ext cx="5919736" cy="3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</a:t>
            </a:r>
            <a:endParaRPr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A56BFC-5B21-E3F0-287D-7D6EB6686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4" y="1715910"/>
            <a:ext cx="8102373" cy="4786489"/>
          </a:xfrm>
          <a:prstGeom prst="rect">
            <a:avLst/>
          </a:prstGeom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CD7E9B9E-4EB4-D7F1-E2AF-718ADF215672}"/>
              </a:ext>
            </a:extLst>
          </p:cNvPr>
          <p:cNvGrpSpPr/>
          <p:nvPr/>
        </p:nvGrpSpPr>
        <p:grpSpPr>
          <a:xfrm>
            <a:off x="2923658" y="4571636"/>
            <a:ext cx="1716120" cy="385200"/>
            <a:chOff x="2923658" y="4571636"/>
            <a:chExt cx="171612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6F1D8731-D455-7640-A39B-DC6A7CE04973}"/>
                    </a:ext>
                  </a:extLst>
                </p14:cNvPr>
                <p14:cNvContentPartPr/>
                <p14:nvPr/>
              </p14:nvContentPartPr>
              <p14:xfrm>
                <a:off x="2923658" y="4571636"/>
                <a:ext cx="1715400" cy="33984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6F1D8731-D455-7640-A39B-DC6A7CE04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4658" y="4562636"/>
                  <a:ext cx="1733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F9A73AD5-3E91-AA14-9C4E-6F7481E17361}"/>
                    </a:ext>
                  </a:extLst>
                </p14:cNvPr>
                <p14:cNvContentPartPr/>
                <p14:nvPr/>
              </p14:nvContentPartPr>
              <p14:xfrm>
                <a:off x="4496858" y="4921916"/>
                <a:ext cx="142920" cy="3492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F9A73AD5-3E91-AA14-9C4E-6F7481E173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87858" y="4912916"/>
                  <a:ext cx="160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1590E7B9-C3B4-F2C0-DCFE-458DF6DA71F0}"/>
                    </a:ext>
                  </a:extLst>
                </p14:cNvPr>
                <p14:cNvContentPartPr/>
                <p14:nvPr/>
              </p14:nvContentPartPr>
              <p14:xfrm>
                <a:off x="4493978" y="4810676"/>
                <a:ext cx="134640" cy="12276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1590E7B9-C3B4-F2C0-DCFE-458DF6DA71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4978" y="4802036"/>
                  <a:ext cx="1522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Szabadkéz 17">
                <a:extLst>
                  <a:ext uri="{FF2B5EF4-FFF2-40B4-BE49-F238E27FC236}">
                    <a16:creationId xmlns:a16="http://schemas.microsoft.com/office/drawing/2014/main" id="{E827CB0B-E300-EAFC-5879-F291581AA8AE}"/>
                  </a:ext>
                </a:extLst>
              </p14:cNvPr>
              <p14:cNvContentPartPr/>
              <p14:nvPr/>
            </p14:nvContentPartPr>
            <p14:xfrm>
              <a:off x="2878298" y="5136116"/>
              <a:ext cx="360" cy="11880"/>
            </p14:xfrm>
          </p:contentPart>
        </mc:Choice>
        <mc:Fallback xmlns="">
          <p:pic>
            <p:nvPicPr>
              <p:cNvPr id="18" name="Szabadkéz 17">
                <a:extLst>
                  <a:ext uri="{FF2B5EF4-FFF2-40B4-BE49-F238E27FC236}">
                    <a16:creationId xmlns:a16="http://schemas.microsoft.com/office/drawing/2014/main" id="{E827CB0B-E300-EAFC-5879-F291581AA8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9658" y="5127116"/>
                <a:ext cx="180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555753A-6427-4C65-9F51-05E9B273857C}"/>
              </a:ext>
            </a:extLst>
          </p:cNvPr>
          <p:cNvGrpSpPr/>
          <p:nvPr/>
        </p:nvGrpSpPr>
        <p:grpSpPr>
          <a:xfrm>
            <a:off x="2138858" y="5062676"/>
            <a:ext cx="739800" cy="130680"/>
            <a:chOff x="2138858" y="5062676"/>
            <a:chExt cx="73980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8712C3CF-BE61-E3AA-5731-911E3B504EC7}"/>
                    </a:ext>
                  </a:extLst>
                </p14:cNvPr>
                <p14:cNvContentPartPr/>
                <p14:nvPr/>
              </p14:nvContentPartPr>
              <p14:xfrm>
                <a:off x="2138858" y="5101556"/>
                <a:ext cx="728640" cy="69120"/>
              </p14:xfrm>
            </p:contentPart>
          </mc:Choice>
          <mc:Fallback xmlns=""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8712C3CF-BE61-E3AA-5731-911E3B504E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218" y="5092916"/>
                  <a:ext cx="74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47373EEB-F857-B061-9B7C-9E4442A89106}"/>
                    </a:ext>
                  </a:extLst>
                </p14:cNvPr>
                <p14:cNvContentPartPr/>
                <p14:nvPr/>
              </p14:nvContentPartPr>
              <p14:xfrm>
                <a:off x="2791178" y="5192996"/>
                <a:ext cx="53640" cy="36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47373EEB-F857-B061-9B7C-9E4442A891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2538" y="5183996"/>
                  <a:ext cx="71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ECF7E1C7-16F4-F383-2224-200F7F99FAD3}"/>
                    </a:ext>
                  </a:extLst>
                </p14:cNvPr>
                <p14:cNvContentPartPr/>
                <p14:nvPr/>
              </p14:nvContentPartPr>
              <p14:xfrm>
                <a:off x="2840498" y="5062676"/>
                <a:ext cx="38160" cy="7380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ECF7E1C7-16F4-F383-2224-200F7F99FA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31498" y="5053676"/>
                  <a:ext cx="55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5C475A73-9ED1-FBBB-B216-D13256121A81}"/>
                    </a:ext>
                  </a:extLst>
                </p14:cNvPr>
                <p14:cNvContentPartPr/>
                <p14:nvPr/>
              </p14:nvContentPartPr>
              <p14:xfrm>
                <a:off x="2844818" y="5148356"/>
                <a:ext cx="31680" cy="2232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5C475A73-9ED1-FBBB-B216-D13256121A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35818" y="5139716"/>
                  <a:ext cx="4932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630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solidFill>
                  <a:srgbClr val="0070C0"/>
                </a:solidFill>
                <a:hlinkClick r:id="rId3"/>
              </a:rPr>
              <a:t>sciencedirect.com</a:t>
            </a:r>
            <a:endParaRPr lang="hu-HU" sz="2400" u="sng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Hegedüs Péter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hegedus@ga.sze.hu</a:t>
            </a:r>
            <a:endParaRPr dirty="0"/>
          </a:p>
        </p:txBody>
      </p:sp>
      <p:sp>
        <p:nvSpPr>
          <p:cNvPr id="150" name="Google Shape;150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Tóth Zsófia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toth.zsofia@sze.hu</a:t>
            </a:r>
            <a:endParaRPr dirty="0"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654756" y="1941689"/>
            <a:ext cx="7515467" cy="43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000" b="1" kern="1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ScienceDirect</a:t>
            </a:r>
            <a:r>
              <a:rPr lang="hu-HU" sz="20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 </a:t>
            </a:r>
            <a:r>
              <a:rPr lang="hu-HU" sz="2000" b="1" kern="1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Elsevier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kiadó 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teljes szövegű </a:t>
            </a:r>
            <a:r>
              <a:rPr lang="hu-HU" sz="20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adatbázisa. 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adatbázisban elérhető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highlight>
                  <a:schemeClr val="lt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2650 lektorált folyóirat (19 millió cikk és fejezet)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highlight>
                  <a:schemeClr val="lt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43000 e-könyv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highlight>
                  <a:schemeClr val="lt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600 OA kiadvány, 1,4 mill</a:t>
            </a:r>
            <a:r>
              <a:rPr lang="hu-HU" sz="2000" b="1" dirty="0">
                <a:solidFill>
                  <a:srgbClr val="0070C0"/>
                </a:solidFill>
                <a:highlight>
                  <a:schemeClr val="lt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ió</a:t>
            </a:r>
            <a:r>
              <a:rPr lang="hu-HU" sz="2000" b="1" dirty="0">
                <a:solidFill>
                  <a:srgbClr val="0070C0"/>
                </a:solidFill>
                <a:highlight>
                  <a:schemeClr val="lt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OA cikk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Mivel a SZE előfizet az adatbázisra, így nemcsak az OA, de a fizetős folyóiratok cikkeihez is hozzáférünk segítségével.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Elsevier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Kiadó a kutatási folyamat összes lépésére megoldást kínál, legyen szó stratégiai akár operatív tevékenységekről.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Scopus-tudománymetria</a:t>
            </a:r>
            <a:endParaRPr lang="hu-HU" sz="16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ScienceDirect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-teljes szöveg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SciVal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intézményi </a:t>
            </a: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tudománymetriai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kutatás-elemző szolgáltatásán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Mendeley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-hivatkozások kezelése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Plum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kern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Analytics</a:t>
            </a:r>
            <a:r>
              <a:rPr lang="hu-HU" sz="1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 a tudományos kutatások hatásának mérése</a:t>
            </a:r>
            <a:r>
              <a:rPr lang="hu-HU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hu-HU" sz="2000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903884" y="1311928"/>
            <a:ext cx="4582516" cy="41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15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501265959"/>
              </p:ext>
            </p:extLst>
          </p:nvPr>
        </p:nvGraphicFramePr>
        <p:xfrm>
          <a:off x="748150" y="2065869"/>
          <a:ext cx="7647700" cy="4410999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29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/>
                        <a:t>Adatbázis neve, link ahonnan elérhet</a:t>
                      </a:r>
                      <a:r>
                        <a:rPr lang="hu-HU" sz="2000" dirty="0"/>
                        <a:t>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műszaki, orvos-, természet- és társadalomtudományok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bg2"/>
                          </a:solidFill>
                        </a:rPr>
                        <a:t>Hozzáférés módja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Helyben, </a:t>
                      </a:r>
                      <a:r>
                        <a:rPr lang="hu-HU" sz="2000" dirty="0" err="1">
                          <a:solidFill>
                            <a:srgbClr val="0070C0"/>
                          </a:solidFill>
                        </a:rPr>
                        <a:t>EduID</a:t>
                      </a: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, VPN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Teljes szövegű (folyóiratcikkek!)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Nyelv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Angol (német, francia)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4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SD-</a:t>
                      </a:r>
                      <a:r>
                        <a:rPr lang="hu-HU" sz="2000" dirty="0" err="1">
                          <a:solidFill>
                            <a:srgbClr val="0070C0"/>
                          </a:solidFill>
                        </a:rPr>
                        <a:t>Freedom</a:t>
                      </a: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sz="2000" dirty="0" err="1">
                          <a:solidFill>
                            <a:srgbClr val="0070C0"/>
                          </a:solidFill>
                        </a:rPr>
                        <a:t>Collection</a:t>
                      </a: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-folyóiratok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9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A kiadó több mint 2000 hibrid és Gold OA folyóiratában van rá lehetősége oktatóinknak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917483" y="1368374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813573" y="1185334"/>
            <a:ext cx="7629783" cy="4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2400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150427C2-A509-F53F-5871-7CCC0421F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16946"/>
              </p:ext>
            </p:extLst>
          </p:nvPr>
        </p:nvGraphicFramePr>
        <p:xfrm>
          <a:off x="553156" y="1825625"/>
          <a:ext cx="8038559" cy="4654199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2375759">
                  <a:extLst>
                    <a:ext uri="{9D8B030D-6E8A-4147-A177-3AD203B41FA5}">
                      <a16:colId xmlns:a16="http://schemas.microsoft.com/office/drawing/2014/main" val="964876159"/>
                    </a:ext>
                  </a:extLst>
                </a:gridCol>
                <a:gridCol w="2147679">
                  <a:extLst>
                    <a:ext uri="{9D8B030D-6E8A-4147-A177-3AD203B41FA5}">
                      <a16:colId xmlns:a16="http://schemas.microsoft.com/office/drawing/2014/main" val="1395198338"/>
                    </a:ext>
                  </a:extLst>
                </a:gridCol>
                <a:gridCol w="3515121">
                  <a:extLst>
                    <a:ext uri="{9D8B030D-6E8A-4147-A177-3AD203B41FA5}">
                      <a16:colId xmlns:a16="http://schemas.microsoft.com/office/drawing/2014/main" val="2824508546"/>
                    </a:ext>
                  </a:extLst>
                </a:gridCol>
              </a:tblGrid>
              <a:tr h="4210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Kar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Tanszék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Kapcsolódás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16584294"/>
                  </a:ext>
                </a:extLst>
              </a:tr>
              <a:tr h="10390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Apáczai </a:t>
                      </a: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CsJPHT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 Kar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Bölcsészettud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 és </a:t>
                      </a: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Humánerőforr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 Tsz.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Szociális T. Tsz.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Neveléstud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</a:t>
                      </a:r>
                      <a:r>
                        <a:rPr lang="hu-HU" sz="1400" baseline="0" dirty="0">
                          <a:solidFill>
                            <a:srgbClr val="242943"/>
                          </a:solidFill>
                        </a:rPr>
                        <a:t> És </a:t>
                      </a:r>
                      <a:r>
                        <a:rPr lang="hu-HU" sz="1400" baseline="0" dirty="0" err="1">
                          <a:solidFill>
                            <a:srgbClr val="242943"/>
                          </a:solidFill>
                        </a:rPr>
                        <a:t>Psz</a:t>
                      </a:r>
                      <a:r>
                        <a:rPr lang="hu-HU" sz="1400" baseline="0" dirty="0">
                          <a:solidFill>
                            <a:srgbClr val="242943"/>
                          </a:solidFill>
                        </a:rPr>
                        <a:t>. Tsz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3"/>
                        </a:rPr>
                        <a:t>Arts and Humanities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4"/>
                        </a:rPr>
                        <a:t>Business, Management and Accounting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5"/>
                        </a:rPr>
                        <a:t>Psychology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6"/>
                        </a:rPr>
                        <a:t>Social Sciences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647548222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mind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7"/>
                        </a:rPr>
                        <a:t>Engineering</a:t>
                      </a:r>
                      <a:endParaRPr lang="hu-H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8"/>
                        </a:rPr>
                        <a:t>Materials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8"/>
                        </a:rPr>
                        <a:t> Science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574264523"/>
                  </a:ext>
                </a:extLst>
              </a:tr>
              <a:tr h="10039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rgbClr val="242943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Egészség- és </a:t>
                      </a:r>
                      <a:r>
                        <a:rPr lang="hu-HU" sz="1400" b="0" i="0" u="none" strike="noStrike" cap="none" dirty="0" err="1">
                          <a:solidFill>
                            <a:srgbClr val="242943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Sportud</a:t>
                      </a:r>
                      <a:r>
                        <a:rPr lang="hu-HU" sz="1400" b="0" i="0" u="none" strike="noStrike" cap="none" dirty="0">
                          <a:solidFill>
                            <a:srgbClr val="242943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. Kar</a:t>
                      </a:r>
                      <a:endParaRPr sz="1400" b="0" i="0" u="none" strike="noStrike" cap="none" dirty="0">
                        <a:solidFill>
                          <a:srgbClr val="242943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mind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9"/>
                        </a:rPr>
                        <a:t>Medicine and Dentistry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0"/>
                        </a:rPr>
                        <a:t>Nursing and Health Professions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1"/>
                        </a:rPr>
                        <a:t>Pharmacology, Toxicology and Pharmaceutical Science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95947307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Gépészmérn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 </a:t>
                      </a: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Inf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 és </a:t>
                      </a: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Vill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. K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rgbClr val="242943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mind</a:t>
                      </a:r>
                      <a:endParaRPr sz="1400" b="0" i="0" u="none" strike="noStrike" cap="none" dirty="0">
                        <a:solidFill>
                          <a:srgbClr val="242943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7"/>
                        </a:rPr>
                        <a:t>Engineering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…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stb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809061717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 err="1">
                          <a:solidFill>
                            <a:srgbClr val="242943"/>
                          </a:solidFill>
                        </a:rPr>
                        <a:t>Kautz</a:t>
                      </a: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 Gyula Gt. Kar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mind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2"/>
                        </a:rPr>
                        <a:t>Social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2"/>
                        </a:rPr>
                        <a:t> 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2"/>
                        </a:rPr>
                        <a:t>Sciences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2"/>
                        </a:rPr>
                        <a:t> and 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2"/>
                        </a:rPr>
                        <a:t>Humanities</a:t>
                      </a:r>
                      <a:endParaRPr sz="16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336663464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Albert Kázmér M Kar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mind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3"/>
                        </a:rPr>
                        <a:t>Veterinary Science and Medicine</a:t>
                      </a:r>
                      <a:endParaRPr lang="hu-H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4"/>
                        </a:rPr>
                        <a:t>Agricultural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4"/>
                        </a:rPr>
                        <a:t> and 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4"/>
                        </a:rPr>
                        <a:t>Biological</a:t>
                      </a: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4"/>
                        </a:rPr>
                        <a:t> 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14"/>
                        </a:rPr>
                        <a:t>Sciences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75427472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Művészeti Kar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242943"/>
                          </a:solidFill>
                        </a:rPr>
                        <a:t>mind</a:t>
                      </a:r>
                      <a:endParaRPr sz="14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3"/>
                        </a:rPr>
                        <a:t>Arts and </a:t>
                      </a:r>
                      <a:r>
                        <a:rPr lang="hu-H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  <a:hlinkClick r:id="rId3"/>
                        </a:rPr>
                        <a:t>Humanities</a:t>
                      </a:r>
                      <a:endParaRPr sz="16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480201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13573" y="2043240"/>
            <a:ext cx="7356650" cy="330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Folyóiratcikkek -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19 millió; Elérjük!</a:t>
            </a:r>
          </a:p>
          <a:p>
            <a:pPr marL="27305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Könyvfejezetek -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nem érjük el</a:t>
            </a:r>
            <a:endParaRPr lang="hu-HU" sz="2000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  <a:p>
            <a:pPr marL="273050" lvl="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E-könyvek - 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43 ezer e-könyv; nem érjük el!</a:t>
            </a:r>
            <a:endParaRPr lang="hu-HU" sz="2000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  <a:p>
            <a:pPr marL="27305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kern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Konferenciaközlemények, absztraktok</a:t>
            </a:r>
          </a:p>
          <a:p>
            <a:pPr marL="27305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kern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Szabadalmi jelentések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Egyéb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1828800"/>
            <a:ext cx="7427384" cy="427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ScienceDirect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nyitófelületén: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összes tudomány és résztudomány (szűrhető)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legnépszerűbb cikkek 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friss kiadványok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Betűrendes listában lekérdezhető, és tárgykörökre osztható az összes 	könyv és folyóirat (</a:t>
            </a:r>
            <a:r>
              <a:rPr lang="hu-HU" sz="2000" dirty="0" err="1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  <a:r>
              <a:rPr lang="hu-HU" sz="2000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lang="hu-H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Books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106312"/>
            <a:ext cx="6703508" cy="48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12B94E-724F-042F-4B04-3B583650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81" y="3608034"/>
            <a:ext cx="8886238" cy="49985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CEE2906B-B10C-F098-916B-24B8B3BBF633}"/>
                  </a:ext>
                </a:extLst>
              </p14:cNvPr>
              <p14:cNvContentPartPr/>
              <p14:nvPr/>
            </p14:nvContentPartPr>
            <p14:xfrm>
              <a:off x="5158538" y="4163551"/>
              <a:ext cx="1108800" cy="50004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CEE2906B-B10C-F098-916B-24B8B3BBF6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9538" y="4154551"/>
                <a:ext cx="1126440" cy="51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1591734"/>
            <a:ext cx="7427384" cy="45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Folyóiratok és Könyvek (betűrendben)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szűkítés kiadványtípusra</a:t>
            </a:r>
          </a:p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szűkítés hozzáférhetőség mértékére</a:t>
            </a:r>
            <a:endParaRPr lang="hu-HU" sz="2000" dirty="0">
              <a:solidFill>
                <a:srgbClr val="0070C0"/>
              </a:solidFill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106312"/>
            <a:ext cx="6703508" cy="38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C3D7DA1-BBF9-24AF-A72A-6D941BA6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8" y="2483557"/>
            <a:ext cx="8445761" cy="42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93675" y="1418105"/>
            <a:ext cx="7356650" cy="3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Nyitóoldal gyorskereső mezői: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Kulcsszó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Szerző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Folyóirat vagy könyv cím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Kötet (csak numerikus)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Szám (csak numerikus)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Oldalszám (kezdő vagy tól-ig pl. 76-78)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endParaRPr lang="hu-HU" sz="2000" b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005484" y="1052285"/>
            <a:ext cx="4565949" cy="45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</a:t>
            </a:r>
            <a:endParaRPr sz="32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FD4C605-7930-029D-BE43-F051CCA7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1" y="3702756"/>
            <a:ext cx="8084693" cy="28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2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10026</TotalTime>
  <Words>743</Words>
  <Application>Microsoft Office PowerPoint</Application>
  <PresentationFormat>Diavetítés a képernyőre (4:3 oldalarány)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Symbol</vt:lpstr>
      <vt:lpstr>Tahoma</vt:lpstr>
      <vt:lpstr>Arial</vt:lpstr>
      <vt:lpstr>Times New Roman</vt:lpstr>
      <vt:lpstr>Noto Sans Symbols</vt:lpstr>
      <vt:lpstr>Calibri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Tóth Zsófia</cp:lastModifiedBy>
  <cp:revision>10</cp:revision>
  <dcterms:created xsi:type="dcterms:W3CDTF">2019-08-01T06:27:51Z</dcterms:created>
  <dcterms:modified xsi:type="dcterms:W3CDTF">2023-01-20T14:27:36Z</dcterms:modified>
</cp:coreProperties>
</file>