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5" r:id="rId18"/>
    <p:sldId id="274" r:id="rId19"/>
    <p:sldId id="273" r:id="rId20"/>
    <p:sldId id="262" r:id="rId21"/>
    <p:sldId id="277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3D7C-C8B8-4C4B-961F-B0BAB2D7600F}" type="datetimeFigureOut">
              <a:rPr lang="hu-HU" smtClean="0"/>
              <a:t>2018.01.19.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B9B0-EEB3-45C6-8C74-3780BD63A1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60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3D7C-C8B8-4C4B-961F-B0BAB2D7600F}" type="datetimeFigureOut">
              <a:rPr lang="hu-HU" smtClean="0"/>
              <a:t>2018.01.19.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B9B0-EEB3-45C6-8C74-3780BD63A1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18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3D7C-C8B8-4C4B-961F-B0BAB2D7600F}" type="datetimeFigureOut">
              <a:rPr lang="hu-HU" smtClean="0"/>
              <a:t>2018.01.19.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B9B0-EEB3-45C6-8C74-3780BD63A1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49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3D7C-C8B8-4C4B-961F-B0BAB2D7600F}" type="datetimeFigureOut">
              <a:rPr lang="hu-HU" smtClean="0"/>
              <a:t>2018.01.19.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B9B0-EEB3-45C6-8C74-3780BD63A1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765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3D7C-C8B8-4C4B-961F-B0BAB2D7600F}" type="datetimeFigureOut">
              <a:rPr lang="hu-HU" smtClean="0"/>
              <a:t>2018.01.19.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B9B0-EEB3-45C6-8C74-3780BD63A1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35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3D7C-C8B8-4C4B-961F-B0BAB2D7600F}" type="datetimeFigureOut">
              <a:rPr lang="hu-HU" smtClean="0"/>
              <a:t>2018.01.19.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B9B0-EEB3-45C6-8C74-3780BD63A1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71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3D7C-C8B8-4C4B-961F-B0BAB2D7600F}" type="datetimeFigureOut">
              <a:rPr lang="hu-HU" smtClean="0"/>
              <a:t>2018.01.19.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B9B0-EEB3-45C6-8C74-3780BD63A1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723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3D7C-C8B8-4C4B-961F-B0BAB2D7600F}" type="datetimeFigureOut">
              <a:rPr lang="hu-HU" smtClean="0"/>
              <a:t>2018.01.19.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B9B0-EEB3-45C6-8C74-3780BD63A1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704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3D7C-C8B8-4C4B-961F-B0BAB2D7600F}" type="datetimeFigureOut">
              <a:rPr lang="hu-HU" smtClean="0"/>
              <a:t>2018.01.19.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B9B0-EEB3-45C6-8C74-3780BD63A1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763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3D7C-C8B8-4C4B-961F-B0BAB2D7600F}" type="datetimeFigureOut">
              <a:rPr lang="hu-HU" smtClean="0"/>
              <a:t>2018.01.19.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B9B0-EEB3-45C6-8C74-3780BD63A1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648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3D7C-C8B8-4C4B-961F-B0BAB2D7600F}" type="datetimeFigureOut">
              <a:rPr lang="hu-HU" smtClean="0"/>
              <a:t>2018.01.19.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B9B0-EEB3-45C6-8C74-3780BD63A1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952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B3D7C-C8B8-4C4B-961F-B0BAB2D7600F}" type="datetimeFigureOut">
              <a:rPr lang="hu-HU" smtClean="0"/>
              <a:t>2018.01.19.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5B9B0-EEB3-45C6-8C74-3780BD63A1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6612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opus.com/source/eval.uri?isCompareJournal=true&amp;sourceIds=19900191885&amp;styleIndex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?_ob=ArticleListURL&amp;_method=list&amp;_ArticleListID=-1249247657&amp;_sort=r&amp;_st=22&amp;md5=79d3c1e97906e44662f0b3aa15831109&amp;searchtype=i" TargetMode="External"/><Relationship Id="rId2" Type="http://schemas.openxmlformats.org/officeDocument/2006/relationships/hyperlink" Target="http://www.sciencedirect.com/science/journal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?_ob=ArticleListURL&amp;_method=list&amp;_ArticleListID=-1249250591&amp;_sort=r&amp;_st=1&amp;md5=83ebb0d34849812e9913bbcba641a628&amp;searchtype=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finder.elsevier.com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denes.kocsis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280920" cy="2016224"/>
          </a:xfrm>
        </p:spPr>
        <p:txBody>
          <a:bodyPr>
            <a:normAutofit fontScale="90000"/>
          </a:bodyPr>
          <a:lstStyle/>
          <a:p>
            <a:r>
              <a:rPr lang="hu-HU" sz="4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r>
              <a:rPr lang="hu-H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 Science </a:t>
            </a:r>
            <a:r>
              <a:rPr lang="hu-HU" sz="4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</a:t>
            </a:r>
            <a:r>
              <a:rPr lang="hu-H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adatbázisok használata</a:t>
            </a:r>
            <a:r>
              <a:rPr lang="hu-HU" dirty="0" smtClean="0">
                <a:solidFill>
                  <a:schemeClr val="bg1"/>
                </a:solidFill>
              </a:rPr>
              <a:t>: 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sz="3600" b="1" dirty="0" err="1" smtClean="0">
                <a:solidFill>
                  <a:schemeClr val="bg1"/>
                </a:solidFill>
              </a:rPr>
              <a:t>Elsevier</a:t>
            </a:r>
            <a:r>
              <a:rPr lang="hu-HU" sz="3600" b="1" dirty="0" smtClean="0">
                <a:solidFill>
                  <a:schemeClr val="bg1"/>
                </a:solidFill>
              </a:rPr>
              <a:t> termékek további lehetőségei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3312368"/>
          </a:xfrm>
        </p:spPr>
        <p:txBody>
          <a:bodyPr>
            <a:normAutofit fontScale="92500" lnSpcReduction="20000"/>
          </a:bodyPr>
          <a:lstStyle/>
          <a:p>
            <a:endParaRPr lang="hu-H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Webináriumi</a:t>
            </a:r>
            <a:r>
              <a:rPr lang="hu-H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előadások alapján</a:t>
            </a:r>
          </a:p>
          <a:p>
            <a:endParaRPr lang="hu-HU" dirty="0" smtClean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pPr algn="r"/>
            <a:r>
              <a:rPr lang="hu-HU" sz="1900" i="1" dirty="0" smtClean="0">
                <a:solidFill>
                  <a:schemeClr val="bg1"/>
                </a:solidFill>
              </a:rPr>
              <a:t>Készítette: Farkas Renáta</a:t>
            </a:r>
          </a:p>
          <a:p>
            <a:pPr algn="r"/>
            <a:r>
              <a:rPr lang="hu-HU" sz="1900" i="1" dirty="0" smtClean="0">
                <a:solidFill>
                  <a:schemeClr val="bg1"/>
                </a:solidFill>
              </a:rPr>
              <a:t>2018. január</a:t>
            </a:r>
            <a:endParaRPr lang="hu-HU" sz="1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61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hu-HU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Folyóiratok minősége, összehasonlítás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r>
              <a:rPr lang="hu-HU" sz="2400" dirty="0" err="1"/>
              <a:t>Scopusban</a:t>
            </a:r>
            <a:r>
              <a:rPr lang="hu-HU" sz="2400" dirty="0"/>
              <a:t> indexált folyóiratokat egyenként és  egymáshoz viszonyítva </a:t>
            </a:r>
            <a:r>
              <a:rPr lang="hu-HU" sz="2400" dirty="0" smtClean="0"/>
              <a:t>is lehet vizsgálni.</a:t>
            </a:r>
          </a:p>
          <a:p>
            <a:endParaRPr lang="hu-HU" sz="2400" dirty="0"/>
          </a:p>
          <a:p>
            <a:r>
              <a:rPr lang="hu-HU" sz="2400" dirty="0" err="1" smtClean="0"/>
              <a:t>Sources</a:t>
            </a:r>
            <a:r>
              <a:rPr lang="hu-HU" sz="2400" dirty="0" smtClean="0"/>
              <a:t>, </a:t>
            </a:r>
            <a:r>
              <a:rPr lang="hu-HU" sz="2400" dirty="0" err="1" smtClean="0"/>
              <a:t>Compare</a:t>
            </a:r>
            <a:r>
              <a:rPr lang="hu-HU" sz="2400" dirty="0" smtClean="0"/>
              <a:t> </a:t>
            </a:r>
            <a:r>
              <a:rPr lang="hu-HU" sz="2400" dirty="0" err="1" smtClean="0"/>
              <a:t>Sources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>
                <a:hlinkClick r:id="rId2"/>
              </a:rPr>
              <a:t>https://www.scopus.com/source/eval.uri?isCompareJournal=true&amp;sourceIds=19900191885&amp;styleIndexes</a:t>
            </a:r>
            <a:r>
              <a:rPr lang="hu-HU" sz="2400" dirty="0" smtClean="0"/>
              <a:t>=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5774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profil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Scopus-</a:t>
            </a:r>
            <a:r>
              <a:rPr lang="hu-HU" dirty="0" smtClean="0"/>
              <a:t> </a:t>
            </a:r>
            <a:r>
              <a:rPr lang="hu-HU" dirty="0"/>
              <a:t>egyedi azonosítót ad, ehhez rendeli hozzá az adott szerző összes </a:t>
            </a:r>
            <a:r>
              <a:rPr lang="hu-HU" dirty="0" smtClean="0"/>
              <a:t>névváltozatát.</a:t>
            </a:r>
          </a:p>
          <a:p>
            <a:pPr marL="0" indent="0">
              <a:buNone/>
            </a:pPr>
            <a:r>
              <a:rPr lang="hu-HU" dirty="0" smtClean="0"/>
              <a:t>(</a:t>
            </a:r>
            <a:r>
              <a:rPr lang="hu-HU" dirty="0" err="1" smtClean="0"/>
              <a:t>Scopus</a:t>
            </a:r>
            <a:r>
              <a:rPr lang="hu-HU" dirty="0" smtClean="0"/>
              <a:t> </a:t>
            </a:r>
            <a:r>
              <a:rPr lang="hu-HU" dirty="0" err="1" smtClean="0"/>
              <a:t>Support-nak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Szerző neve alatt intézmény is megjelenik </a:t>
            </a:r>
            <a:r>
              <a:rPr lang="hu-HU" dirty="0" smtClean="0"/>
              <a:t>(aktuálisan megadott)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 err="1"/>
              <a:t>Get</a:t>
            </a:r>
            <a:r>
              <a:rPr lang="hu-HU" dirty="0"/>
              <a:t> </a:t>
            </a:r>
            <a:r>
              <a:rPr lang="hu-HU" dirty="0" err="1"/>
              <a:t>citation</a:t>
            </a:r>
            <a:r>
              <a:rPr lang="hu-HU" dirty="0"/>
              <a:t> </a:t>
            </a:r>
            <a:r>
              <a:rPr lang="hu-HU" dirty="0" err="1" smtClean="0"/>
              <a:t>alerts</a:t>
            </a:r>
            <a:r>
              <a:rPr lang="hu-HU" dirty="0" smtClean="0"/>
              <a:t>: (értesítés, figyelmeztetés)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6095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Science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79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Teljes szövegek </a:t>
            </a:r>
            <a:r>
              <a:rPr lang="hu-HU" dirty="0" smtClean="0"/>
              <a:t>adatbázisa: folyóiratok, </a:t>
            </a:r>
            <a:r>
              <a:rPr lang="hu-HU" dirty="0"/>
              <a:t>könyvek, e-könyvek. </a:t>
            </a:r>
            <a:endParaRPr lang="hu-HU" dirty="0" smtClean="0"/>
          </a:p>
          <a:p>
            <a:r>
              <a:rPr lang="hu-HU" dirty="0" smtClean="0"/>
              <a:t>4 </a:t>
            </a:r>
            <a:r>
              <a:rPr lang="hu-HU" dirty="0"/>
              <a:t>nagy </a:t>
            </a:r>
            <a:r>
              <a:rPr lang="hu-HU" dirty="0" smtClean="0"/>
              <a:t>tudományterületből </a:t>
            </a:r>
            <a:r>
              <a:rPr lang="hu-HU" dirty="0"/>
              <a:t>merít. </a:t>
            </a:r>
            <a:endParaRPr lang="hu-HU" dirty="0" smtClean="0"/>
          </a:p>
          <a:p>
            <a:r>
              <a:rPr lang="hu-HU" dirty="0" smtClean="0"/>
              <a:t>2500 </a:t>
            </a:r>
            <a:r>
              <a:rPr lang="hu-HU" dirty="0"/>
              <a:t>aktív folyóiratból, Open </a:t>
            </a:r>
            <a:r>
              <a:rPr lang="hu-HU" dirty="0" smtClean="0"/>
              <a:t>Access </a:t>
            </a:r>
            <a:r>
              <a:rPr lang="hu-HU" dirty="0"/>
              <a:t>folyóiratok is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/>
              <a:t>Nyitó oldal alsó felében: </a:t>
            </a: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 smtClean="0"/>
              <a:t>4 tudományterület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/>
              <a:t>l</a:t>
            </a:r>
            <a:r>
              <a:rPr lang="hu-HU" sz="2600" dirty="0" smtClean="0"/>
              <a:t>egújabb publikációk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 smtClean="0"/>
              <a:t>legnépszerűbb publikációk </a:t>
            </a:r>
            <a:endParaRPr lang="hu-HU" sz="2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5528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t="4564" r="18790" b="14087"/>
          <a:stretch/>
        </p:blipFill>
        <p:spPr bwMode="auto">
          <a:xfrm>
            <a:off x="395536" y="476672"/>
            <a:ext cx="8444791" cy="482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8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Keresés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62500" lnSpcReduction="20000"/>
          </a:bodyPr>
          <a:lstStyle/>
          <a:p>
            <a:r>
              <a:rPr lang="hu-HU" b="1" dirty="0" smtClean="0"/>
              <a:t>Cikkekre, könyvrészletekre keresés</a:t>
            </a:r>
            <a:endParaRPr lang="hu-HU" b="1" dirty="0" smtClean="0"/>
          </a:p>
          <a:p>
            <a:pPr marL="0" indent="0">
              <a:buNone/>
            </a:pPr>
            <a:r>
              <a:rPr lang="hu-HU" dirty="0" smtClean="0"/>
              <a:t>Teljes szövegek, </a:t>
            </a:r>
            <a:r>
              <a:rPr lang="hu-HU" dirty="0" smtClean="0"/>
              <a:t>(a </a:t>
            </a:r>
            <a:r>
              <a:rPr lang="hu-HU" dirty="0"/>
              <a:t>cikken belül különböző oldalakra lehet </a:t>
            </a:r>
            <a:r>
              <a:rPr lang="hu-HU" dirty="0" smtClean="0"/>
              <a:t>ugrani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bal </a:t>
            </a:r>
            <a:r>
              <a:rPr lang="hu-HU" dirty="0" smtClean="0"/>
              <a:t>oldalt) </a:t>
            </a:r>
          </a:p>
          <a:p>
            <a:pPr marL="0" indent="0">
              <a:buNone/>
            </a:pPr>
            <a:r>
              <a:rPr lang="hu-HU" dirty="0" smtClean="0"/>
              <a:t>Jobb </a:t>
            </a:r>
            <a:r>
              <a:rPr lang="hu-HU" dirty="0"/>
              <a:t>oldalon további hasonló cikkeket </a:t>
            </a:r>
            <a:r>
              <a:rPr lang="hu-HU" dirty="0" smtClean="0"/>
              <a:t>javasol.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b="1" dirty="0" smtClean="0"/>
              <a:t>Folyóiratokra, könyvekre </a:t>
            </a:r>
            <a:r>
              <a:rPr lang="hu-HU" b="1" dirty="0" smtClean="0"/>
              <a:t>, </a:t>
            </a:r>
            <a:r>
              <a:rPr lang="hu-HU" b="1" dirty="0" smtClean="0"/>
              <a:t>könyvsorozatokra keresés</a:t>
            </a:r>
            <a:endParaRPr lang="hu-HU" b="1" dirty="0" smtClean="0"/>
          </a:p>
          <a:p>
            <a:pPr marL="0" indent="0">
              <a:buNone/>
            </a:pPr>
            <a:r>
              <a:rPr lang="hu-HU" dirty="0" smtClean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www.sciencedirect.com/science/journals</a:t>
            </a:r>
            <a:r>
              <a:rPr lang="hu-HU" dirty="0" smtClean="0"/>
              <a:t> (folyóirat)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Színjelölések: </a:t>
            </a:r>
          </a:p>
          <a:p>
            <a:r>
              <a:rPr lang="hu-HU" dirty="0"/>
              <a:t>Zöld—elérhető tartalom</a:t>
            </a:r>
          </a:p>
          <a:p>
            <a:r>
              <a:rPr lang="hu-HU" dirty="0"/>
              <a:t>Narancs—Open Access tartalom</a:t>
            </a:r>
          </a:p>
          <a:p>
            <a:r>
              <a:rPr lang="hu-HU" dirty="0"/>
              <a:t>Zöld és </a:t>
            </a:r>
            <a:r>
              <a:rPr lang="hu-HU" dirty="0" err="1"/>
              <a:t>narancssárga---</a:t>
            </a:r>
            <a:r>
              <a:rPr lang="hu-HU" dirty="0"/>
              <a:t> van benne OA tartalom</a:t>
            </a:r>
          </a:p>
          <a:p>
            <a:r>
              <a:rPr lang="hu-HU" dirty="0" err="1"/>
              <a:t>Szürke---nem</a:t>
            </a:r>
            <a:r>
              <a:rPr lang="hu-HU" dirty="0"/>
              <a:t> rendelkezik előfizetéssel a tartalom eléréséhez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b="1" dirty="0" smtClean="0"/>
              <a:t>Képek</a:t>
            </a:r>
            <a:r>
              <a:rPr lang="hu-HU" b="1" dirty="0" smtClean="0"/>
              <a:t>re keresés</a:t>
            </a:r>
            <a:endParaRPr lang="hu-HU" b="1" dirty="0" smtClean="0"/>
          </a:p>
          <a:p>
            <a:pPr marL="0" indent="0">
              <a:buNone/>
            </a:pPr>
            <a:r>
              <a:rPr lang="hu-HU" b="1" dirty="0" smtClean="0">
                <a:hlinkClick r:id="rId3"/>
              </a:rPr>
              <a:t>http://www.sciencedirect.com/science?_ob=ArticleListURL&amp;_method=list&amp;_ArticleListID=-1249247657&amp;_sort=r&amp;_st=22&amp;md5=79d3c1e97906e44662f0b3aa15831109&amp;searchtype=i</a:t>
            </a:r>
            <a:endParaRPr lang="hu-HU" b="1" dirty="0" smtClean="0"/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66878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Összetett keresés, operátorok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r>
              <a:rPr lang="hu-HU" sz="3600" b="1" dirty="0" smtClean="0"/>
              <a:t>Advanced </a:t>
            </a:r>
            <a:r>
              <a:rPr lang="hu-HU" sz="3600" b="1" dirty="0" err="1" smtClean="0"/>
              <a:t>search</a:t>
            </a:r>
            <a:r>
              <a:rPr lang="hu-HU" sz="3600" b="1" dirty="0" smtClean="0"/>
              <a:t>/</a:t>
            </a:r>
            <a:r>
              <a:rPr lang="hu-HU" sz="3600" b="1" dirty="0" err="1" smtClean="0"/>
              <a:t>Expert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search</a:t>
            </a:r>
            <a:endParaRPr lang="hu-HU" sz="3600" b="1" dirty="0" smtClean="0"/>
          </a:p>
          <a:p>
            <a:pPr marL="0" indent="0">
              <a:buNone/>
            </a:pPr>
            <a:endParaRPr lang="hu-HU" sz="3600" b="1" dirty="0" smtClean="0"/>
          </a:p>
          <a:p>
            <a:r>
              <a:rPr lang="hu-HU" sz="3600" b="1" dirty="0" smtClean="0"/>
              <a:t>Operátorok</a:t>
            </a:r>
            <a:r>
              <a:rPr lang="hu-HU" sz="3600" dirty="0" smtClean="0"/>
              <a:t>:</a:t>
            </a:r>
          </a:p>
          <a:p>
            <a:pPr marL="0" indent="0">
              <a:buNone/>
            </a:pPr>
            <a:endParaRPr lang="hu-HU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AND NOT</a:t>
            </a:r>
          </a:p>
          <a:p>
            <a:pPr marL="0" indent="0">
              <a:buNone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W/n</a:t>
            </a:r>
            <a:r>
              <a:rPr lang="hu-HU" dirty="0" smtClean="0"/>
              <a:t>  (két kifejezés távolságát határozza meg) </a:t>
            </a:r>
          </a:p>
          <a:p>
            <a:pPr marL="0" indent="0">
              <a:buNone/>
            </a:pPr>
            <a:r>
              <a:rPr lang="hu-HU" dirty="0" smtClean="0"/>
              <a:t>n= kifejezések közötti  szavak maximális száma sorrendet nem határoz meg</a:t>
            </a:r>
          </a:p>
          <a:p>
            <a:pPr marL="0" indent="0">
              <a:buNone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PRE/n  </a:t>
            </a:r>
            <a:r>
              <a:rPr lang="hu-HU" dirty="0" smtClean="0"/>
              <a:t>( </a:t>
            </a:r>
            <a:r>
              <a:rPr lang="hu-HU" dirty="0" smtClean="0"/>
              <a:t>az első </a:t>
            </a:r>
            <a:r>
              <a:rPr lang="hu-HU" dirty="0" smtClean="0"/>
              <a:t>szó </a:t>
            </a:r>
            <a:r>
              <a:rPr lang="hu-HU" dirty="0" smtClean="0"/>
              <a:t>megelőzi </a:t>
            </a:r>
            <a:r>
              <a:rPr lang="hu-HU" dirty="0" smtClean="0"/>
              <a:t>meghatározott  n szószámon beül a másodikat)</a:t>
            </a:r>
          </a:p>
          <a:p>
            <a:pPr marL="0" indent="0">
              <a:buNone/>
            </a:pPr>
            <a:r>
              <a:rPr lang="hu-HU" dirty="0" smtClean="0"/>
              <a:t>Pl.: </a:t>
            </a:r>
            <a:r>
              <a:rPr lang="hu-HU" dirty="0" err="1" smtClean="0"/>
              <a:t>risk</a:t>
            </a:r>
            <a:r>
              <a:rPr lang="hu-HU" dirty="0" smtClean="0"/>
              <a:t> PRE/3 management</a:t>
            </a:r>
          </a:p>
        </p:txBody>
      </p:sp>
    </p:spTree>
    <p:extLst>
      <p:ext uri="{BB962C8B-B14F-4D97-AF65-F5344CB8AC3E}">
        <p14:creationId xmlns:p14="http://schemas.microsoft.com/office/powerpoint/2010/main" val="362583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Keresést tovább segítő jelölések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 Idézőjelek: „ ”</a:t>
            </a:r>
          </a:p>
          <a:p>
            <a:pPr marL="0" indent="0">
              <a:buNone/>
            </a:pPr>
            <a:r>
              <a:rPr lang="hu-HU" dirty="0" smtClean="0"/>
              <a:t>Két szó szereplése, akár egymástól távol is, de pontosan  </a:t>
            </a:r>
            <a:r>
              <a:rPr lang="hu-HU" dirty="0" smtClean="0"/>
              <a:t>a megadott </a:t>
            </a:r>
            <a:r>
              <a:rPr lang="hu-HU" dirty="0" smtClean="0"/>
              <a:t>sorrendben.</a:t>
            </a:r>
          </a:p>
          <a:p>
            <a:r>
              <a:rPr lang="hu-HU" dirty="0" smtClean="0"/>
              <a:t>Pl.: ”</a:t>
            </a:r>
            <a:r>
              <a:rPr lang="hu-HU" dirty="0" err="1" smtClean="0"/>
              <a:t>Heart</a:t>
            </a:r>
            <a:r>
              <a:rPr lang="hu-HU" dirty="0" smtClean="0"/>
              <a:t> </a:t>
            </a:r>
            <a:r>
              <a:rPr lang="hu-HU" dirty="0" err="1" smtClean="0"/>
              <a:t>attack</a:t>
            </a:r>
            <a:r>
              <a:rPr lang="hu-HU" dirty="0" smtClean="0"/>
              <a:t>”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Kapcsos zárójel: {}</a:t>
            </a:r>
          </a:p>
          <a:p>
            <a:pPr marL="0" indent="0">
              <a:buNone/>
            </a:pPr>
            <a:r>
              <a:rPr lang="hu-HU" dirty="0"/>
              <a:t>E</a:t>
            </a:r>
            <a:r>
              <a:rPr lang="hu-HU" dirty="0" smtClean="0"/>
              <a:t>gymás melletti szerepléseket jelöl.  Pontos sorrend (szókapcsolatok)</a:t>
            </a:r>
          </a:p>
          <a:p>
            <a:pPr marL="0" indent="0">
              <a:buNone/>
            </a:pPr>
            <a:r>
              <a:rPr lang="hu-HU" dirty="0" smtClean="0"/>
              <a:t>Helyi helyettesítő {?}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9358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Konkrét keresések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 rotWithShape="1">
          <a:blip r:embed="rId2"/>
          <a:srcRect l="21661" t="38235" r="19639" b="32353"/>
          <a:stretch/>
        </p:blipFill>
        <p:spPr bwMode="auto">
          <a:xfrm>
            <a:off x="861239" y="1268760"/>
            <a:ext cx="7637545" cy="2151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églalap 4"/>
          <p:cNvSpPr/>
          <p:nvPr/>
        </p:nvSpPr>
        <p:spPr>
          <a:xfrm>
            <a:off x="611560" y="4149079"/>
            <a:ext cx="81369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(</a:t>
            </a:r>
            <a:r>
              <a:rPr lang="hu-HU" sz="2400" b="1" dirty="0" err="1" smtClean="0"/>
              <a:t>tourism</a:t>
            </a:r>
            <a:r>
              <a:rPr lang="hu-HU" sz="2400" b="1" dirty="0" smtClean="0"/>
              <a:t> w/5 "</a:t>
            </a:r>
            <a:r>
              <a:rPr lang="hu-HU" sz="2400" b="1" dirty="0" err="1" smtClean="0"/>
              <a:t>environmental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impact</a:t>
            </a:r>
            <a:r>
              <a:rPr lang="hu-HU" sz="2400" b="1" dirty="0" smtClean="0"/>
              <a:t>") AND (</a:t>
            </a:r>
            <a:r>
              <a:rPr lang="hu-HU" sz="2400" b="1" dirty="0" err="1" smtClean="0"/>
              <a:t>europe</a:t>
            </a:r>
            <a:r>
              <a:rPr lang="hu-HU" sz="2400" b="1" dirty="0" smtClean="0"/>
              <a:t>)</a:t>
            </a:r>
          </a:p>
          <a:p>
            <a:pPr algn="ctr"/>
            <a:endParaRPr lang="hu-HU" sz="2400" b="1" dirty="0" smtClean="0"/>
          </a:p>
          <a:p>
            <a:endParaRPr lang="hu-HU" dirty="0" smtClean="0"/>
          </a:p>
          <a:p>
            <a:r>
              <a:rPr lang="hu-HU" dirty="0" smtClean="0">
                <a:hlinkClick r:id="rId3"/>
              </a:rPr>
              <a:t>http://www.sciencedirect.com/science?_ob=ArticleListURL&amp;_method=list&amp;_ArticleListID=-1249250591&amp;_sort=r&amp;_st=1&amp;md5=83ebb0d34849812e9913bbcba641a628&amp;searchtype=a</a:t>
            </a:r>
            <a:endParaRPr lang="hu-HU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1331640" y="3410415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Forrás:2017_</a:t>
            </a:r>
            <a:r>
              <a:rPr lang="hu-HU" dirty="0" err="1" smtClean="0"/>
              <a:t>Scopus</a:t>
            </a:r>
            <a:r>
              <a:rPr lang="hu-HU" dirty="0" smtClean="0"/>
              <a:t>_Kocsis_</a:t>
            </a:r>
            <a:r>
              <a:rPr lang="hu-HU" dirty="0" err="1" smtClean="0"/>
              <a:t>web.pdf</a:t>
            </a:r>
            <a:r>
              <a:rPr lang="hu-HU" dirty="0" smtClean="0"/>
              <a:t>  fájl (</a:t>
            </a:r>
            <a:r>
              <a:rPr lang="hu-HU" dirty="0" err="1" smtClean="0"/>
              <a:t>Webináriumi</a:t>
            </a:r>
            <a:r>
              <a:rPr lang="hu-HU" dirty="0" smtClean="0"/>
              <a:t> oktatóanyag)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3548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Konkrét keresések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801" y="2350693"/>
            <a:ext cx="8280920" cy="1008112"/>
          </a:xfrm>
        </p:spPr>
        <p:txBody>
          <a:bodyPr>
            <a:normAutofit fontScale="40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</a:t>
            </a:r>
            <a: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</a:t>
            </a:r>
            <a:endParaRPr lang="hu-H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sunshine</a:t>
            </a:r>
            <a: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w/15 (</a:t>
            </a:r>
            <a:r>
              <a:rPr lang="hu-H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</a:t>
            </a:r>
            <a: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</a:t>
            </a:r>
            <a:r>
              <a:rPr lang="hu-H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suicide</a:t>
            </a:r>
            <a:r>
              <a:rPr lang="hu-H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4" name="Kép 3"/>
          <p:cNvPicPr/>
          <p:nvPr/>
        </p:nvPicPr>
        <p:blipFill rotWithShape="1">
          <a:blip r:embed="rId2"/>
          <a:srcRect l="21330" t="22647" r="19639" b="46470"/>
          <a:stretch/>
        </p:blipFill>
        <p:spPr bwMode="auto">
          <a:xfrm>
            <a:off x="107504" y="980728"/>
            <a:ext cx="6408712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ép 4"/>
          <p:cNvPicPr/>
          <p:nvPr/>
        </p:nvPicPr>
        <p:blipFill rotWithShape="1">
          <a:blip r:embed="rId3"/>
          <a:srcRect t="4118" r="35513" b="6764"/>
          <a:stretch/>
        </p:blipFill>
        <p:spPr bwMode="auto">
          <a:xfrm>
            <a:off x="3635896" y="3356992"/>
            <a:ext cx="5298926" cy="3356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539052" y="1124744"/>
            <a:ext cx="2137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Forrás:2017_</a:t>
            </a:r>
            <a:r>
              <a:rPr lang="hu-HU" dirty="0" err="1" smtClean="0"/>
              <a:t>Scopus</a:t>
            </a:r>
            <a:r>
              <a:rPr lang="hu-HU" dirty="0" smtClean="0"/>
              <a:t>_Kocsis_</a:t>
            </a:r>
            <a:r>
              <a:rPr lang="hu-HU" dirty="0" err="1" smtClean="0"/>
              <a:t>web.pdf</a:t>
            </a:r>
            <a:r>
              <a:rPr lang="hu-HU" dirty="0" smtClean="0"/>
              <a:t>  fájl (</a:t>
            </a:r>
            <a:r>
              <a:rPr lang="hu-HU" dirty="0" err="1" smtClean="0"/>
              <a:t>Webináriumi</a:t>
            </a:r>
            <a:r>
              <a:rPr lang="hu-HU" dirty="0" smtClean="0"/>
              <a:t> oktatóanyag)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9505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3389"/>
            <a:ext cx="8229600" cy="1143000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Tippek, taktikák, javaslatok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44824"/>
            <a:ext cx="2833526" cy="3024336"/>
          </a:xfrm>
        </p:spPr>
      </p:pic>
      <p:sp>
        <p:nvSpPr>
          <p:cNvPr id="5" name="Téglalap 4"/>
          <p:cNvSpPr/>
          <p:nvPr/>
        </p:nvSpPr>
        <p:spPr>
          <a:xfrm>
            <a:off x="155429" y="980728"/>
            <a:ext cx="561662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hu-HU" b="1" u="sng" dirty="0" smtClean="0"/>
              <a:t>Cikkek közzététele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szerző  beküldheti </a:t>
            </a:r>
            <a:r>
              <a:rPr lang="hu-HU" b="1" i="1" dirty="0" smtClean="0"/>
              <a:t>elkészült publikáció</a:t>
            </a:r>
            <a:r>
              <a:rPr lang="hu-HU" dirty="0" smtClean="0"/>
              <a:t>jának az </a:t>
            </a:r>
            <a:r>
              <a:rPr lang="hu-HU" b="1" i="1" dirty="0" smtClean="0"/>
              <a:t>absztrakt</a:t>
            </a:r>
            <a:r>
              <a:rPr lang="hu-HU" dirty="0" smtClean="0"/>
              <a:t>ját. Javaslatot </a:t>
            </a:r>
            <a:r>
              <a:rPr lang="hu-HU" dirty="0" smtClean="0"/>
              <a:t>kap, hogy az alapján a cikket majd mely folyóiratban érdemes publikálni.</a:t>
            </a:r>
            <a:br>
              <a:rPr lang="hu-HU" dirty="0" smtClean="0"/>
            </a:br>
            <a:r>
              <a:rPr lang="hu-HU" u="sng" dirty="0" smtClean="0">
                <a:hlinkClick r:id="rId3"/>
              </a:rPr>
              <a:t>http://journalfinder.elsevier.com/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b="1" u="sng" dirty="0" smtClean="0"/>
              <a:t>Kulcsszavak megadása</a:t>
            </a:r>
            <a:endParaRPr lang="hu-HU" dirty="0" smtClean="0"/>
          </a:p>
          <a:p>
            <a:pPr marL="45720" indent="0">
              <a:buNone/>
            </a:pPr>
            <a:r>
              <a:rPr lang="hu-HU" dirty="0" err="1" smtClean="0"/>
              <a:t>SciVal</a:t>
            </a:r>
            <a:r>
              <a:rPr lang="hu-HU" dirty="0" smtClean="0"/>
              <a:t> adatbázisban publikáció absztraktjához kapcsolódóan kulcsszavak megadásában segít.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b="1" u="sng" dirty="0" smtClean="0"/>
              <a:t>Hivatkozáskezelés</a:t>
            </a:r>
          </a:p>
          <a:p>
            <a:pPr marL="45720" indent="0"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Hivatkozáskezelő adatbázis használata javasolt!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Pl.: </a:t>
            </a:r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Scholar</a:t>
            </a:r>
            <a:r>
              <a:rPr lang="hu-HU" dirty="0" smtClean="0"/>
              <a:t>, </a:t>
            </a:r>
            <a:r>
              <a:rPr lang="hu-HU" dirty="0" err="1" smtClean="0"/>
              <a:t>Elsevier-nek</a:t>
            </a:r>
            <a:r>
              <a:rPr lang="hu-HU" dirty="0" smtClean="0"/>
              <a:t> a </a:t>
            </a:r>
            <a:r>
              <a:rPr lang="hu-HU" dirty="0" err="1" smtClean="0"/>
              <a:t>Mendeley</a:t>
            </a:r>
            <a:r>
              <a:rPr lang="hu-HU" dirty="0" smtClean="0"/>
              <a:t> hivatkozáskezelő programja, vagy </a:t>
            </a:r>
            <a:r>
              <a:rPr lang="hu-HU" dirty="0" err="1" smtClean="0"/>
              <a:t>RefWorks</a:t>
            </a:r>
            <a:endParaRPr lang="hu-HU" dirty="0" smtClean="0"/>
          </a:p>
          <a:p>
            <a:pPr marL="45720" indent="0">
              <a:buNone/>
            </a:pPr>
            <a:endParaRPr lang="hu-HU" dirty="0"/>
          </a:p>
          <a:p>
            <a:pPr marL="45720"/>
            <a:r>
              <a:rPr lang="hu-HU" b="1" u="sng" dirty="0" err="1" smtClean="0"/>
              <a:t>MTMT-ben</a:t>
            </a:r>
            <a:r>
              <a:rPr lang="hu-HU" b="1" u="sng" dirty="0" smtClean="0"/>
              <a:t> azonosítók csatolása</a:t>
            </a:r>
          </a:p>
          <a:p>
            <a:pPr marL="45720"/>
            <a:r>
              <a:rPr lang="hu-HU" dirty="0" smtClean="0"/>
              <a:t>WOS </a:t>
            </a:r>
            <a:r>
              <a:rPr lang="hu-HU" dirty="0" err="1" smtClean="0"/>
              <a:t>Scopus</a:t>
            </a:r>
            <a:r>
              <a:rPr lang="hu-HU" dirty="0" smtClean="0"/>
              <a:t>, Science </a:t>
            </a:r>
            <a:r>
              <a:rPr lang="hu-HU" dirty="0" err="1" smtClean="0"/>
              <a:t>Direct</a:t>
            </a:r>
            <a:endParaRPr lang="hu-HU" dirty="0" smtClean="0"/>
          </a:p>
          <a:p>
            <a:pPr marL="45720"/>
            <a:endParaRPr lang="hu-HU" dirty="0" smtClean="0"/>
          </a:p>
          <a:p>
            <a:pPr marL="45720"/>
            <a:r>
              <a:rPr lang="hu-HU" dirty="0" smtClean="0"/>
              <a:t>Publikáláskor szerzőnek </a:t>
            </a:r>
            <a:r>
              <a:rPr lang="hu-HU" b="1" u="sng" dirty="0" err="1" smtClean="0"/>
              <a:t>absztraktot</a:t>
            </a:r>
            <a:r>
              <a:rPr lang="hu-HU" b="1" u="sng" dirty="0" smtClean="0"/>
              <a:t> kell készíteni  </a:t>
            </a:r>
            <a:r>
              <a:rPr lang="hu-HU" dirty="0" smtClean="0"/>
              <a:t>DE MILYEN nyelven/nyelveken?</a:t>
            </a:r>
          </a:p>
          <a:p>
            <a:pPr marL="45720"/>
            <a:r>
              <a:rPr lang="hu-HU" dirty="0"/>
              <a:t>k</a:t>
            </a:r>
            <a:r>
              <a:rPr lang="hu-HU" dirty="0" smtClean="0"/>
              <a:t>ínai  nyelvű absztrakt ? angol absztrakt mellett</a:t>
            </a:r>
          </a:p>
          <a:p>
            <a:pPr marL="45720"/>
            <a:endParaRPr lang="hu-HU" dirty="0"/>
          </a:p>
          <a:p>
            <a:pPr marL="45720"/>
            <a:endParaRPr lang="hu-HU" dirty="0" smtClean="0"/>
          </a:p>
          <a:p>
            <a:pPr marL="45720" indent="0">
              <a:buNone/>
            </a:pPr>
            <a:endParaRPr lang="hu-HU" dirty="0" smtClean="0"/>
          </a:p>
          <a:p>
            <a:pPr marL="45720" indent="0">
              <a:buNone/>
            </a:pPr>
            <a:endParaRPr lang="hu-HU" dirty="0"/>
          </a:p>
          <a:p>
            <a:pPr marL="4572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579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Áttekintés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166018"/>
            <a:ext cx="8229600" cy="5359326"/>
          </a:xfrm>
        </p:spPr>
        <p:txBody>
          <a:bodyPr>
            <a:normAutofit fontScale="62500" lnSpcReduction="20000"/>
          </a:bodyPr>
          <a:lstStyle/>
          <a:p>
            <a:r>
              <a:rPr lang="hu-HU" sz="4100" b="1" dirty="0" err="1" smtClean="0"/>
              <a:t>Scopus</a:t>
            </a:r>
            <a:r>
              <a:rPr lang="hu-HU" sz="4100" b="1" dirty="0" smtClean="0"/>
              <a:t> és lehetőségei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Folyóiratmetrika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olyóiratok összehasonlítása, keresés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Regisztráció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sz="4100" b="1" dirty="0" smtClean="0"/>
              <a:t>Science </a:t>
            </a:r>
            <a:r>
              <a:rPr lang="hu-HU" sz="4100" b="1" dirty="0" err="1" smtClean="0"/>
              <a:t>Direct</a:t>
            </a:r>
            <a:r>
              <a:rPr lang="hu-HU" sz="4100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Felület sajátosságai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Keresési stratégiák, operátorok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Regisztráció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r>
              <a:rPr lang="hu-HU" sz="4100" b="1" dirty="0" smtClean="0"/>
              <a:t>Tippek ,taktikák</a:t>
            </a:r>
          </a:p>
          <a:p>
            <a:pPr marL="0" indent="0">
              <a:buNone/>
            </a:pPr>
            <a:endParaRPr lang="hu-HU" sz="4100" b="1" dirty="0" smtClean="0"/>
          </a:p>
          <a:p>
            <a:r>
              <a:rPr lang="hu-HU" sz="4100" b="1" dirty="0" smtClean="0"/>
              <a:t>Segítség:</a:t>
            </a:r>
          </a:p>
          <a:p>
            <a:pPr marL="0" indent="0">
              <a:buNone/>
            </a:pPr>
            <a:r>
              <a:rPr lang="hu-HU" b="1" dirty="0" smtClean="0"/>
              <a:t> </a:t>
            </a:r>
            <a:r>
              <a:rPr lang="hu-HU" b="1" dirty="0" err="1" smtClean="0"/>
              <a:t>webináriumi</a:t>
            </a:r>
            <a:r>
              <a:rPr lang="hu-HU" b="1" dirty="0" smtClean="0"/>
              <a:t> oktatóanyagok, tájékoztatók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Dr. Kocsis </a:t>
            </a:r>
            <a:r>
              <a:rPr lang="hu-HU" dirty="0" smtClean="0"/>
              <a:t>Dénes: </a:t>
            </a:r>
            <a:r>
              <a:rPr lang="hu-HU" dirty="0" err="1" smtClean="0">
                <a:hlinkClick r:id="rId2"/>
              </a:rPr>
              <a:t>denes.kocsis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gmail.com</a:t>
            </a:r>
            <a:r>
              <a:rPr lang="hu-HU" dirty="0" smtClean="0"/>
              <a:t>  (</a:t>
            </a:r>
            <a:r>
              <a:rPr lang="hu-HU" dirty="0" err="1" smtClean="0"/>
              <a:t>Elsevier</a:t>
            </a:r>
            <a:r>
              <a:rPr lang="hu-HU" dirty="0" smtClean="0"/>
              <a:t> </a:t>
            </a:r>
            <a:r>
              <a:rPr lang="hu-HU" dirty="0"/>
              <a:t>megbízott </a:t>
            </a:r>
            <a:r>
              <a:rPr lang="hu-HU" dirty="0" smtClean="0"/>
              <a:t>oktató)</a:t>
            </a:r>
            <a:endParaRPr lang="hu-HU" sz="4100" b="1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47900"/>
            <a:ext cx="19431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88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Összegzés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96544"/>
          </a:xfrm>
        </p:spPr>
        <p:txBody>
          <a:bodyPr>
            <a:normAutofit/>
          </a:bodyPr>
          <a:lstStyle/>
          <a:p>
            <a:pPr algn="ctr"/>
            <a:r>
              <a:rPr lang="hu-HU" sz="2800" dirty="0" err="1" smtClean="0"/>
              <a:t>Scopus</a:t>
            </a:r>
            <a:r>
              <a:rPr lang="hu-HU" sz="2800" dirty="0" smtClean="0"/>
              <a:t> és Science </a:t>
            </a:r>
            <a:r>
              <a:rPr lang="hu-HU" sz="2800" dirty="0" err="1" smtClean="0"/>
              <a:t>Direct</a:t>
            </a:r>
            <a:r>
              <a:rPr lang="hu-HU" sz="2800" dirty="0" smtClean="0"/>
              <a:t> adatbázisokban javasolni a szerzői profil beállítását, keresések lementését, figyelmeztetések beállítását.</a:t>
            </a:r>
          </a:p>
          <a:p>
            <a:pPr marL="0" indent="0" algn="ctr">
              <a:buNone/>
            </a:pPr>
            <a:endParaRPr lang="hu-HU" sz="2800" dirty="0" smtClean="0"/>
          </a:p>
          <a:p>
            <a:pPr algn="ctr"/>
            <a:r>
              <a:rPr lang="hu-HU" sz="2800" dirty="0" smtClean="0"/>
              <a:t>Folyóiratok vizsgálata, mérőszámok</a:t>
            </a:r>
          </a:p>
          <a:p>
            <a:pPr marL="0" indent="0" algn="ctr">
              <a:buNone/>
            </a:pPr>
            <a:endParaRPr lang="hu-HU" sz="2800" dirty="0" smtClean="0"/>
          </a:p>
          <a:p>
            <a:pPr algn="ctr"/>
            <a:r>
              <a:rPr lang="hu-HU" sz="2800" dirty="0" smtClean="0"/>
              <a:t>Keresési taktikák, operátorok alkalmazása</a:t>
            </a:r>
          </a:p>
          <a:p>
            <a:pPr marL="0" indent="0" algn="ctr">
              <a:buNone/>
            </a:pPr>
            <a:endParaRPr lang="hu-HU" sz="2800" dirty="0" smtClean="0"/>
          </a:p>
          <a:p>
            <a:pPr algn="ctr"/>
            <a:r>
              <a:rPr lang="hu-HU" sz="2800" dirty="0" smtClean="0"/>
              <a:t>Egyéb adatbázisok </a:t>
            </a:r>
            <a:r>
              <a:rPr lang="hu-HU" sz="2800" dirty="0" smtClean="0"/>
              <a:t>jelentősége</a:t>
            </a: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439654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Köszönöm a figyelmet!</a:t>
            </a:r>
            <a:endParaRPr lang="hu-H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46" y="1600200"/>
            <a:ext cx="624270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0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A legnagyobb absztrakt és hivatkozás adatbázisa a szakmailag lektorált szakirodalomnak.</a:t>
            </a:r>
          </a:p>
          <a:p>
            <a:r>
              <a:rPr lang="hu-HU" sz="1800" b="1" dirty="0" err="1" smtClean="0"/>
              <a:t>Scopusban</a:t>
            </a:r>
            <a:r>
              <a:rPr lang="hu-HU" sz="1800" b="1" dirty="0" smtClean="0"/>
              <a:t> szereplő </a:t>
            </a:r>
            <a:r>
              <a:rPr lang="hu-HU" sz="1800" b="1" dirty="0" smtClean="0"/>
              <a:t>adatok </a:t>
            </a:r>
            <a:r>
              <a:rPr lang="hu-HU" sz="1800" b="1" dirty="0" smtClean="0"/>
              <a:t>több mint 5000 kiadótól </a:t>
            </a:r>
            <a:r>
              <a:rPr lang="hu-HU" sz="1800" b="1" dirty="0" smtClean="0"/>
              <a:t>származnak. Pl.: </a:t>
            </a:r>
            <a:r>
              <a:rPr lang="hu-HU" sz="1800" b="1" dirty="0" err="1"/>
              <a:t>Elsevier</a:t>
            </a:r>
            <a:r>
              <a:rPr lang="hu-HU" sz="1800" b="1" dirty="0"/>
              <a:t>, </a:t>
            </a:r>
            <a:r>
              <a:rPr lang="hu-HU" sz="1800" b="1" dirty="0" smtClean="0"/>
              <a:t>Oxford</a:t>
            </a:r>
            <a:r>
              <a:rPr lang="hu-HU" sz="1800" b="1" dirty="0"/>
              <a:t>, </a:t>
            </a:r>
            <a:r>
              <a:rPr lang="hu-HU" sz="1800" b="1" dirty="0" err="1"/>
              <a:t>Wolters</a:t>
            </a:r>
            <a:r>
              <a:rPr lang="hu-HU" sz="1800" b="1" dirty="0"/>
              <a:t> </a:t>
            </a:r>
            <a:r>
              <a:rPr lang="hu-HU" sz="1800" b="1" dirty="0" err="1"/>
              <a:t>Kluwer</a:t>
            </a:r>
            <a:r>
              <a:rPr lang="hu-HU" sz="1800" b="1" dirty="0"/>
              <a:t>, </a:t>
            </a:r>
            <a:r>
              <a:rPr lang="hu-HU" sz="1800" b="1" dirty="0" err="1"/>
              <a:t>Emerald</a:t>
            </a:r>
            <a:r>
              <a:rPr lang="hu-HU" sz="1800" b="1" dirty="0"/>
              <a:t>, </a:t>
            </a:r>
            <a:r>
              <a:rPr lang="hu-HU" sz="1800" b="1" dirty="0" err="1" smtClean="0"/>
              <a:t>Taylor&amp;Francis</a:t>
            </a:r>
            <a:endParaRPr lang="hu-HU" sz="1800" b="1" dirty="0" smtClean="0"/>
          </a:p>
          <a:p>
            <a:pPr marL="0" indent="0">
              <a:buNone/>
            </a:pPr>
            <a:endParaRPr lang="hu-HU" sz="1800" b="1" dirty="0" smtClean="0"/>
          </a:p>
          <a:p>
            <a:r>
              <a:rPr lang="hu-HU" sz="2400" b="1" u="sng" dirty="0" err="1"/>
              <a:t>Scopusban</a:t>
            </a:r>
            <a:r>
              <a:rPr lang="hu-HU" sz="2400" b="1" u="sng" dirty="0"/>
              <a:t> történő indexálás </a:t>
            </a:r>
            <a:r>
              <a:rPr lang="hu-HU" sz="2400" b="1" u="sng" dirty="0" smtClean="0"/>
              <a:t>kritériumai:</a:t>
            </a:r>
            <a:endParaRPr lang="hu-HU" sz="2400" b="1" dirty="0" smtClean="0"/>
          </a:p>
          <a:p>
            <a:pPr marL="0" indent="0">
              <a:buNone/>
            </a:pPr>
            <a:r>
              <a:rPr lang="hu-HU" sz="2000" b="1" dirty="0" smtClean="0"/>
              <a:t>6 </a:t>
            </a:r>
            <a:r>
              <a:rPr lang="hu-HU" sz="2000" b="1" dirty="0" err="1" smtClean="0"/>
              <a:t>követelemény</a:t>
            </a:r>
            <a:r>
              <a:rPr lang="hu-HU" sz="2000" b="1" dirty="0" smtClean="0"/>
              <a:t>: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000" b="1" dirty="0" smtClean="0"/>
              <a:t>szakmailag lektorált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000" b="1" dirty="0" smtClean="0"/>
              <a:t>angol nyelvű absztrakt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000" b="1" dirty="0" smtClean="0"/>
              <a:t>rendszeres megjelenés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000" b="1" dirty="0" smtClean="0"/>
              <a:t>latin betűs referenciák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000" b="1" dirty="0" smtClean="0"/>
              <a:t>publikációs etikai nyilatkozat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sz="2000" b="1" dirty="0"/>
          </a:p>
          <a:p>
            <a:pPr marL="0" indent="0">
              <a:buNone/>
            </a:pPr>
            <a:r>
              <a:rPr lang="hu-HU" sz="2000" b="1" dirty="0" smtClean="0"/>
              <a:t>+ 14 további minőségi és mennyiségi szempont: </a:t>
            </a:r>
            <a:r>
              <a:rPr lang="hu-HU" sz="2000" b="1" dirty="0"/>
              <a:t>s</a:t>
            </a:r>
            <a:r>
              <a:rPr lang="hu-HU" sz="2000" b="1" dirty="0" smtClean="0"/>
              <a:t>zakértői testület segítségével   CSAB (</a:t>
            </a:r>
            <a:r>
              <a:rPr lang="hu-HU" sz="2000" b="1" dirty="0" err="1" smtClean="0"/>
              <a:t>Content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Selection</a:t>
            </a:r>
            <a:r>
              <a:rPr lang="hu-HU" sz="2000" b="1" dirty="0" smtClean="0"/>
              <a:t> &amp; </a:t>
            </a:r>
            <a:r>
              <a:rPr lang="hu-HU" sz="2000" b="1" dirty="0" err="1" smtClean="0"/>
              <a:t>Advisory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Board</a:t>
            </a:r>
            <a:r>
              <a:rPr lang="hu-HU" sz="2000" b="1" dirty="0" smtClean="0"/>
              <a:t>)</a:t>
            </a:r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endParaRPr lang="hu-HU" sz="2000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408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/>
          </p:cNvPicPr>
          <p:nvPr>
            <p:ph idx="1"/>
          </p:nvPr>
        </p:nvPicPr>
        <p:blipFill rotWithShape="1">
          <a:blip r:embed="rId2"/>
          <a:srcRect l="20834" t="41765" r="18978" b="12941"/>
          <a:stretch/>
        </p:blipFill>
        <p:spPr bwMode="auto">
          <a:xfrm>
            <a:off x="395536" y="692696"/>
            <a:ext cx="8280920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187624" y="479715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Forrás:2017_</a:t>
            </a:r>
            <a:r>
              <a:rPr lang="hu-HU" dirty="0" err="1" smtClean="0"/>
              <a:t>Scopus</a:t>
            </a:r>
            <a:r>
              <a:rPr lang="hu-HU" dirty="0" smtClean="0"/>
              <a:t>_Kocsis_</a:t>
            </a:r>
            <a:r>
              <a:rPr lang="hu-HU" dirty="0" err="1" smtClean="0"/>
              <a:t>web.pdf</a:t>
            </a:r>
            <a:r>
              <a:rPr lang="hu-HU" dirty="0" smtClean="0"/>
              <a:t>  fájl (</a:t>
            </a:r>
            <a:r>
              <a:rPr lang="hu-HU" dirty="0" err="1" smtClean="0"/>
              <a:t>Webináriumi</a:t>
            </a:r>
            <a:r>
              <a:rPr lang="hu-HU" dirty="0" smtClean="0"/>
              <a:t> oktatóanyag)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464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Folyóiratmetrika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Folyóiratok teljesítményének mérése</a:t>
            </a:r>
          </a:p>
          <a:p>
            <a:pPr marL="0" indent="0">
              <a:buNone/>
            </a:pPr>
            <a:r>
              <a:rPr lang="hu-HU" dirty="0" smtClean="0"/>
              <a:t>	</a:t>
            </a:r>
            <a:r>
              <a:rPr lang="hu-HU" dirty="0" err="1" smtClean="0"/>
              <a:t>Cite</a:t>
            </a:r>
            <a:r>
              <a:rPr lang="hu-HU" dirty="0" smtClean="0"/>
              <a:t> </a:t>
            </a:r>
            <a:r>
              <a:rPr lang="hu-HU" dirty="0" err="1" smtClean="0"/>
              <a:t>Score</a:t>
            </a:r>
            <a:r>
              <a:rPr lang="hu-HU" dirty="0" smtClean="0"/>
              <a:t> metrikára épül-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CiteScore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rank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CiteScore</a:t>
            </a:r>
            <a:r>
              <a:rPr lang="hu-H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hu-HU" dirty="0"/>
              <a:t> A/B</a:t>
            </a:r>
          </a:p>
          <a:p>
            <a:pPr marL="0" indent="0">
              <a:buNone/>
            </a:pPr>
            <a:r>
              <a:rPr lang="hu-HU" dirty="0"/>
              <a:t>A: hivatkozások 2015-ben</a:t>
            </a:r>
          </a:p>
          <a:p>
            <a:pPr marL="0" indent="0">
              <a:buNone/>
            </a:pPr>
            <a:r>
              <a:rPr lang="hu-HU" dirty="0"/>
              <a:t>B: az előző 3 évben megjelent (2012-2014) </a:t>
            </a:r>
            <a:r>
              <a:rPr lang="hu-HU" dirty="0" smtClean="0"/>
              <a:t>dokumentumaira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CiteScore</a:t>
            </a:r>
            <a:r>
              <a:rPr lang="hu-H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rank</a:t>
            </a:r>
            <a:r>
              <a:rPr lang="hu-HU" dirty="0"/>
              <a:t>: </a:t>
            </a:r>
            <a:r>
              <a:rPr lang="hu-HU" dirty="0" smtClean="0"/>
              <a:t>(+százalékos érték). </a:t>
            </a:r>
            <a:r>
              <a:rPr lang="hu-HU" dirty="0" smtClean="0"/>
              <a:t>Mennyi </a:t>
            </a:r>
            <a:r>
              <a:rPr lang="hu-HU" dirty="0"/>
              <a:t>százalékkal </a:t>
            </a:r>
            <a:r>
              <a:rPr lang="hu-HU" dirty="0" smtClean="0"/>
              <a:t>teljesít </a:t>
            </a:r>
            <a:r>
              <a:rPr lang="hu-HU" dirty="0"/>
              <a:t>jobban a folyóirat a többi tudományági folyóirathoz </a:t>
            </a:r>
            <a:r>
              <a:rPr lang="hu-HU" dirty="0" smtClean="0"/>
              <a:t>képest.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Pl.: 5/21544    (</a:t>
            </a:r>
            <a:r>
              <a:rPr lang="hu-HU" dirty="0"/>
              <a:t>X hasonló kategóriájú folyóiratból hányadik helyen </a:t>
            </a:r>
            <a:r>
              <a:rPr lang="hu-HU" dirty="0" smtClean="0"/>
              <a:t>szerepel)</a:t>
            </a:r>
          </a:p>
          <a:p>
            <a:pPr marL="0" indent="0">
              <a:buNone/>
            </a:pP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SJR</a:t>
            </a:r>
            <a:r>
              <a:rPr lang="hu-HU" dirty="0" smtClean="0">
                <a:sym typeface="Wingdings" panose="05000000000000000000" pitchFamily="2" charset="2"/>
              </a:rPr>
              <a:t>:  </a:t>
            </a:r>
            <a:r>
              <a:rPr lang="hu-HU" b="1" dirty="0" err="1"/>
              <a:t>SCImago</a:t>
            </a:r>
            <a:r>
              <a:rPr lang="hu-HU" b="1" dirty="0"/>
              <a:t> Journal &amp; Country </a:t>
            </a:r>
            <a:r>
              <a:rPr lang="hu-HU" b="1" dirty="0" err="1"/>
              <a:t>Rank</a:t>
            </a:r>
            <a:r>
              <a:rPr lang="hu-HU" b="1" dirty="0"/>
              <a:t> </a:t>
            </a:r>
            <a:r>
              <a:rPr lang="hu-HU" b="1" dirty="0" smtClean="0"/>
              <a:t> (folyóirat és országos  rangsorolási  mérőszám) </a:t>
            </a:r>
            <a:r>
              <a:rPr lang="hu-HU" dirty="0" smtClean="0">
                <a:sym typeface="Wingdings" panose="05000000000000000000" pitchFamily="2" charset="2"/>
              </a:rPr>
              <a:t>nehezebben manipulálható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144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Folyóiratok, cikkek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147248" cy="1324743"/>
          </a:xfrm>
        </p:spPr>
        <p:txBody>
          <a:bodyPr>
            <a:normAutofit fontScale="92500" lnSpcReduction="20000"/>
          </a:bodyPr>
          <a:lstStyle/>
          <a:p>
            <a:r>
              <a:rPr lang="hu-HU" sz="2800" b="1" u="sng" dirty="0" smtClean="0"/>
              <a:t>Cikk-szintű </a:t>
            </a:r>
            <a:r>
              <a:rPr lang="hu-HU" sz="2800" b="1" u="sng" dirty="0"/>
              <a:t>metrikák</a:t>
            </a:r>
            <a:r>
              <a:rPr lang="hu-HU" sz="2800" b="1" u="sng" dirty="0" smtClean="0"/>
              <a:t>: </a:t>
            </a:r>
            <a:r>
              <a:rPr lang="hu-HU" sz="1900" b="1" u="sng" dirty="0" smtClean="0"/>
              <a:t>(százalékos értékek, súlyozás)</a:t>
            </a:r>
            <a:endParaRPr lang="hu-HU" sz="1900" dirty="0"/>
          </a:p>
          <a:p>
            <a:pPr marL="0" indent="0">
              <a:buNone/>
            </a:pPr>
            <a:r>
              <a:rPr lang="hu-HU" sz="2000" dirty="0"/>
              <a:t>Cikkek teljesítményének </a:t>
            </a:r>
            <a:r>
              <a:rPr lang="hu-HU" sz="2000" dirty="0" smtClean="0"/>
              <a:t>mérése</a:t>
            </a:r>
          </a:p>
          <a:p>
            <a:pPr marL="0" indent="0">
              <a:buNone/>
            </a:pPr>
            <a:r>
              <a:rPr lang="hu-HU" sz="2000" dirty="0" err="1" smtClean="0"/>
              <a:t>Scopusban</a:t>
            </a:r>
            <a:r>
              <a:rPr lang="hu-HU" sz="2000" dirty="0" smtClean="0"/>
              <a:t> </a:t>
            </a:r>
            <a:r>
              <a:rPr lang="hu-HU" sz="2000" dirty="0"/>
              <a:t>megjelenő hivatkozások száma </a:t>
            </a:r>
            <a:r>
              <a:rPr lang="hu-HU" sz="2000" dirty="0" smtClean="0"/>
              <a:t>látható  (adott </a:t>
            </a:r>
            <a:r>
              <a:rPr lang="hu-HU" sz="2000" dirty="0"/>
              <a:t>cikk adott tudományterülethez képest hogyan </a:t>
            </a:r>
            <a:r>
              <a:rPr lang="hu-HU" sz="2000" dirty="0" smtClean="0"/>
              <a:t>teljesít)</a:t>
            </a:r>
            <a:endParaRPr lang="hu-HU" sz="2000" dirty="0"/>
          </a:p>
        </p:txBody>
      </p:sp>
      <p:pic>
        <p:nvPicPr>
          <p:cNvPr id="4" name="Kép 3"/>
          <p:cNvPicPr/>
          <p:nvPr/>
        </p:nvPicPr>
        <p:blipFill rotWithShape="1">
          <a:blip r:embed="rId2"/>
          <a:srcRect t="4706" b="7647"/>
          <a:stretch/>
        </p:blipFill>
        <p:spPr bwMode="auto">
          <a:xfrm>
            <a:off x="899592" y="2636912"/>
            <a:ext cx="7344816" cy="3870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384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/>
          </p:cNvPicPr>
          <p:nvPr>
            <p:ph idx="1"/>
          </p:nvPr>
        </p:nvPicPr>
        <p:blipFill rotWithShape="1">
          <a:blip r:embed="rId2"/>
          <a:srcRect l="21330" t="21470" r="19639" b="6176"/>
          <a:stretch/>
        </p:blipFill>
        <p:spPr bwMode="auto">
          <a:xfrm>
            <a:off x="611560" y="404664"/>
            <a:ext cx="7920880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187624" y="544522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Forrás:2017_</a:t>
            </a:r>
            <a:r>
              <a:rPr lang="hu-HU" dirty="0" err="1" smtClean="0"/>
              <a:t>Scopus</a:t>
            </a:r>
            <a:r>
              <a:rPr lang="hu-HU" dirty="0" smtClean="0"/>
              <a:t>_Kocsis_</a:t>
            </a:r>
            <a:r>
              <a:rPr lang="hu-HU" dirty="0" err="1" smtClean="0"/>
              <a:t>web.pdf</a:t>
            </a:r>
            <a:r>
              <a:rPr lang="hu-HU" dirty="0" smtClean="0"/>
              <a:t>  fájl (</a:t>
            </a:r>
            <a:r>
              <a:rPr lang="hu-HU" dirty="0" err="1" smtClean="0"/>
              <a:t>Webináriumi</a:t>
            </a:r>
            <a:r>
              <a:rPr lang="hu-HU" dirty="0" smtClean="0"/>
              <a:t> oktatóanyag)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920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PlumX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metrikák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Cikkek </a:t>
            </a:r>
            <a:r>
              <a:rPr lang="hu-HU" dirty="0"/>
              <a:t>teljesítményéről ad </a:t>
            </a:r>
            <a:r>
              <a:rPr lang="hu-HU" dirty="0" smtClean="0"/>
              <a:t>információt</a:t>
            </a:r>
          </a:p>
          <a:p>
            <a:r>
              <a:rPr lang="hu-HU" dirty="0"/>
              <a:t>V</a:t>
            </a:r>
            <a:r>
              <a:rPr lang="hu-HU" dirty="0" smtClean="0"/>
              <a:t>izuális </a:t>
            </a:r>
            <a:r>
              <a:rPr lang="hu-HU" dirty="0" smtClean="0"/>
              <a:t>mutatók: különböző </a:t>
            </a:r>
            <a:r>
              <a:rPr lang="hu-HU" dirty="0"/>
              <a:t>színnel történik a jelölés. 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Scopus</a:t>
            </a:r>
            <a:r>
              <a:rPr lang="hu-HU" dirty="0" smtClean="0"/>
              <a:t> </a:t>
            </a:r>
            <a:r>
              <a:rPr lang="hu-HU" dirty="0"/>
              <a:t>2017-es újdonsága. A</a:t>
            </a:r>
            <a:r>
              <a:rPr lang="hu-HU" dirty="0" smtClean="0"/>
              <a:t>dott oktató láthatja, </a:t>
            </a:r>
            <a:r>
              <a:rPr lang="hu-HU" dirty="0"/>
              <a:t>hogy mások hogyan kapcsolódnak a kutatásaihoz, cikkeihez. Pl. (hivatkozások és egyéb mutatók tekintetében)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5 </a:t>
            </a:r>
            <a:r>
              <a:rPr lang="hu-HU" dirty="0"/>
              <a:t>szempont: </a:t>
            </a:r>
          </a:p>
          <a:p>
            <a:r>
              <a:rPr lang="hu-HU" dirty="0"/>
              <a:t>zöld szín—használat (olvasottság, letöltések, megtekintések)</a:t>
            </a:r>
          </a:p>
          <a:p>
            <a:r>
              <a:rPr lang="hu-HU" dirty="0"/>
              <a:t>sárga szín—rögzítés (kedvenc, könyvjelzőzés)</a:t>
            </a:r>
          </a:p>
          <a:p>
            <a:r>
              <a:rPr lang="hu-HU" dirty="0"/>
              <a:t>kék— közösségi média (megosztások, </a:t>
            </a:r>
            <a:r>
              <a:rPr lang="hu-HU" dirty="0" err="1"/>
              <a:t>tweet</a:t>
            </a:r>
            <a:r>
              <a:rPr lang="hu-HU" dirty="0"/>
              <a:t>)</a:t>
            </a:r>
          </a:p>
          <a:p>
            <a:r>
              <a:rPr lang="hu-HU" dirty="0"/>
              <a:t>piros— hivatkozás (</a:t>
            </a:r>
            <a:r>
              <a:rPr lang="hu-HU" dirty="0" err="1"/>
              <a:t>Scopus</a:t>
            </a:r>
            <a:r>
              <a:rPr lang="hu-HU" dirty="0"/>
              <a:t>, törvényi hivatkozások)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333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PlumX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Scopusban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 rotWithShape="1">
          <a:blip r:embed="rId2"/>
          <a:srcRect t="3529" b="15588"/>
          <a:stretch/>
        </p:blipFill>
        <p:spPr bwMode="auto">
          <a:xfrm>
            <a:off x="457200" y="1991998"/>
            <a:ext cx="8229600" cy="3742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5584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634</Words>
  <Application>Microsoft Office PowerPoint</Application>
  <PresentationFormat>Diavetítés a képernyőre (4:3 oldalarány)</PresentationFormat>
  <Paragraphs>160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Scopus és Science Direct adatbázisok használata:  Elsevier termékek további lehetőségei</vt:lpstr>
      <vt:lpstr>Áttekintés</vt:lpstr>
      <vt:lpstr>I. Scopus</vt:lpstr>
      <vt:lpstr>PowerPoint bemutató</vt:lpstr>
      <vt:lpstr>Folyóiratmetrika</vt:lpstr>
      <vt:lpstr>Folyóiratok, cikkek</vt:lpstr>
      <vt:lpstr>PowerPoint bemutató</vt:lpstr>
      <vt:lpstr>PlumX metrikák</vt:lpstr>
      <vt:lpstr>PlumX a Scopusban</vt:lpstr>
      <vt:lpstr>Folyóiratok minősége, összehasonlítás </vt:lpstr>
      <vt:lpstr>Scopus profil</vt:lpstr>
      <vt:lpstr>II. Science Direct</vt:lpstr>
      <vt:lpstr>PowerPoint bemutató</vt:lpstr>
      <vt:lpstr>Keresés</vt:lpstr>
      <vt:lpstr>Összetett keresés, operátorok</vt:lpstr>
      <vt:lpstr>Keresést tovább segítő jelölések</vt:lpstr>
      <vt:lpstr>Konkrét keresések</vt:lpstr>
      <vt:lpstr>Konkrét keresések</vt:lpstr>
      <vt:lpstr>Tippek, taktikák, javaslatok</vt:lpstr>
      <vt:lpstr>Összegzés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Scopus és Science Direct adatbázisok használata: Elsevier termékek</dc:title>
  <dc:creator>user</dc:creator>
  <cp:lastModifiedBy>user</cp:lastModifiedBy>
  <cp:revision>48</cp:revision>
  <dcterms:created xsi:type="dcterms:W3CDTF">2018-01-18T09:51:53Z</dcterms:created>
  <dcterms:modified xsi:type="dcterms:W3CDTF">2018-01-19T09:53:49Z</dcterms:modified>
</cp:coreProperties>
</file>