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Tahom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hYJ/yuJLPRe9EklOfXimrEWtJX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A34A33-5C28-4363-82BF-BAC765D5E1C3}">
  <a:tblStyle styleId="{91A34A33-5C28-4363-82BF-BAC765D5E1C3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fill>
          <a:solidFill>
            <a:srgbClr val="CAE6F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E6F1"/>
          </a:solidFill>
        </a:fill>
      </a:tcStyle>
    </a:band1V>
    <a:band2V>
      <a:tcTxStyle b="off" i="off"/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73741cc6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1f73741cc6f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881c6a9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1f881c6a9d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73741cc6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1f73741cc6f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c651ebf9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1fc651ebf99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c651ebf9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1fc651ebf99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e040cbda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1fe040cbdad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c7eca40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1fc7eca406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73741cc6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1f73741cc6f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89908304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1f899083045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00fa12290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00fa12290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0fa12290d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00fa12290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127a5100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0127a510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fe040cbd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1fe040cbda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c7eca406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1fc7eca4066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e040cbda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1fe040cbdad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fe211c14c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1fe211c14c1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fe211c14c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1fe211c14c1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fe211c14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g1fe211c14c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fe211c14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1fe211c14c1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73741cc6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g1f73741cc6f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b63e25e7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1fb63e25e76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fc7eca406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g1fc7eca4066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cfaaf182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fcfaaf182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faaf1829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faaf182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f100338c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f100338c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c651eb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1fc651ebf9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7" name="Google Shape;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2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14"/>
          <p:cNvSpPr/>
          <p:nvPr>
            <p:ph idx="3" type="tbl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32" name="Google Shape;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cimagojr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ata.mendeley.com/" TargetMode="External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scopus.com/search/form.uri?display=basic#basic" TargetMode="External"/><Relationship Id="rId4" Type="http://schemas.openxmlformats.org/officeDocument/2006/relationships/hyperlink" Target="https://lib.sze.hu/downloadmanager/index/id/11068/m/9169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lsevier.com/__data/assets/pdf_file/0007/69451/Scopus_ContentCoverage_Guide_WEB.pdf" TargetMode="External"/><Relationship Id="rId4" Type="http://schemas.openxmlformats.org/officeDocument/2006/relationships/hyperlink" Target="https://www.elsevier.com/solutions/scopus/how-scopus-works/conten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/>
          <p:nvPr>
            <p:ph idx="2" type="body"/>
          </p:nvPr>
        </p:nvSpPr>
        <p:spPr>
          <a:xfrm>
            <a:off x="221692" y="3074748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>
                <a:solidFill>
                  <a:schemeClr val="dk2"/>
                </a:solidFill>
              </a:rPr>
              <a:t>Scopus</a:t>
            </a:r>
            <a:endParaRPr/>
          </a:p>
        </p:txBody>
      </p:sp>
      <p:sp>
        <p:nvSpPr>
          <p:cNvPr id="94" name="Google Shape;94;p1"/>
          <p:cNvSpPr txBox="1"/>
          <p:nvPr>
            <p:ph idx="3" type="body"/>
          </p:nvPr>
        </p:nvSpPr>
        <p:spPr>
          <a:xfrm>
            <a:off x="205228" y="5562300"/>
            <a:ext cx="501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700">
                <a:solidFill>
                  <a:schemeClr val="dk2"/>
                </a:solidFill>
              </a:rPr>
              <a:t>Készítette: Farkas Renáta, Tóth Henrietta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b="0" i="0" lang="hu-HU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2023</a:t>
            </a:r>
            <a:r>
              <a:rPr lang="hu-HU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január 30.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idx="5" type="body"/>
          </p:nvPr>
        </p:nvSpPr>
        <p:spPr>
          <a:xfrm>
            <a:off x="973952" y="1187715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1"/>
                </a:solidFill>
              </a:rPr>
              <a:t>Összetett keresés: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Helyi helyettesítő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[?] </a:t>
            </a:r>
            <a:r>
              <a:rPr lang="hu-HU" sz="1500">
                <a:solidFill>
                  <a:schemeClr val="dk2"/>
                </a:solidFill>
              </a:rPr>
              <a:t>{heart?} –találtok között lesznek heart, hearts, hearty stb.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* karakter:  </a:t>
            </a:r>
            <a:r>
              <a:rPr lang="hu-HU" sz="1500">
                <a:solidFill>
                  <a:schemeClr val="dk2"/>
                </a:solidFill>
              </a:rPr>
              <a:t>nulla vagy több karaktert helyettesíthet.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chemeClr val="dk2"/>
                </a:solidFill>
              </a:rPr>
              <a:t>Pl.: {h*r*t} –eredményez </a:t>
            </a:r>
            <a:r>
              <a:rPr b="1" lang="hu-HU" sz="1500">
                <a:solidFill>
                  <a:schemeClr val="dk2"/>
                </a:solidFill>
              </a:rPr>
              <a:t>h</a:t>
            </a:r>
            <a:r>
              <a:rPr lang="hu-HU" sz="1500">
                <a:solidFill>
                  <a:schemeClr val="dk2"/>
                </a:solidFill>
              </a:rPr>
              <a:t>ea</a:t>
            </a:r>
            <a:r>
              <a:rPr b="1" lang="hu-HU" sz="1500">
                <a:solidFill>
                  <a:schemeClr val="dk2"/>
                </a:solidFill>
              </a:rPr>
              <a:t>rt</a:t>
            </a:r>
            <a:r>
              <a:rPr lang="hu-HU" sz="1500">
                <a:solidFill>
                  <a:schemeClr val="dk2"/>
                </a:solidFill>
              </a:rPr>
              <a:t>, </a:t>
            </a:r>
            <a:r>
              <a:rPr b="1" lang="hu-HU" sz="1500">
                <a:solidFill>
                  <a:schemeClr val="dk2"/>
                </a:solidFill>
              </a:rPr>
              <a:t>h</a:t>
            </a:r>
            <a:r>
              <a:rPr lang="hu-HU" sz="1500">
                <a:solidFill>
                  <a:schemeClr val="dk2"/>
                </a:solidFill>
              </a:rPr>
              <a:t>a</a:t>
            </a:r>
            <a:r>
              <a:rPr b="1" lang="hu-HU" sz="1500">
                <a:solidFill>
                  <a:schemeClr val="dk2"/>
                </a:solidFill>
              </a:rPr>
              <a:t>r</a:t>
            </a:r>
            <a:r>
              <a:rPr lang="hu-HU" sz="1500">
                <a:solidFill>
                  <a:schemeClr val="dk2"/>
                </a:solidFill>
              </a:rPr>
              <a:t>ves</a:t>
            </a:r>
            <a:r>
              <a:rPr b="1" lang="hu-HU" sz="1500">
                <a:solidFill>
                  <a:schemeClr val="dk2"/>
                </a:solidFill>
              </a:rPr>
              <a:t>t</a:t>
            </a:r>
            <a:r>
              <a:rPr lang="hu-HU" sz="1500">
                <a:solidFill>
                  <a:schemeClr val="dk2"/>
                </a:solidFill>
              </a:rPr>
              <a:t>, </a:t>
            </a:r>
            <a:r>
              <a:rPr b="1" lang="hu-HU" sz="1500">
                <a:solidFill>
                  <a:schemeClr val="dk2"/>
                </a:solidFill>
              </a:rPr>
              <a:t>h</a:t>
            </a:r>
            <a:r>
              <a:rPr lang="hu-HU" sz="1500">
                <a:solidFill>
                  <a:schemeClr val="dk2"/>
                </a:solidFill>
              </a:rPr>
              <a:t>omog</a:t>
            </a:r>
            <a:r>
              <a:rPr b="1" lang="hu-HU" sz="1500">
                <a:solidFill>
                  <a:schemeClr val="dk2"/>
                </a:solidFill>
              </a:rPr>
              <a:t>r</a:t>
            </a:r>
            <a:r>
              <a:rPr lang="hu-HU" sz="1500">
                <a:solidFill>
                  <a:schemeClr val="dk2"/>
                </a:solidFill>
              </a:rPr>
              <a:t>af</a:t>
            </a:r>
            <a:r>
              <a:rPr b="1" lang="hu-HU" sz="1500">
                <a:solidFill>
                  <a:schemeClr val="dk2"/>
                </a:solidFill>
              </a:rPr>
              <a:t>t</a:t>
            </a:r>
            <a:r>
              <a:rPr lang="hu-HU" sz="1500">
                <a:solidFill>
                  <a:schemeClr val="dk2"/>
                </a:solidFill>
              </a:rPr>
              <a:t>, </a:t>
            </a:r>
            <a:r>
              <a:rPr b="1" lang="hu-HU" sz="1500">
                <a:solidFill>
                  <a:schemeClr val="dk2"/>
                </a:solidFill>
              </a:rPr>
              <a:t>h</a:t>
            </a:r>
            <a:r>
              <a:rPr lang="hu-HU" sz="1500">
                <a:solidFill>
                  <a:schemeClr val="dk2"/>
                </a:solidFill>
              </a:rPr>
              <a:t>ype</a:t>
            </a:r>
            <a:r>
              <a:rPr b="1" lang="hu-HU" sz="1500">
                <a:solidFill>
                  <a:schemeClr val="dk2"/>
                </a:solidFill>
              </a:rPr>
              <a:t>r</a:t>
            </a:r>
            <a:r>
              <a:rPr lang="hu-HU" sz="1500">
                <a:solidFill>
                  <a:schemeClr val="dk2"/>
                </a:solidFill>
              </a:rPr>
              <a:t>valen</a:t>
            </a:r>
            <a:r>
              <a:rPr b="1" lang="hu-HU" sz="1500">
                <a:solidFill>
                  <a:schemeClr val="dk2"/>
                </a:solidFill>
              </a:rPr>
              <a:t>t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2827375" y="377350"/>
            <a:ext cx="6122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 kérdés felépítése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73741cc6f_0_17"/>
          <p:cNvSpPr txBox="1"/>
          <p:nvPr/>
        </p:nvSpPr>
        <p:spPr>
          <a:xfrm>
            <a:off x="171900" y="1237525"/>
            <a:ext cx="88002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1800" u="sng">
                <a:latin typeface="Tahoma"/>
                <a:ea typeface="Tahoma"/>
                <a:cs typeface="Tahoma"/>
                <a:sym typeface="Tahoma"/>
              </a:rPr>
              <a:t>Szűrési opciók (kizárható, vagy adott beállításra szűrő funkció): </a:t>
            </a:r>
            <a:r>
              <a:rPr lang="hu-HU" sz="18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hu-HU" sz="1600">
                <a:latin typeface="Tahoma"/>
                <a:ea typeface="Tahoma"/>
                <a:cs typeface="Tahoma"/>
                <a:sym typeface="Tahoma"/>
              </a:rPr>
              <a:t>Exclude, Limit to</a:t>
            </a:r>
            <a:endParaRPr b="1" i="1"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b="1" i="1"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1800">
                <a:latin typeface="Tahoma"/>
                <a:ea typeface="Tahoma"/>
                <a:cs typeface="Tahoma"/>
                <a:sym typeface="Tahoma"/>
              </a:rPr>
              <a:t>év, szerző, dokumentum típus, nyelv, tudományterület, forrás dokuemntum címe, OA típus, publikációs fokozat, kulcsszó, affiliáció, szponzor, ország, 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1800"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lang="hu-HU" sz="1800" u="sng">
                <a:latin typeface="Tahoma"/>
                <a:ea typeface="Tahoma"/>
                <a:cs typeface="Tahoma"/>
                <a:sym typeface="Tahoma"/>
              </a:rPr>
              <a:t>eresési találat kezelése:</a:t>
            </a:r>
            <a:r>
              <a:rPr lang="hu-HU" sz="1800">
                <a:latin typeface="Tahoma"/>
                <a:ea typeface="Tahoma"/>
                <a:cs typeface="Tahoma"/>
                <a:sym typeface="Tahoma"/>
              </a:rPr>
              <a:t> letöltése, RIS export, Bibliográfia létrehozása, hivatkozási áttekintés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62" name="Google Shape;162;g1f73741cc6f_0_17"/>
          <p:cNvSpPr txBox="1"/>
          <p:nvPr/>
        </p:nvSpPr>
        <p:spPr>
          <a:xfrm>
            <a:off x="2188623" y="5300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1f73741cc6f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450" y="3324775"/>
            <a:ext cx="7227800" cy="3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881c6a9dc_0_0"/>
          <p:cNvSpPr txBox="1"/>
          <p:nvPr/>
        </p:nvSpPr>
        <p:spPr>
          <a:xfrm>
            <a:off x="171900" y="1080825"/>
            <a:ext cx="88002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1900" u="sng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rPr>
              <a:t>Analyze results = Keresési találatok elemzése</a:t>
            </a:r>
            <a:endParaRPr sz="1900" u="sng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69" name="Google Shape;169;g1f881c6a9dc_0_0"/>
          <p:cNvSpPr txBox="1"/>
          <p:nvPr/>
        </p:nvSpPr>
        <p:spPr>
          <a:xfrm>
            <a:off x="2188623" y="5300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1f881c6a9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550" y="1854800"/>
            <a:ext cx="7260151" cy="46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73741cc6f_0_25"/>
          <p:cNvSpPr txBox="1"/>
          <p:nvPr>
            <p:ph idx="5" type="body"/>
          </p:nvPr>
        </p:nvSpPr>
        <p:spPr>
          <a:xfrm>
            <a:off x="973952" y="1187715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1"/>
                </a:solidFill>
              </a:rPr>
              <a:t>Összetett keresés: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hu-HU"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Kérdés: Szeretnék olyan absztraktok között keresni, amiben állatok környezetében élő gyerekekről van szó, mégpedig allergia összefüggésében.</a:t>
            </a:r>
            <a:endParaRPr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search:</a:t>
            </a:r>
            <a:endParaRPr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 ( "children" W/5 "pets" ) AND ALL ( "allergy" )</a:t>
            </a:r>
            <a:endParaRPr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176" name="Google Shape;176;g1f73741cc6f_0_25"/>
          <p:cNvSpPr txBox="1"/>
          <p:nvPr/>
        </p:nvSpPr>
        <p:spPr>
          <a:xfrm>
            <a:off x="3598023" y="56440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c651ebf99_0_6"/>
          <p:cNvSpPr txBox="1"/>
          <p:nvPr>
            <p:ph idx="5" type="body"/>
          </p:nvPr>
        </p:nvSpPr>
        <p:spPr>
          <a:xfrm>
            <a:off x="973952" y="1187715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1"/>
                </a:solidFill>
              </a:rPr>
              <a:t>Összetett keresés- találatok: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182" name="Google Shape;182;g1fc651ebf99_0_6"/>
          <p:cNvSpPr txBox="1"/>
          <p:nvPr/>
        </p:nvSpPr>
        <p:spPr>
          <a:xfrm>
            <a:off x="3598023" y="56440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fc651ebf9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50" y="1730850"/>
            <a:ext cx="8249950" cy="46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c651ebf99_0_12"/>
          <p:cNvSpPr txBox="1"/>
          <p:nvPr>
            <p:ph idx="5" type="body"/>
          </p:nvPr>
        </p:nvSpPr>
        <p:spPr>
          <a:xfrm>
            <a:off x="973952" y="1187715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1"/>
                </a:solidFill>
              </a:rPr>
              <a:t>Összetett keresés- találatok: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000">
                <a:solidFill>
                  <a:schemeClr val="dk2"/>
                </a:solidFill>
              </a:rPr>
              <a:t>Találatok és adataik mentése: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000">
                <a:solidFill>
                  <a:schemeClr val="dk2"/>
                </a:solidFill>
              </a:rPr>
              <a:t> Pl.: RIS export</a:t>
            </a:r>
            <a:endParaRPr sz="20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000">
                <a:solidFill>
                  <a:schemeClr val="dk2"/>
                </a:solidFill>
              </a:rPr>
              <a:t>Bibliográfia létrehozása</a:t>
            </a:r>
            <a:endParaRPr sz="20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000">
                <a:solidFill>
                  <a:schemeClr val="dk2"/>
                </a:solidFill>
              </a:rPr>
              <a:t>Hivatkozások megtekintése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189" name="Google Shape;189;g1fc651ebf99_0_12"/>
          <p:cNvSpPr txBox="1"/>
          <p:nvPr/>
        </p:nvSpPr>
        <p:spPr>
          <a:xfrm>
            <a:off x="3598023" y="56440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1fc651ebf99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5" y="3625907"/>
            <a:ext cx="7587800" cy="20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e040cbdad_0_12"/>
          <p:cNvSpPr txBox="1"/>
          <p:nvPr>
            <p:ph idx="5" type="body"/>
          </p:nvPr>
        </p:nvSpPr>
        <p:spPr>
          <a:xfrm>
            <a:off x="799375" y="1287500"/>
            <a:ext cx="77388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2"/>
                </a:solidFill>
              </a:rPr>
              <a:t>Related documents:</a:t>
            </a:r>
            <a:endParaRPr sz="24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200">
                <a:solidFill>
                  <a:schemeClr val="dk2"/>
                </a:solidFill>
              </a:rPr>
              <a:t>Közös irodalomjegyzékkel rendelkező cikkek.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200" u="sng">
                <a:solidFill>
                  <a:schemeClr val="dk2"/>
                </a:solidFill>
              </a:rPr>
              <a:t>Cited by:  </a:t>
            </a:r>
            <a:r>
              <a:rPr lang="hu-HU" sz="2200">
                <a:solidFill>
                  <a:schemeClr val="dk2"/>
                </a:solidFill>
              </a:rPr>
              <a:t>a találati listán szereplő bármelyik cikkre hivatkoznak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6" name="Google Shape;196;g1fe040cbdad_0_12"/>
          <p:cNvSpPr txBox="1"/>
          <p:nvPr/>
        </p:nvSpPr>
        <p:spPr>
          <a:xfrm>
            <a:off x="3598023" y="56440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1fe040cbdad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925" y="3601000"/>
            <a:ext cx="6505575" cy="174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g1fe040cbdad_0_12"/>
          <p:cNvCxnSpPr/>
          <p:nvPr/>
        </p:nvCxnSpPr>
        <p:spPr>
          <a:xfrm>
            <a:off x="3500700" y="1592925"/>
            <a:ext cx="561000" cy="3566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c7eca4066_0_0"/>
          <p:cNvSpPr txBox="1"/>
          <p:nvPr>
            <p:ph idx="5" type="body"/>
          </p:nvPr>
        </p:nvSpPr>
        <p:spPr>
          <a:xfrm>
            <a:off x="799377" y="1287490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1"/>
                </a:solidFill>
              </a:rPr>
              <a:t>Találati listákon szerepelő további találati elemek: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b="1" i="1" lang="hu-HU" sz="2000">
                <a:solidFill>
                  <a:schemeClr val="dk2"/>
                </a:solidFill>
              </a:rPr>
              <a:t>Másodlagos dokumentumok: </a:t>
            </a:r>
            <a:r>
              <a:rPr lang="hu-HU" sz="2000">
                <a:solidFill>
                  <a:schemeClr val="dk2"/>
                </a:solidFill>
              </a:rPr>
              <a:t>A Spous dokumentum listáin szerepelnek (References) rész, de nem Scopus indexáltak.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b="1" i="1" lang="hu-HU" sz="2000">
                <a:solidFill>
                  <a:schemeClr val="dk2"/>
                </a:solidFill>
              </a:rPr>
              <a:t>Szabadalmak</a:t>
            </a:r>
            <a:endParaRPr b="1" i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204" name="Google Shape;204;g1fc7eca4066_0_0"/>
          <p:cNvSpPr txBox="1"/>
          <p:nvPr/>
        </p:nvSpPr>
        <p:spPr>
          <a:xfrm>
            <a:off x="3598023" y="56440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1fc7eca406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525" y="2949975"/>
            <a:ext cx="5019200" cy="351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73741cc6f_0_31"/>
          <p:cNvSpPr txBox="1"/>
          <p:nvPr>
            <p:ph idx="5" type="body"/>
          </p:nvPr>
        </p:nvSpPr>
        <p:spPr>
          <a:xfrm>
            <a:off x="973952" y="1187715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1"/>
                </a:solidFill>
              </a:rPr>
              <a:t>Egyszerű keresés, ami összetett kereséssé tehető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211" name="Google Shape;211;g1f73741cc6f_0_31"/>
          <p:cNvSpPr txBox="1"/>
          <p:nvPr/>
        </p:nvSpPr>
        <p:spPr>
          <a:xfrm>
            <a:off x="4670348" y="37735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1f73741cc6f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25" y="1743100"/>
            <a:ext cx="5332200" cy="27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f73741cc6f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475" y="4336125"/>
            <a:ext cx="4961250" cy="19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899083045_0_8"/>
          <p:cNvSpPr txBox="1"/>
          <p:nvPr>
            <p:ph idx="5" type="body"/>
          </p:nvPr>
        </p:nvSpPr>
        <p:spPr>
          <a:xfrm>
            <a:off x="250825" y="1038600"/>
            <a:ext cx="8687700" cy="50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219" name="Google Shape;219;g1f899083045_0_8"/>
          <p:cNvSpPr txBox="1"/>
          <p:nvPr/>
        </p:nvSpPr>
        <p:spPr>
          <a:xfrm>
            <a:off x="2422000" y="564400"/>
            <a:ext cx="5279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 - Forráskeresés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1f89908304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76850"/>
            <a:ext cx="8687701" cy="5404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g1f899083045_0_8"/>
          <p:cNvCxnSpPr/>
          <p:nvPr/>
        </p:nvCxnSpPr>
        <p:spPr>
          <a:xfrm flipH="1" rot="10800000">
            <a:off x="1179800" y="1810050"/>
            <a:ext cx="5443200" cy="334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g1f899083045_0_8"/>
          <p:cNvSpPr txBox="1"/>
          <p:nvPr/>
        </p:nvSpPr>
        <p:spPr>
          <a:xfrm>
            <a:off x="6605800" y="1499550"/>
            <a:ext cx="2061600" cy="8313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Q-s keresés (a kijelölt kvartilisben található folyóiratokat mutatja)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idx="5" type="body"/>
          </p:nvPr>
        </p:nvSpPr>
        <p:spPr>
          <a:xfrm>
            <a:off x="742325" y="1714350"/>
            <a:ext cx="8081100" cy="3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 a Scopus-ról</a:t>
            </a:r>
            <a:endParaRPr sz="2400"/>
          </a:p>
          <a:p>
            <a:pPr indent="-27305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 sz="2400"/>
          </a:p>
          <a:p>
            <a:pPr indent="-273050" lvl="0" marL="2730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Scopus-</a:t>
            </a:r>
            <a:r>
              <a:rPr lang="hu-HU" sz="2400"/>
              <a:t>Dokumentumtípusok</a:t>
            </a:r>
            <a:endParaRPr sz="2400"/>
          </a:p>
          <a:p>
            <a:pPr indent="-273050" lvl="0" marL="2730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 kérdés felépítése</a:t>
            </a:r>
            <a:endParaRPr sz="2400"/>
          </a:p>
          <a:p>
            <a:pPr indent="-273050" lvl="0" marL="2730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 sz="2400"/>
          </a:p>
          <a:p>
            <a:pPr indent="-273050" lvl="0" marL="2730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 sz="2400"/>
          </a:p>
          <a:p>
            <a:pPr indent="-273050" lvl="0" marL="2730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 sz="2400"/>
          </a:p>
          <a:p>
            <a:pPr indent="-273050" lvl="0" marL="2730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funkciók</a:t>
            </a:r>
            <a:endParaRPr sz="2400"/>
          </a:p>
          <a:p>
            <a:pPr indent="-273050" lvl="0" marL="2730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Mendeley,SCIVAL</a:t>
            </a:r>
            <a:endParaRPr sz="2400"/>
          </a:p>
        </p:txBody>
      </p:sp>
      <p:sp>
        <p:nvSpPr>
          <p:cNvPr id="101" name="Google Shape;101;p2"/>
          <p:cNvSpPr txBox="1"/>
          <p:nvPr/>
        </p:nvSpPr>
        <p:spPr>
          <a:xfrm>
            <a:off x="1125298" y="1018726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0fa12290d_0_2"/>
          <p:cNvSpPr txBox="1"/>
          <p:nvPr>
            <p:ph idx="1" type="body"/>
          </p:nvPr>
        </p:nvSpPr>
        <p:spPr>
          <a:xfrm>
            <a:off x="156227" y="1391304"/>
            <a:ext cx="8559000" cy="82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00fa12290d_0_2"/>
          <p:cNvSpPr txBox="1"/>
          <p:nvPr>
            <p:ph idx="2" type="body"/>
          </p:nvPr>
        </p:nvSpPr>
        <p:spPr>
          <a:xfrm>
            <a:off x="163425" y="1232128"/>
            <a:ext cx="8585400" cy="4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00fa12290d_0_2"/>
          <p:cNvSpPr txBox="1"/>
          <p:nvPr>
            <p:ph idx="3" type="body"/>
          </p:nvPr>
        </p:nvSpPr>
        <p:spPr>
          <a:xfrm>
            <a:off x="153988" y="2978430"/>
            <a:ext cx="8700900" cy="70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00fa12290d_0_2"/>
          <p:cNvSpPr txBox="1"/>
          <p:nvPr>
            <p:ph idx="4" type="body"/>
          </p:nvPr>
        </p:nvSpPr>
        <p:spPr>
          <a:xfrm>
            <a:off x="153988" y="5107932"/>
            <a:ext cx="8700900" cy="70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00fa12290d_0_2"/>
          <p:cNvSpPr txBox="1"/>
          <p:nvPr>
            <p:ph idx="5" type="body"/>
          </p:nvPr>
        </p:nvSpPr>
        <p:spPr>
          <a:xfrm>
            <a:off x="161363" y="3784695"/>
            <a:ext cx="8700300" cy="11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g200fa12290d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940"/>
            <a:ext cx="9144000" cy="668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0fa12290d_0_14"/>
          <p:cNvSpPr txBox="1"/>
          <p:nvPr>
            <p:ph idx="1" type="body"/>
          </p:nvPr>
        </p:nvSpPr>
        <p:spPr>
          <a:xfrm>
            <a:off x="157475" y="1154500"/>
            <a:ext cx="8725200" cy="50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00fa12290d_0_14"/>
          <p:cNvSpPr txBox="1"/>
          <p:nvPr>
            <p:ph idx="2" type="body"/>
          </p:nvPr>
        </p:nvSpPr>
        <p:spPr>
          <a:xfrm>
            <a:off x="2387500" y="438500"/>
            <a:ext cx="4690500" cy="47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250"/>
              <a:t>Gyakorlati példák - Forráskeresés</a:t>
            </a:r>
            <a:endParaRPr sz="2250"/>
          </a:p>
        </p:txBody>
      </p:sp>
      <p:sp>
        <p:nvSpPr>
          <p:cNvPr id="239" name="Google Shape;239;g200fa12290d_0_14"/>
          <p:cNvSpPr/>
          <p:nvPr>
            <p:ph idx="3" type="tbl"/>
          </p:nvPr>
        </p:nvSpPr>
        <p:spPr>
          <a:xfrm>
            <a:off x="239486" y="2359025"/>
            <a:ext cx="8643300" cy="388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g200fa12290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00" y="1154500"/>
            <a:ext cx="8192725" cy="542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127a5100a_0_0"/>
          <p:cNvSpPr txBox="1"/>
          <p:nvPr>
            <p:ph idx="1" type="body"/>
          </p:nvPr>
        </p:nvSpPr>
        <p:spPr>
          <a:xfrm>
            <a:off x="157475" y="1232700"/>
            <a:ext cx="8277900" cy="534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/>
              <a:t>CiteScore</a:t>
            </a:r>
            <a:r>
              <a:rPr lang="hu-HU"/>
              <a:t> </a:t>
            </a:r>
            <a:r>
              <a:rPr b="1" lang="hu-HU"/>
              <a:t>érték</a:t>
            </a:r>
            <a:endParaRPr b="1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950"/>
              <a:t>Egy folyóirat</a:t>
            </a:r>
            <a:r>
              <a:rPr lang="hu-HU" sz="1950"/>
              <a:t> 2021-es CiteScore értékét úgy kapjuk meg, ha a folyóirat 2018-2021-ben megjelent cikkeire 2018-2021 között kapott idézeteket elosztjuk a 2018-2021-ben megjelent publikációk számával.</a:t>
            </a:r>
            <a:endParaRPr sz="19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950"/>
              <a:t>A Scopus a CiteScore érték alapján évente elkészíti a folyóiratok szakterületi rangsorát.</a:t>
            </a:r>
            <a:endParaRPr sz="19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/>
              <a:t>SJR - Scimago Journal Rank mutató</a:t>
            </a:r>
            <a:endParaRPr b="1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950"/>
              <a:t>A Scopus adatai alapján az adott folyóiratban az előző 3 évben megjelent dokumentumok által kapott súlyozott hivatkozások átlagos száma (súlyozás aszerint, hogy honnan származik az idézet). Az így kapott mutatószám alapján a Scimago rangsorolja, Q-s besorolással látja el a különböző tudományterületek folyóiratait. </a:t>
            </a:r>
            <a:r>
              <a:rPr lang="hu-HU" sz="1950" u="sng">
                <a:solidFill>
                  <a:schemeClr val="hlink"/>
                </a:solidFill>
                <a:hlinkClick r:id="rId3"/>
              </a:rPr>
              <a:t>https://www.scimagojr.com/</a:t>
            </a:r>
            <a:endParaRPr sz="1950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1950"/>
              <a:t>SNIP (Sourced Normalized Impact per Paper) mutató</a:t>
            </a:r>
            <a:endParaRPr b="1" sz="1950"/>
          </a:p>
          <a:p>
            <a:pPr indent="0" lvl="0" marL="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950"/>
              <a:t>A folyóirat egy tanulmányára jutó átlagos idézettségének és a tudományterületre vonatkozó idézettségi potenciálnak az aránya. Korrigálja az egyenlőtlenségeket a különböző tudományterületek idézési szokásait figyelembe véve.</a:t>
            </a:r>
            <a:endParaRPr sz="1950"/>
          </a:p>
        </p:txBody>
      </p:sp>
      <p:sp>
        <p:nvSpPr>
          <p:cNvPr id="246" name="Google Shape;246;g20127a5100a_0_0"/>
          <p:cNvSpPr txBox="1"/>
          <p:nvPr>
            <p:ph idx="2" type="body"/>
          </p:nvPr>
        </p:nvSpPr>
        <p:spPr>
          <a:xfrm>
            <a:off x="2284350" y="466300"/>
            <a:ext cx="5828700" cy="65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250"/>
              <a:t>Forráselemzés - folyóirat mérőszámok, szakterületi rangsorok</a:t>
            </a:r>
            <a:r>
              <a:rPr lang="hu-HU"/>
              <a:t> </a:t>
            </a:r>
            <a:endParaRPr/>
          </a:p>
        </p:txBody>
      </p:sp>
      <p:sp>
        <p:nvSpPr>
          <p:cNvPr id="247" name="Google Shape;247;g20127a5100a_0_0"/>
          <p:cNvSpPr/>
          <p:nvPr>
            <p:ph idx="3" type="tbl"/>
          </p:nvPr>
        </p:nvSpPr>
        <p:spPr>
          <a:xfrm>
            <a:off x="239475" y="3244225"/>
            <a:ext cx="8643300" cy="300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537992" y="1223793"/>
            <a:ext cx="74274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Nem azonos a szerzői profillal!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Regisztráció után: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My Scopus felület alatt különböző opciók: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Mentett listák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Mentett keresések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Értesítések 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Exportok preferenciáinak beállítása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Kérések: pl.:Scopus Supportnak írt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2185173" y="47010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Felhasználói fiók </a:t>
            </a: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és </a:t>
            </a: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kezelése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977" y="1432252"/>
            <a:ext cx="2400400" cy="46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e040cbdad_0_0"/>
          <p:cNvSpPr txBox="1"/>
          <p:nvPr/>
        </p:nvSpPr>
        <p:spPr>
          <a:xfrm>
            <a:off x="537992" y="1223793"/>
            <a:ext cx="74274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Értesítés beállítása</a:t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g1fe040cbdad_0_0"/>
          <p:cNvSpPr txBox="1"/>
          <p:nvPr/>
        </p:nvSpPr>
        <p:spPr>
          <a:xfrm>
            <a:off x="2185173" y="47010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Felhasználói fiók </a:t>
            </a: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és </a:t>
            </a: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kezelése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1fe040cbda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0" y="1829850"/>
            <a:ext cx="8653174" cy="44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c7eca4066_0_16"/>
          <p:cNvSpPr txBox="1"/>
          <p:nvPr/>
        </p:nvSpPr>
        <p:spPr>
          <a:xfrm>
            <a:off x="424125" y="1024350"/>
            <a:ext cx="7853100" cy="4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hu-HU" sz="1700">
                <a:latin typeface="Tahoma"/>
                <a:ea typeface="Tahoma"/>
                <a:cs typeface="Tahoma"/>
                <a:sym typeface="Tahoma"/>
              </a:rPr>
              <a:t> bekerülő publikáció szerzőjére vonatkozó adatok (névváltozat, affiliáció stb.) alapján a Scopus generálja.</a:t>
            </a: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 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7" name="Google Shape;267;g1fc7eca4066_0_16"/>
          <p:cNvSpPr txBox="1"/>
          <p:nvPr/>
        </p:nvSpPr>
        <p:spPr>
          <a:xfrm>
            <a:off x="2172725" y="453900"/>
            <a:ext cx="6163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</a:t>
            </a: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(Author profile)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1fc7eca406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75" y="1756025"/>
            <a:ext cx="8023727" cy="47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/>
          <p:nvPr/>
        </p:nvSpPr>
        <p:spPr>
          <a:xfrm>
            <a:off x="1047900" y="1785000"/>
            <a:ext cx="7427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AutoNum type="arabicPeriod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SDG kulcsszavak az összetett keresésnél elérhetők.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AutoNum type="arabicPeriod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Keresési találatok megjeleítése új verzió alapján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AutoNum type="arabicPeriod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Keresési találatok mindegyikénél absztraktok is megjeleníthetők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AutoNum type="arabicPeriod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Regisztrált felhasználói fiók adta lehetőségek: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Combine queries– lementett keresések kombinálása 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2347273" y="94390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fe040cbdad_0_7"/>
          <p:cNvSpPr txBox="1"/>
          <p:nvPr/>
        </p:nvSpPr>
        <p:spPr>
          <a:xfrm>
            <a:off x="288425" y="1099200"/>
            <a:ext cx="8855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Mendeley Data:</a:t>
            </a:r>
            <a:r>
              <a:rPr lang="hu-HU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ingyenes és biztonságos felhő alapú közösségi adattár, ahol tárolhatja adatait, így könnyen megosztható, elérhető és idézhető, bárhol is van.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Főoldal: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https://data.mendeley.com/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Scopusban:</a:t>
            </a:r>
            <a:r>
              <a:rPr lang="hu-HU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u-HU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Kutatási adatokra specializálódott keresőmotor rész.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Adott keresési találat során is  át lehet jutni a Mendeley Data felületre.</a:t>
            </a:r>
            <a:endParaRPr sz="17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g1fe040cbdad_0_7"/>
          <p:cNvSpPr txBox="1"/>
          <p:nvPr/>
        </p:nvSpPr>
        <p:spPr>
          <a:xfrm>
            <a:off x="2353550" y="420200"/>
            <a:ext cx="6723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az extrában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1fe040cbda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25" y="4264075"/>
            <a:ext cx="8839200" cy="1755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g1fe040cbdad_0_7"/>
          <p:cNvCxnSpPr/>
          <p:nvPr/>
        </p:nvCxnSpPr>
        <p:spPr>
          <a:xfrm>
            <a:off x="6019475" y="3513175"/>
            <a:ext cx="2157000" cy="19077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e211c14c1_0_17"/>
          <p:cNvSpPr txBox="1"/>
          <p:nvPr/>
        </p:nvSpPr>
        <p:spPr>
          <a:xfrm>
            <a:off x="288425" y="1099200"/>
            <a:ext cx="8855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Mendeley Data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g1fe211c14c1_0_17"/>
          <p:cNvSpPr txBox="1"/>
          <p:nvPr/>
        </p:nvSpPr>
        <p:spPr>
          <a:xfrm>
            <a:off x="3157773" y="42020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</a:t>
            </a: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az extrában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g1fe211c14c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875" y="1730100"/>
            <a:ext cx="5861025" cy="422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fe211c14c1_0_26"/>
          <p:cNvSpPr txBox="1"/>
          <p:nvPr/>
        </p:nvSpPr>
        <p:spPr>
          <a:xfrm>
            <a:off x="288425" y="1099200"/>
            <a:ext cx="8855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Mendeley Data, saját fiók: </a:t>
            </a:r>
            <a:r>
              <a:rPr lang="hu-HU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létre lehet hozni kutatási adatot.</a:t>
            </a:r>
            <a:endParaRPr sz="16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g1fe211c14c1_0_26"/>
          <p:cNvSpPr txBox="1"/>
          <p:nvPr/>
        </p:nvSpPr>
        <p:spPr>
          <a:xfrm>
            <a:off x="2241325" y="420200"/>
            <a:ext cx="6836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az extrában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6" name="Google Shape;296;g1fe211c14c1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2500"/>
            <a:ext cx="8839201" cy="410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/>
        </p:nvGraphicFramePr>
        <p:xfrm>
          <a:off x="748143" y="18300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{91A34A33-5C28-4363-82BF-BAC765D5E1C3}</a:tableStyleId>
              </a:tblPr>
              <a:tblGrid>
                <a:gridCol w="3823850"/>
                <a:gridCol w="3823850"/>
              </a:tblGrid>
              <a:tr h="5566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Scopus - </a:t>
                      </a:r>
                      <a:r>
                        <a:rPr lang="hu-HU" sz="2000" u="none" cap="none" strike="noStrike"/>
                        <a:t> </a:t>
                      </a:r>
                      <a:r>
                        <a:rPr lang="hu-HU" sz="2000"/>
                        <a:t>https://www.scopus.com/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Multidiszciplináris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IP alapján az egyetem területén, </a:t>
                      </a:r>
                      <a:r>
                        <a:rPr lang="hu-HU" sz="2000" u="none" cap="none" strike="noStrike">
                          <a:solidFill>
                            <a:schemeClr val="dk2"/>
                          </a:solidFill>
                        </a:rPr>
                        <a:t>EduID, VPN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Típusa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H</a:t>
                      </a:r>
                      <a:r>
                        <a:rPr lang="hu-HU" sz="2000" u="none" cap="none" strike="noStrike">
                          <a:solidFill>
                            <a:schemeClr val="dk2"/>
                          </a:solidFill>
                        </a:rPr>
                        <a:t>ivatkozáskereső bibliográfiai adatbázis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Nyelv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Platform: angol (japán, kínai, orosz)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Tartalom: 80% angol, 20% egyéb nyelvek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Elsevier kiadó Scopus teljes tartalma + SciVal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Nincs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830748" y="1148801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fe211c14c1_0_1"/>
          <p:cNvSpPr txBox="1"/>
          <p:nvPr/>
        </p:nvSpPr>
        <p:spPr>
          <a:xfrm>
            <a:off x="288425" y="1099200"/>
            <a:ext cx="8855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Mendeley    </a:t>
            </a:r>
            <a:endParaRPr b="1"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Scopusból </a:t>
            </a:r>
            <a:r>
              <a:rPr lang="hu-HU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adott cikk adatait Mendeley-be lehet exportálni.</a:t>
            </a:r>
            <a:endParaRPr sz="25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Google Shape;302;g1fe211c14c1_0_1"/>
          <p:cNvSpPr txBox="1"/>
          <p:nvPr/>
        </p:nvSpPr>
        <p:spPr>
          <a:xfrm>
            <a:off x="2166500" y="420200"/>
            <a:ext cx="6910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az extrában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3" name="Google Shape;303;g1fe211c14c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225" y="2368825"/>
            <a:ext cx="6787500" cy="4074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04" name="Google Shape;304;g1fe211c14c1_0_1"/>
          <p:cNvCxnSpPr/>
          <p:nvPr/>
        </p:nvCxnSpPr>
        <p:spPr>
          <a:xfrm>
            <a:off x="5358600" y="1904650"/>
            <a:ext cx="573600" cy="30174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fe211c14c1_0_8"/>
          <p:cNvSpPr txBox="1"/>
          <p:nvPr/>
        </p:nvSpPr>
        <p:spPr>
          <a:xfrm>
            <a:off x="288425" y="1099200"/>
            <a:ext cx="8855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Mendeley Data Reference Manager:</a:t>
            </a:r>
            <a:r>
              <a:rPr lang="hu-HU" sz="17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a mentett cikkeket itt lehet kezelni.</a:t>
            </a:r>
            <a:endParaRPr sz="21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0" name="Google Shape;310;g1fe211c14c1_0_8"/>
          <p:cNvSpPr txBox="1"/>
          <p:nvPr/>
        </p:nvSpPr>
        <p:spPr>
          <a:xfrm>
            <a:off x="2203900" y="420200"/>
            <a:ext cx="6873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az extrában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1" name="Google Shape;311;g1fe211c14c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2500"/>
            <a:ext cx="8839200" cy="258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f73741cc6f_0_42"/>
          <p:cNvSpPr txBox="1"/>
          <p:nvPr/>
        </p:nvSpPr>
        <p:spPr>
          <a:xfrm>
            <a:off x="349126" y="1159100"/>
            <a:ext cx="81150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 SciVal egy elemző eszköz, amely 230 nemzet több mint 20 000 kutatóintézetének és kutatóinak kutatási teljesítményéhez biztosít hozzáférést.</a:t>
            </a:r>
            <a:endParaRPr sz="15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Ugyanazzal a  felhasználónévvel és jelszóval be lehet lépni, mint a Scopusnál, ha létrehoztunk felhasználói profilt. </a:t>
            </a:r>
            <a:endParaRPr b="0" i="0" sz="500" u="none" cap="none" strike="noStrike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289" lvl="0" marL="205689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g1f73741cc6f_0_42"/>
          <p:cNvSpPr txBox="1"/>
          <p:nvPr/>
        </p:nvSpPr>
        <p:spPr>
          <a:xfrm>
            <a:off x="2253800" y="233175"/>
            <a:ext cx="6944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az extrában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SCIVAL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1f73741cc6f_0_42"/>
          <p:cNvPicPr preferRelativeResize="0"/>
          <p:nvPr/>
        </p:nvPicPr>
        <p:blipFill rotWithShape="1">
          <a:blip r:embed="rId3">
            <a:alphaModFix/>
          </a:blip>
          <a:srcRect b="32863" l="0" r="5944" t="0"/>
          <a:stretch/>
        </p:blipFill>
        <p:spPr>
          <a:xfrm>
            <a:off x="261850" y="2659326"/>
            <a:ext cx="8600549" cy="300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b63e25e76_0_1"/>
          <p:cNvSpPr txBox="1"/>
          <p:nvPr/>
        </p:nvSpPr>
        <p:spPr>
          <a:xfrm>
            <a:off x="2509373" y="532426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SCIVAL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1fb63e25e7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25" y="1789125"/>
            <a:ext cx="8254550" cy="46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fb63e25e76_0_1"/>
          <p:cNvSpPr txBox="1"/>
          <p:nvPr/>
        </p:nvSpPr>
        <p:spPr>
          <a:xfrm>
            <a:off x="4626050" y="532425"/>
            <a:ext cx="41865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Intézményi statisztikák, elemzések lehívására, </a:t>
            </a: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összehasonlításra</a:t>
            </a: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 alkalmas.</a:t>
            </a:r>
            <a:endParaRPr sz="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fc7eca4066_0_21"/>
          <p:cNvSpPr txBox="1"/>
          <p:nvPr/>
        </p:nvSpPr>
        <p:spPr>
          <a:xfrm>
            <a:off x="383425" y="1785000"/>
            <a:ext cx="80919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https://www.scopus.com/search/form.uri?display=basic#basic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Scopus használati útmutató: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https://lib.sze.hu/downloadmanager/index/id/11068/m/9169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g1fc7eca4066_0_21"/>
          <p:cNvSpPr txBox="1"/>
          <p:nvPr/>
        </p:nvSpPr>
        <p:spPr>
          <a:xfrm>
            <a:off x="2347273" y="94390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Adatbázis elérése</a:t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10"/>
          <p:cNvSpPr txBox="1"/>
          <p:nvPr>
            <p:ph idx="1" type="body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338" name="Google Shape;338;p10"/>
          <p:cNvSpPr txBox="1"/>
          <p:nvPr>
            <p:ph idx="3" type="body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Név1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Email cím</a:t>
            </a:r>
            <a:endParaRPr/>
          </a:p>
        </p:txBody>
      </p:sp>
      <p:sp>
        <p:nvSpPr>
          <p:cNvPr id="339" name="Google Shape;339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b="0" i="0" lang="hu-HU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Név2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b="0" i="0" lang="hu-HU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Email cím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cfaaf1829_1_0"/>
          <p:cNvSpPr txBox="1"/>
          <p:nvPr>
            <p:ph idx="1" type="body"/>
          </p:nvPr>
        </p:nvSpPr>
        <p:spPr>
          <a:xfrm>
            <a:off x="239475" y="506050"/>
            <a:ext cx="8445300" cy="608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000000"/>
                </a:solidFill>
              </a:rPr>
              <a:t>87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13" name="Google Shape;113;g1fcfaaf1829_1_0"/>
          <p:cNvSpPr txBox="1"/>
          <p:nvPr>
            <p:ph idx="2" type="body"/>
          </p:nvPr>
        </p:nvSpPr>
        <p:spPr>
          <a:xfrm>
            <a:off x="2298000" y="506050"/>
            <a:ext cx="3719400" cy="5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3550"/>
              <a:t>A GYŰJTEMÉNY </a:t>
            </a:r>
            <a:endParaRPr sz="3550"/>
          </a:p>
        </p:txBody>
      </p:sp>
      <p:sp>
        <p:nvSpPr>
          <p:cNvPr id="114" name="Google Shape;114;g1fcfaaf1829_1_0"/>
          <p:cNvSpPr/>
          <p:nvPr>
            <p:ph idx="3" type="tbl"/>
          </p:nvPr>
        </p:nvSpPr>
        <p:spPr>
          <a:xfrm>
            <a:off x="320775" y="1154650"/>
            <a:ext cx="8544900" cy="557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>
                <a:solidFill>
                  <a:srgbClr val="000000"/>
                </a:solidFill>
              </a:rPr>
              <a:t>A Scopus a világ egyik legjelentősebb lektorált szakirodalmat és tudományos forrásokat  feldolgozó multidiszciplináris adatbázisa. 2004-ben indult, j</a:t>
            </a:r>
            <a:r>
              <a:rPr lang="hu-HU" sz="2100">
                <a:solidFill>
                  <a:srgbClr val="000000"/>
                </a:solidFill>
              </a:rPr>
              <a:t>elenleg több mint 7000 kiadó 87 millió dokumentumának </a:t>
            </a:r>
            <a:r>
              <a:rPr b="1" lang="hu-HU" sz="2100">
                <a:solidFill>
                  <a:srgbClr val="000000"/>
                </a:solidFill>
              </a:rPr>
              <a:t>bibliográfiai adatait, absztraktját és hivatkozásait</a:t>
            </a:r>
            <a:r>
              <a:rPr lang="hu-HU" sz="2100">
                <a:solidFill>
                  <a:srgbClr val="000000"/>
                </a:solidFill>
              </a:rPr>
              <a:t> tartalmazza.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hu-HU" sz="2100">
                <a:solidFill>
                  <a:srgbClr val="000000"/>
                </a:solidFill>
              </a:rPr>
              <a:t>24 ezer lektorált folyóirat, kb. 75 millió cikk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hu-HU" sz="2100">
                <a:solidFill>
                  <a:srgbClr val="000000"/>
                </a:solidFill>
              </a:rPr>
              <a:t>335 ezer könyv- és könyvsorozat,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hu-HU" sz="2100">
                <a:solidFill>
                  <a:srgbClr val="000000"/>
                </a:solidFill>
              </a:rPr>
              <a:t>9,8 millió konferenciaanyag adatait szolgáltatja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>
                <a:solidFill>
                  <a:srgbClr val="000000"/>
                </a:solidFill>
              </a:rPr>
              <a:t>Mire használhatjuk: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hu-HU" sz="2100">
                <a:solidFill>
                  <a:srgbClr val="000000"/>
                </a:solidFill>
              </a:rPr>
              <a:t>globális kutatási trendek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hu-HU" sz="2100">
                <a:solidFill>
                  <a:srgbClr val="000000"/>
                </a:solidFill>
              </a:rPr>
              <a:t>irodalomkutatás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hu-HU" sz="2100">
                <a:solidFill>
                  <a:srgbClr val="000000"/>
                </a:solidFill>
              </a:rPr>
              <a:t>tudománymetriai elemzések, folyóiratok tudományterületi rangsora, mérőszámai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hu-HU" sz="2100">
                <a:solidFill>
                  <a:srgbClr val="000000"/>
                </a:solidFill>
              </a:rPr>
              <a:t>szerzői hivatkozások feltárása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hu-HU" sz="2100">
                <a:solidFill>
                  <a:srgbClr val="000000"/>
                </a:solidFill>
              </a:rPr>
              <a:t>szerzők, intézmények tudományos munkásságának összehasonlítása, tudományos együttműködések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cfaaf1829_1_7"/>
          <p:cNvSpPr txBox="1"/>
          <p:nvPr>
            <p:ph idx="1" type="body"/>
          </p:nvPr>
        </p:nvSpPr>
        <p:spPr>
          <a:xfrm>
            <a:off x="157475" y="1756300"/>
            <a:ext cx="2645700" cy="20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hfg</a:t>
            </a:r>
            <a:endParaRPr/>
          </a:p>
        </p:txBody>
      </p:sp>
      <p:sp>
        <p:nvSpPr>
          <p:cNvPr id="120" name="Google Shape;120;g1fcfaaf1829_1_7"/>
          <p:cNvSpPr txBox="1"/>
          <p:nvPr>
            <p:ph idx="2" type="body"/>
          </p:nvPr>
        </p:nvSpPr>
        <p:spPr>
          <a:xfrm>
            <a:off x="2325650" y="561350"/>
            <a:ext cx="3802200" cy="6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650"/>
              <a:t>TUDOMÁNYTERÜLETEK</a:t>
            </a:r>
            <a:endParaRPr sz="2650"/>
          </a:p>
        </p:txBody>
      </p:sp>
      <p:sp>
        <p:nvSpPr>
          <p:cNvPr id="121" name="Google Shape;121;g1fcfaaf1829_1_7"/>
          <p:cNvSpPr/>
          <p:nvPr>
            <p:ph idx="3" type="tbl"/>
          </p:nvPr>
        </p:nvSpPr>
        <p:spPr>
          <a:xfrm>
            <a:off x="5080700" y="1321825"/>
            <a:ext cx="3802200" cy="49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rgbClr val="000000"/>
                </a:solidFill>
              </a:rPr>
              <a:t>4 fő tudományterület (ezen belül 27 nagyobb, és több mint 300 szűkebb szakterület)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>
                <a:solidFill>
                  <a:srgbClr val="000000"/>
                </a:solidFill>
              </a:rPr>
              <a:t>EGÉSZSÉGTUDOMÁNYOK (Health Sciences)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Orvostudomány (Medline)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Ápolástudomány stb.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>
                <a:solidFill>
                  <a:srgbClr val="000000"/>
                </a:solidFill>
              </a:rPr>
              <a:t>TERMÉSZETTUDOMÁNYOK (Physical Sciences)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Fizika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Kémia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Mérnöktudományok stb.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>
                <a:solidFill>
                  <a:srgbClr val="000000"/>
                </a:solidFill>
              </a:rPr>
              <a:t>TÁRSADALOM- ÉS BÖLCSÉSZETTUDOMÁNYOK (Social Sciences, Arts &amp; Humanities)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Pszichológia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Közgazdaságtan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Üzleti tudományok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Művészetek stb.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>
                <a:solidFill>
                  <a:srgbClr val="000000"/>
                </a:solidFill>
              </a:rPr>
              <a:t>ÉLETTUDOMÁNYOK (Life Sciences)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Idegtudomány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Gyógyszertan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rgbClr val="000000"/>
                </a:solidFill>
              </a:rPr>
              <a:t>Biológia, agrártudományok stb.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g1fcfaaf1829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50" y="1584525"/>
            <a:ext cx="4483525" cy="40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fcfaaf1829_1_7"/>
          <p:cNvSpPr txBox="1"/>
          <p:nvPr/>
        </p:nvSpPr>
        <p:spPr>
          <a:xfrm>
            <a:off x="436725" y="5584750"/>
            <a:ext cx="328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/>
              <a:t>Forrás:Scopus (2020)</a:t>
            </a:r>
            <a:endParaRPr sz="1100"/>
          </a:p>
        </p:txBody>
      </p:sp>
      <p:sp>
        <p:nvSpPr>
          <p:cNvPr id="124" name="Google Shape;124;g1fcfaaf1829_1_7"/>
          <p:cNvSpPr txBox="1"/>
          <p:nvPr/>
        </p:nvSpPr>
        <p:spPr>
          <a:xfrm>
            <a:off x="6277600" y="6282575"/>
            <a:ext cx="28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4"/>
          <p:cNvGraphicFramePr/>
          <p:nvPr/>
        </p:nvGraphicFramePr>
        <p:xfrm>
          <a:off x="748143" y="12514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{91A34A33-5C28-4363-82BF-BAC765D5E1C3}</a:tableStyleId>
              </a:tblPr>
              <a:tblGrid>
                <a:gridCol w="3242650"/>
                <a:gridCol w="1468425"/>
                <a:gridCol w="2936650"/>
              </a:tblGrid>
              <a:tr h="48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Kar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Tanszék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Kapcsolódás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71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434343"/>
                          </a:solidFill>
                        </a:rPr>
                        <a:t>Apáczai Csere János Pedagógiai, Humán- és Társadalomtudományi Kar</a:t>
                      </a:r>
                      <a:endParaRPr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Külföldi szakfolyóiratok, könyvek, konferenciakötetek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1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Audi Hungária Járműmérnöki Kar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Külföldi szakfolyóiratok, szaklapok, szabadalmak, </a:t>
                      </a:r>
                      <a:endParaRPr>
                        <a:solidFill>
                          <a:srgbClr val="24294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kutatási adatok</a:t>
                      </a:r>
                      <a:endParaRPr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14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Egészség- és Sporttudományi Kar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Medline (orvostudományi adatbázis) teljes tartalmát feldolgozza, külföldi szakfolyóiratok, konferenciakötetek, könyvek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Albert Kázmér Mosonmagyaróvári Kar</a:t>
                      </a:r>
                      <a:endParaRPr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Külföldi szakfolyóiratok, kutatási adatok, szabadalmak</a:t>
                      </a:r>
                      <a:endParaRPr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Kautz Gyula Gazdaságtudományi Kar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Külföldi szakfolyóiratok, szaklapok, könyvek 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50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Gépészmérnöki, Informatikai és Villamosmérnöki Kar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Külföldi szakfolyóiratok, szaklapok, szabadalmak, kutatási adatok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50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Építész-, Építő- és Közlekedéstudományi Kar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rgbClr val="242943"/>
                          </a:solidFill>
                        </a:rPr>
                        <a:t>Konferenciakötetek, szabadalmak, kutatási adatok</a:t>
                      </a:r>
                      <a:endParaRPr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30" name="Google Shape;130;p4"/>
          <p:cNvSpPr txBox="1"/>
          <p:nvPr/>
        </p:nvSpPr>
        <p:spPr>
          <a:xfrm>
            <a:off x="2016400" y="425400"/>
            <a:ext cx="69006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f100338c8_0_4"/>
          <p:cNvSpPr txBox="1"/>
          <p:nvPr>
            <p:ph idx="1" type="body"/>
          </p:nvPr>
        </p:nvSpPr>
        <p:spPr>
          <a:xfrm>
            <a:off x="157475" y="1119750"/>
            <a:ext cx="8375100" cy="53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1750"/>
              <a:t>Forrástípusok </a:t>
            </a:r>
            <a:endParaRPr b="1"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Folyóiratok (Journals),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Könyvsorozatok (Book series)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Konferenciakötetek (Conference proceedings)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Szaklapok (Trade publications)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Egyéb - szabadalmak, másodlagos dokumentumok (Patents, Secondary documents) 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1750"/>
              <a:t>Dokumentumtípusok</a:t>
            </a:r>
            <a:endParaRPr b="1"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C</a:t>
            </a:r>
            <a:r>
              <a:rPr lang="hu-HU" sz="1750"/>
              <a:t>ikkek (article, article in press, review, note, editorial, erratum, letter, short survey) 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Könyvek (book), könyvfejezetek (chapter)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Konferenciaközlemények (conference paper)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750"/>
              <a:t>Adatkészlet-leíró dokumentumok (data papers)</a:t>
            </a:r>
            <a:endParaRPr sz="17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850" u="sng"/>
              <a:t>Nem tartalmaz</a:t>
            </a:r>
            <a:r>
              <a:rPr lang="hu-HU" sz="1850"/>
              <a:t>: könyvismertetők (book reviews), konferencia absztraktok (conference meeting abstracts)</a:t>
            </a:r>
            <a:endParaRPr sz="18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050" u="sng">
                <a:solidFill>
                  <a:schemeClr val="hlink"/>
                </a:solidFill>
                <a:hlinkClick r:id="rId3"/>
              </a:rPr>
              <a:t>Scopus tartalmak - Útmutató</a:t>
            </a:r>
            <a:r>
              <a:rPr lang="hu-HU" sz="2050"/>
              <a:t>, </a:t>
            </a:r>
            <a:r>
              <a:rPr lang="hu-HU" sz="2050" u="sng">
                <a:solidFill>
                  <a:schemeClr val="hlink"/>
                </a:solidFill>
                <a:hlinkClick r:id="rId4"/>
              </a:rPr>
              <a:t>Könyv- és folyóiratlisták</a:t>
            </a:r>
            <a:endParaRPr sz="205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ff100338c8_0_4"/>
          <p:cNvSpPr txBox="1"/>
          <p:nvPr>
            <p:ph idx="2" type="body"/>
          </p:nvPr>
        </p:nvSpPr>
        <p:spPr>
          <a:xfrm>
            <a:off x="2315500" y="350625"/>
            <a:ext cx="6366600" cy="8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3400"/>
              <a:t>Forrás-, és dokumentumtípusok</a:t>
            </a:r>
            <a:endParaRPr sz="3400"/>
          </a:p>
        </p:txBody>
      </p:sp>
      <p:sp>
        <p:nvSpPr>
          <p:cNvPr id="137" name="Google Shape;137;g1ff100338c8_0_4"/>
          <p:cNvSpPr/>
          <p:nvPr>
            <p:ph idx="3" type="tbl"/>
          </p:nvPr>
        </p:nvSpPr>
        <p:spPr>
          <a:xfrm>
            <a:off x="239475" y="1557725"/>
            <a:ext cx="8293200" cy="469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346350" y="1397650"/>
            <a:ext cx="84513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latin typeface="Tahoma"/>
                <a:ea typeface="Tahoma"/>
                <a:cs typeface="Tahoma"/>
                <a:sym typeface="Tahoma"/>
              </a:rPr>
              <a:t>Dokumentum keresés:</a:t>
            </a:r>
            <a:endParaRPr b="1" i="1" sz="1800">
              <a:latin typeface="Tahoma"/>
              <a:ea typeface="Tahoma"/>
              <a:cs typeface="Tahoma"/>
              <a:sym typeface="Tahoma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○"/>
            </a:pPr>
            <a:r>
              <a:rPr lang="hu-HU" sz="1800">
                <a:latin typeface="Tahoma"/>
                <a:ea typeface="Tahoma"/>
                <a:cs typeface="Tahoma"/>
                <a:sym typeface="Tahoma"/>
              </a:rPr>
              <a:t>Egyszerű keresés (operátorok használata kiválasztható)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○"/>
            </a:pPr>
            <a:r>
              <a:rPr lang="hu-HU" sz="1800">
                <a:latin typeface="Tahoma"/>
                <a:ea typeface="Tahoma"/>
                <a:cs typeface="Tahoma"/>
                <a:sym typeface="Tahoma"/>
              </a:rPr>
              <a:t>Összetett keresés (operátorok saját magunknak kell összerakni)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latin typeface="Tahoma"/>
                <a:ea typeface="Tahoma"/>
                <a:cs typeface="Tahoma"/>
                <a:sym typeface="Tahoma"/>
              </a:rPr>
              <a:t>Szerzőre keresés</a:t>
            </a:r>
            <a:endParaRPr b="1" i="1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latin typeface="Tahoma"/>
                <a:ea typeface="Tahoma"/>
                <a:cs typeface="Tahoma"/>
                <a:sym typeface="Tahoma"/>
              </a:rPr>
              <a:t>Affiliációra keresés</a:t>
            </a:r>
            <a:endParaRPr b="1" i="1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latin typeface="Tahoma"/>
                <a:ea typeface="Tahoma"/>
                <a:cs typeface="Tahoma"/>
                <a:sym typeface="Tahoma"/>
              </a:rPr>
              <a:t>Forrás keresés </a:t>
            </a:r>
            <a:endParaRPr b="1" i="1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1800">
                <a:solidFill>
                  <a:srgbClr val="13B9D9"/>
                </a:solidFill>
                <a:latin typeface="Tahoma"/>
                <a:ea typeface="Tahoma"/>
                <a:cs typeface="Tahoma"/>
                <a:sym typeface="Tahoma"/>
              </a:rPr>
              <a:t>Új verzió is használható a keresési találat megjelenítésekor!</a:t>
            </a:r>
            <a:endParaRPr sz="1800">
              <a:solidFill>
                <a:srgbClr val="13B9D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2308948" y="6675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50" y="4365750"/>
            <a:ext cx="8049075" cy="14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c651ebf99_0_0"/>
          <p:cNvSpPr txBox="1"/>
          <p:nvPr>
            <p:ph idx="5" type="body"/>
          </p:nvPr>
        </p:nvSpPr>
        <p:spPr>
          <a:xfrm>
            <a:off x="670225" y="1063025"/>
            <a:ext cx="80784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dk1"/>
                </a:solidFill>
              </a:rPr>
              <a:t>Összetett keresés: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Operátorok: </a:t>
            </a:r>
            <a:r>
              <a:rPr lang="hu-HU" sz="1500">
                <a:solidFill>
                  <a:schemeClr val="dk2"/>
                </a:solidFill>
              </a:rPr>
              <a:t>AND, OR, AND NOT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Egyéb használható operátorok: </a:t>
            </a:r>
            <a:r>
              <a:rPr lang="hu-HU" sz="1500">
                <a:solidFill>
                  <a:schemeClr val="dk2"/>
                </a:solidFill>
              </a:rPr>
              <a:t>(két kifejezés távolságának meghatározására)</a:t>
            </a:r>
            <a:endParaRPr b="1" sz="15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W/n</a:t>
            </a:r>
            <a:r>
              <a:rPr lang="hu-HU" sz="1500">
                <a:solidFill>
                  <a:schemeClr val="dk2"/>
                </a:solidFill>
              </a:rPr>
              <a:t> : </a:t>
            </a:r>
            <a:r>
              <a:rPr lang="hu-HU" sz="1500">
                <a:solidFill>
                  <a:schemeClr val="dk2"/>
                </a:solidFill>
              </a:rPr>
              <a:t>n= kifejezések közötti  szavak maximális száma, sorrendet nem határoz meg  W/5  5 szónyira van egymástól két kifejezés.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chemeClr val="dk2"/>
                </a:solidFill>
              </a:rPr>
              <a:t>behavioural </a:t>
            </a:r>
            <a:r>
              <a:rPr b="1" lang="hu-HU" sz="1500">
                <a:solidFill>
                  <a:schemeClr val="dk2"/>
                </a:solidFill>
              </a:rPr>
              <a:t>PRE/3 </a:t>
            </a:r>
            <a:r>
              <a:rPr lang="hu-HU" sz="1500">
                <a:solidFill>
                  <a:schemeClr val="dk2"/>
                </a:solidFill>
              </a:rPr>
              <a:t>disturbances "behavioural" kifejezés megelőzi a "disturbances" kifejezesét 3 vagy kevesebb szóval.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Idézőjelek: „ ”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chemeClr val="dk2"/>
                </a:solidFill>
              </a:rPr>
              <a:t>Két szó szereplése, akár egymástól távol is, de pontosan  a megadott sorrendben.Pl.: ”Heart attack”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hu-HU" sz="1500">
                <a:solidFill>
                  <a:schemeClr val="dk2"/>
                </a:solidFill>
              </a:rPr>
              <a:t>Kapcsos zárójel: {} </a:t>
            </a:r>
            <a:r>
              <a:rPr lang="hu-HU" sz="1500">
                <a:solidFill>
                  <a:schemeClr val="dk2"/>
                </a:solidFill>
              </a:rPr>
              <a:t>Egymás melletti szerepléseket jelöl.  Pontos sorrend (szókapcsolatok)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</p:txBody>
      </p:sp>
      <p:sp>
        <p:nvSpPr>
          <p:cNvPr id="150" name="Google Shape;150;g1fc651ebf99_0_0"/>
          <p:cNvSpPr txBox="1"/>
          <p:nvPr/>
        </p:nvSpPr>
        <p:spPr>
          <a:xfrm>
            <a:off x="3560625" y="215275"/>
            <a:ext cx="5301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Keresi kérdés felépítése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2019-08-01T06:27:51Z</dcterms:created>
  <dc:creator>xmeditor01</dc:creator>
</cp:coreProperties>
</file>