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embeddedFontLst>
    <p:embeddedFont>
      <p:font typeface="Tahom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jwTu9CWetjdrOOJs868WBPNB6O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E44E662-DBC1-49BA-9557-1A9E106074A1}">
  <a:tblStyle styleId="{FE44E662-DBC1-49BA-9557-1A9E106074A1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3F8"/>
          </a:solidFill>
        </a:fill>
      </a:tcStyle>
    </a:wholeTbl>
    <a:band1H>
      <a:tcTxStyle b="off" i="off"/>
      <a:tcStyle>
        <a:fill>
          <a:solidFill>
            <a:srgbClr val="CAE6F1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AE6F1"/>
          </a:solidFill>
        </a:fill>
      </a:tcStyle>
    </a:band1V>
    <a:band2V>
      <a:tcTxStyle b="off" i="off"/>
    </a:band2V>
    <a:lastCol>
      <a:tcTxStyle b="on" i="off">
        <a:font>
          <a:latin typeface="Tahoma"/>
          <a:ea typeface="Tahoma"/>
          <a:cs typeface="Tahoma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Tahoma"/>
          <a:ea typeface="Tahoma"/>
          <a:cs typeface="Tahoma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8e1557f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g208e1557f95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0892840c90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g20892840c90_1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892840c90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g20892840c90_1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0c47ab5cd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0c47ab5c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0c47ab5cd4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0c47ab5cd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0c47ab5cd4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0c47ab5cd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0c47ab5cd4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0c47ab5cd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0c47ab5cd4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0c47ab5cd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0892840c90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g20892840c90_1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78711b5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g2078711b56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08fa584f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g208fa584f2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7" name="Google Shape;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8;p12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9" name="Google Shape;9;p12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10;p12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2" type="body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3" type="body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Google Shape;14;p12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16" name="Google Shape;1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13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18" name="Google Shape;18;p13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13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0" name="Google Shape;20;p13"/>
          <p:cNvSpPr txBox="1"/>
          <p:nvPr>
            <p:ph idx="1" type="body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" name="Google Shape;21;p13"/>
          <p:cNvSpPr txBox="1"/>
          <p:nvPr>
            <p:ph idx="2" type="body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1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3" type="body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" name="Google Shape;23;p13"/>
          <p:cNvSpPr txBox="1"/>
          <p:nvPr>
            <p:ph idx="4" type="body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5" type="body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21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" name="Google Shape;25;p13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27" name="Google Shape;2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/>
          <p:nvPr>
            <p:ph idx="1" type="body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" name="Google Shape;29;p14"/>
          <p:cNvSpPr txBox="1"/>
          <p:nvPr>
            <p:ph idx="2" type="body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0" name="Google Shape;30;p14"/>
          <p:cNvSpPr/>
          <p:nvPr>
            <p:ph idx="3" type="tbl"/>
          </p:nvPr>
        </p:nvSpPr>
        <p:spPr>
          <a:xfrm>
            <a:off x="239486" y="2359025"/>
            <a:ext cx="8643256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32" name="Google Shape;3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15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34" name="Google Shape;34;p15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15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68686"/>
                </a:buClr>
                <a:buSzPts val="900"/>
                <a:buFont typeface="Tahoma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7" name="Google Shape;37;p15"/>
          <p:cNvSpPr txBox="1"/>
          <p:nvPr>
            <p:ph idx="2" type="body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8" name="Google Shape;38;p15"/>
          <p:cNvSpPr txBox="1"/>
          <p:nvPr>
            <p:ph idx="3" type="body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9" name="Google Shape;39;p15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41" name="Google Shape;4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16"/>
          <p:cNvGrpSpPr/>
          <p:nvPr/>
        </p:nvGrpSpPr>
        <p:grpSpPr>
          <a:xfrm>
            <a:off x="254109" y="6147250"/>
            <a:ext cx="2958072" cy="346879"/>
            <a:chOff x="254109" y="6147250"/>
            <a:chExt cx="2958072" cy="346879"/>
          </a:xfrm>
        </p:grpSpPr>
        <p:sp>
          <p:nvSpPr>
            <p:cNvPr id="43" name="Google Shape;43;p16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16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16"/>
            <p:cNvSpPr/>
            <p:nvPr/>
          </p:nvSpPr>
          <p:spPr>
            <a:xfrm>
              <a:off x="254109" y="6261834"/>
              <a:ext cx="357790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fld id="{00000000-1234-1234-1234-123412341234}" type="slidenum"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‹#›</a:t>
              </a:fld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6" name="Google Shape;46;p16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Google Shape;47;p16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Google Shape;48;p16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0" name="Google Shape;50;p16"/>
          <p:cNvSpPr txBox="1"/>
          <p:nvPr>
            <p:ph idx="2" type="body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1" name="Google Shape;51;p16"/>
          <p:cNvSpPr txBox="1"/>
          <p:nvPr>
            <p:ph idx="3" type="body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2" name="Google Shape;52;p16"/>
          <p:cNvSpPr txBox="1"/>
          <p:nvPr>
            <p:ph idx="4" type="body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3" name="Google Shape;53;p16"/>
          <p:cNvSpPr txBox="1"/>
          <p:nvPr>
            <p:ph idx="5" type="body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4" name="Google Shape;54;p16"/>
          <p:cNvSpPr txBox="1"/>
          <p:nvPr>
            <p:ph idx="6" type="body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5" name="Google Shape;55;p16"/>
          <p:cNvSpPr txBox="1"/>
          <p:nvPr>
            <p:ph idx="7" type="body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6" name="Google Shape;56;p16"/>
          <p:cNvSpPr txBox="1"/>
          <p:nvPr>
            <p:ph idx="8" type="body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7" name="Google Shape;57;p16"/>
          <p:cNvSpPr txBox="1"/>
          <p:nvPr>
            <p:ph idx="9" type="body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7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61" name="Google Shape;61;p17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" name="Google Shape;62;p17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3" name="Google Shape;63;p17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" name="Google Shape;64;p17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2" type="body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3" type="body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4" type="body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0" name="Google Shape;70;p17"/>
          <p:cNvSpPr txBox="1"/>
          <p:nvPr>
            <p:ph idx="5" type="body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1" name="Google Shape;71;p17"/>
          <p:cNvSpPr txBox="1"/>
          <p:nvPr>
            <p:ph idx="6" type="body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7" type="body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8" type="body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9" type="body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5" name="Google Shape;75;p17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8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79" name="Google Shape;79;p18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" name="Google Shape;80;p18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1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3" type="body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4" type="body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5" type="body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21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6" name="Google Shape;86;p18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511">
          <p15:clr>
            <a:srgbClr val="F26B43"/>
          </p15:clr>
        </p15:guide>
        <p15:guide id="2" pos="3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interkonyv.hu/tananyagvalaszto/" TargetMode="External"/><Relationship Id="rId4" Type="http://schemas.openxmlformats.org/officeDocument/2006/relationships/hyperlink" Target="https://easymaths.hu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edu.interkonyv.hu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nterkonyv.hu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"/>
          <p:cNvSpPr txBox="1"/>
          <p:nvPr>
            <p:ph idx="1" type="body"/>
          </p:nvPr>
        </p:nvSpPr>
        <p:spPr>
          <a:xfrm>
            <a:off x="205215" y="2407691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hu-HU"/>
              <a:t>ADATBÁZISAINK</a:t>
            </a:r>
            <a:endParaRPr/>
          </a:p>
        </p:txBody>
      </p:sp>
      <p:sp>
        <p:nvSpPr>
          <p:cNvPr id="93" name="Google Shape;93;p1"/>
          <p:cNvSpPr txBox="1"/>
          <p:nvPr>
            <p:ph idx="2" type="body"/>
          </p:nvPr>
        </p:nvSpPr>
        <p:spPr>
          <a:xfrm>
            <a:off x="1464525" y="3059775"/>
            <a:ext cx="18447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ahoma"/>
              <a:buNone/>
            </a:pPr>
            <a:r>
              <a:rPr lang="hu-HU">
                <a:solidFill>
                  <a:srgbClr val="0000FF"/>
                </a:solidFill>
              </a:rPr>
              <a:t>Typotex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94" name="Google Shape;94;p1"/>
          <p:cNvSpPr txBox="1"/>
          <p:nvPr>
            <p:ph idx="3" type="body"/>
          </p:nvPr>
        </p:nvSpPr>
        <p:spPr>
          <a:xfrm>
            <a:off x="205215" y="5562290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/>
              <a:t>Készítette:</a:t>
            </a:r>
            <a:r>
              <a:rPr lang="hu-HU">
                <a:solidFill>
                  <a:srgbClr val="0000FF"/>
                </a:solidFill>
              </a:rPr>
              <a:t> </a:t>
            </a:r>
            <a:r>
              <a:rPr lang="hu-HU">
                <a:solidFill>
                  <a:schemeClr val="dk2"/>
                </a:solidFill>
              </a:rPr>
              <a:t>Nagy Mária, Szlatárovics Mónika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t/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5043074" y="5527344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2023.február 20.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08e1557f95_0_0"/>
          <p:cNvSpPr txBox="1"/>
          <p:nvPr/>
        </p:nvSpPr>
        <p:spPr>
          <a:xfrm>
            <a:off x="858300" y="2141025"/>
            <a:ext cx="7427400" cy="3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just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92929"/>
              </a:buClr>
              <a:buSzPts val="2200"/>
              <a:buFont typeface="Tahoma"/>
              <a:buChar char="●"/>
            </a:pPr>
            <a:r>
              <a:rPr lang="hu-HU" sz="2200">
                <a:solidFill>
                  <a:srgbClr val="292929"/>
                </a:solidFill>
                <a:latin typeface="Tahoma"/>
                <a:ea typeface="Tahoma"/>
                <a:cs typeface="Tahoma"/>
                <a:sym typeface="Tahoma"/>
              </a:rPr>
              <a:t>Az Interkönyv oldalán 2011. októbere óta Social DRM védelmet alkalmaznak: minden megvásárolt könyv minden egyes oldala tartalmazza a vásárló adatait és a vásárlás tényét. A megvásárolt könyv vagy fejezet engedély nélkül nem adható tovább, nem kölcsönözhető és nem sokszorosítható.</a:t>
            </a:r>
            <a:endParaRPr sz="2200">
              <a:solidFill>
                <a:srgbClr val="29292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92929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" name="Google Shape;149;g208e1557f95_0_0"/>
          <p:cNvSpPr txBox="1"/>
          <p:nvPr/>
        </p:nvSpPr>
        <p:spPr>
          <a:xfrm>
            <a:off x="813573" y="1492551"/>
            <a:ext cx="5919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funkciók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892840c90_1_13"/>
          <p:cNvSpPr txBox="1"/>
          <p:nvPr/>
        </p:nvSpPr>
        <p:spPr>
          <a:xfrm>
            <a:off x="849725" y="2530275"/>
            <a:ext cx="74274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92929"/>
              </a:buClr>
              <a:buSzPts val="2400"/>
              <a:buFont typeface="Tahoma"/>
              <a:buChar char="●"/>
            </a:pPr>
            <a:r>
              <a:rPr lang="hu-HU" sz="2400">
                <a:solidFill>
                  <a:srgbClr val="292929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felsőoktatási tananyagválasztó felület: </a:t>
            </a:r>
            <a:r>
              <a:rPr lang="hu-HU" sz="2400" u="sng">
                <a:solidFill>
                  <a:schemeClr val="hlink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  <a:hlinkClick r:id="rId3"/>
              </a:rPr>
              <a:t>https://interkonyv.hu/tananyagvalaszto/</a:t>
            </a:r>
            <a:endParaRPr sz="2400">
              <a:solidFill>
                <a:srgbClr val="292929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Font typeface="Tahoma"/>
              <a:buChar char="●"/>
            </a:pPr>
            <a:r>
              <a:rPr lang="hu-HU" sz="2400">
                <a:solidFill>
                  <a:srgbClr val="292929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 Az adatbázis egy prototípus, mely négy különböző egyetem (BME, ELTE,SZIE, DE) egyes karait, szakjait és képzéseit mutatja be </a:t>
            </a:r>
            <a:endParaRPr sz="2400">
              <a:solidFill>
                <a:srgbClr val="292929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Font typeface="Tahoma"/>
              <a:buChar char="●"/>
            </a:pPr>
            <a:r>
              <a:rPr lang="hu-HU" sz="2400">
                <a:solidFill>
                  <a:srgbClr val="292929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Interkönyv oldalán regisztráció után videotananyagos kurzusok érhetők el</a:t>
            </a:r>
            <a:endParaRPr sz="2400">
              <a:solidFill>
                <a:srgbClr val="292929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Font typeface="Tahoma"/>
              <a:buChar char="●"/>
            </a:pPr>
            <a:r>
              <a:rPr lang="hu-HU" sz="2400" u="sng">
                <a:solidFill>
                  <a:schemeClr val="hlink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  <a:hlinkClick r:id="rId4"/>
              </a:rPr>
              <a:t>https://easymaths.hu/</a:t>
            </a:r>
            <a:r>
              <a:rPr lang="hu-HU" sz="2400">
                <a:solidFill>
                  <a:srgbClr val="292929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: online oktatófelület tananyagokkal </a:t>
            </a:r>
            <a:endParaRPr sz="2400">
              <a:solidFill>
                <a:srgbClr val="292929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2929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5" name="Google Shape;155;g20892840c90_1_13"/>
          <p:cNvSpPr txBox="1"/>
          <p:nvPr/>
        </p:nvSpPr>
        <p:spPr>
          <a:xfrm>
            <a:off x="813573" y="1492551"/>
            <a:ext cx="5919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funkciók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0892840c90_1_22"/>
          <p:cNvSpPr txBox="1"/>
          <p:nvPr/>
        </p:nvSpPr>
        <p:spPr>
          <a:xfrm>
            <a:off x="849717" y="2395868"/>
            <a:ext cx="74274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289" lvl="0" marL="205689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" name="Google Shape;161;g20892840c90_1_22"/>
          <p:cNvSpPr txBox="1"/>
          <p:nvPr/>
        </p:nvSpPr>
        <p:spPr>
          <a:xfrm>
            <a:off x="813575" y="1119675"/>
            <a:ext cx="67392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2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Szerzői profil / felhasználói fiók az </a:t>
            </a:r>
            <a:r>
              <a:rPr lang="hu-HU" sz="2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Easymaths és a Kurzusok használatához</a:t>
            </a:r>
            <a:endParaRPr sz="2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2" name="Google Shape;162;g20892840c90_1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575" y="2260375"/>
            <a:ext cx="7141550" cy="341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20c47ab5cd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100" y="2221050"/>
            <a:ext cx="6838076" cy="38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0c47ab5cd4_0_0"/>
          <p:cNvSpPr txBox="1"/>
          <p:nvPr/>
        </p:nvSpPr>
        <p:spPr>
          <a:xfrm>
            <a:off x="2211350" y="1266300"/>
            <a:ext cx="4425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Projektek / letölthető felsőoktatási tananyagok</a:t>
            </a:r>
            <a:endParaRPr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20c47ab5cd4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900" y="2206600"/>
            <a:ext cx="7746200" cy="344757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0c47ab5cd4_0_6"/>
          <p:cNvSpPr txBox="1"/>
          <p:nvPr/>
        </p:nvSpPr>
        <p:spPr>
          <a:xfrm>
            <a:off x="752250" y="1303900"/>
            <a:ext cx="7692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ELTE, matematika tananyagok</a:t>
            </a:r>
            <a:endParaRPr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0c47ab5cd4_0_12"/>
          <p:cNvSpPr txBox="1"/>
          <p:nvPr/>
        </p:nvSpPr>
        <p:spPr>
          <a:xfrm>
            <a:off x="238200" y="1642400"/>
            <a:ext cx="8676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letöltés lehetősége</a:t>
            </a:r>
            <a:endParaRPr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g20c47ab5cd4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350" y="2442800"/>
            <a:ext cx="8126525" cy="26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20c47ab5cd4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50" y="1707575"/>
            <a:ext cx="8215300" cy="463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20c47ab5cd4_0_18"/>
          <p:cNvSpPr txBox="1"/>
          <p:nvPr/>
        </p:nvSpPr>
        <p:spPr>
          <a:xfrm>
            <a:off x="814950" y="1040600"/>
            <a:ext cx="72216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Egyetemek kurzusai</a:t>
            </a:r>
            <a:endParaRPr sz="2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20c47ab5cd4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19275"/>
            <a:ext cx="8839202" cy="482338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0c47ab5cd4_0_29"/>
          <p:cNvSpPr txBox="1"/>
          <p:nvPr/>
        </p:nvSpPr>
        <p:spPr>
          <a:xfrm>
            <a:off x="250750" y="965375"/>
            <a:ext cx="8740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SZE tananyag</a:t>
            </a:r>
            <a:endParaRPr sz="2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0892840c90_1_7"/>
          <p:cNvSpPr txBox="1"/>
          <p:nvPr>
            <p:ph idx="5" type="body"/>
          </p:nvPr>
        </p:nvSpPr>
        <p:spPr>
          <a:xfrm>
            <a:off x="1008327" y="2253365"/>
            <a:ext cx="69945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/>
          </a:p>
          <a:p>
            <a:pPr indent="0" lvl="0" mar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/>
          </a:p>
          <a:p>
            <a:pPr indent="0" lvl="0" mar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/>
          </a:p>
          <a:p>
            <a:pPr indent="0" lvl="0" mar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400" u="sng">
                <a:solidFill>
                  <a:schemeClr val="hlink"/>
                </a:solidFill>
                <a:hlinkClick r:id="rId3"/>
              </a:rPr>
              <a:t>https://edu.interkonyv.hu/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98" name="Google Shape;198;g20892840c90_1_7"/>
          <p:cNvSpPr txBox="1"/>
          <p:nvPr/>
        </p:nvSpPr>
        <p:spPr>
          <a:xfrm>
            <a:off x="813573" y="1492551"/>
            <a:ext cx="3692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Gyakorlati példák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4" name="Google Shape;204;p10"/>
          <p:cNvSpPr txBox="1"/>
          <p:nvPr>
            <p:ph idx="1" type="body"/>
          </p:nvPr>
        </p:nvSpPr>
        <p:spPr>
          <a:xfrm>
            <a:off x="205215" y="2852522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ahoma"/>
              <a:buNone/>
            </a:pPr>
            <a:r>
              <a:rPr lang="hu-HU" sz="3400"/>
              <a:t>Köszönjük a figyelmet!</a:t>
            </a:r>
            <a:endParaRPr/>
          </a:p>
        </p:txBody>
      </p:sp>
      <p:sp>
        <p:nvSpPr>
          <p:cNvPr id="205" name="Google Shape;205;p10"/>
          <p:cNvSpPr txBox="1"/>
          <p:nvPr>
            <p:ph idx="3" type="body"/>
          </p:nvPr>
        </p:nvSpPr>
        <p:spPr>
          <a:xfrm>
            <a:off x="52800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/>
              <a:t>Nagy Mária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/>
              <a:t>nagy.maria@sze.hu</a:t>
            </a:r>
            <a:endParaRPr/>
          </a:p>
        </p:txBody>
      </p:sp>
      <p:sp>
        <p:nvSpPr>
          <p:cNvPr id="206" name="Google Shape;206;p10"/>
          <p:cNvSpPr txBox="1"/>
          <p:nvPr/>
        </p:nvSpPr>
        <p:spPr>
          <a:xfrm>
            <a:off x="488009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Szlatárovics Mónika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szlatarovics.monika@sze.hu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2083" y="5664605"/>
            <a:ext cx="1395318" cy="84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idx="5" type="body"/>
          </p:nvPr>
        </p:nvSpPr>
        <p:spPr>
          <a:xfrm>
            <a:off x="2025374" y="2467121"/>
            <a:ext cx="5268593" cy="3008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Általános tudnivalók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Kapcsolódás karhoz, tanszékhez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Dokumentumtípusok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Keresési, szűrési lehetőségek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Kiegészítő / extra funkciók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Szerzői profil / felhasználói fiók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Gyakorlati példák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813573" y="1492551"/>
            <a:ext cx="3692037" cy="550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Tartalomjegyzék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813575" y="1007879"/>
            <a:ext cx="56109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042725" y="1616875"/>
            <a:ext cx="6205500" cy="50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Tahoma"/>
              <a:buAutoNum type="arabicPeriod"/>
            </a:pPr>
            <a:r>
              <a:rPr lang="hu-HU" sz="1800">
                <a:solidFill>
                  <a:srgbClr val="292929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Az </a:t>
            </a:r>
            <a:r>
              <a:rPr lang="hu-HU" sz="1800">
                <a:solidFill>
                  <a:srgbClr val="0071A0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edu.interkonyv.hu</a:t>
            </a:r>
            <a:r>
              <a:rPr lang="hu-HU" sz="1800">
                <a:solidFill>
                  <a:srgbClr val="292929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 oldal a Typotex Kiadó adatbázisa, ahol az EISZ-konzorcium keretében előfizető intézmények dolgozói, oktatói, hallgatói szabadon érik el az adatbázisban szereplő anyagokat - csaknem 800 könyvet, jegyzetet, monográfiát, szakkönyvet online pdf formátumban. </a:t>
            </a:r>
            <a:endParaRPr sz="1800">
              <a:solidFill>
                <a:srgbClr val="292929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AutoNum type="arabicPeriod"/>
            </a:pPr>
            <a:r>
              <a:rPr lang="hu-HU" sz="1800">
                <a:solidFill>
                  <a:srgbClr val="292929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Az Interkönyv oldal (</a:t>
            </a:r>
            <a:r>
              <a:rPr lang="hu-HU" sz="1800">
                <a:solidFill>
                  <a:srgbClr val="0071A0"/>
                </a:solidFill>
                <a:highlight>
                  <a:srgbClr val="FAFAFA"/>
                </a:highlight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interkonyv.hu</a:t>
            </a:r>
            <a:r>
              <a:rPr lang="hu-HU" sz="1800">
                <a:solidFill>
                  <a:srgbClr val="292929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) a Typotex Kiadó elektronikus publikációs felülete, amely 2009 óta működik e-könyves webáruházként. Az oldalon lényegében a kiadó teljes kínálata, jelenleg több mint 1000 mű érhető el elektronikus formában: elsősorban friss, az utóbbi 20 év tudományos eredményeit feldolgozó tudományos munkák, valamint időtálló klasszikusok magyar és külföldi szerzőktől.</a:t>
            </a:r>
            <a:endParaRPr sz="1800">
              <a:solidFill>
                <a:srgbClr val="292929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Google Shape;112;g2078711b56b_0_0"/>
          <p:cNvGraphicFramePr/>
          <p:nvPr/>
        </p:nvGraphicFramePr>
        <p:xfrm>
          <a:off x="692043" y="167129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{FE44E662-DBC1-49BA-9557-1A9E106074A1}</a:tableStyleId>
              </a:tblPr>
              <a:tblGrid>
                <a:gridCol w="3828150"/>
                <a:gridCol w="3828150"/>
              </a:tblGrid>
              <a:tr h="969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/>
                        <a:t>https://edu.interkonyv.hu/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 hMerge="1"/>
              </a:tr>
              <a:tr h="1560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Tudományterület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chemeClr val="dk2"/>
                          </a:solidFill>
                        </a:rPr>
                        <a:t>Multidiszciplináris (természettudomány,társadalomtudomány, műszaki tudomány, művészet, matematika, irodalom, informatika)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9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Hozzáférés módja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Helyben, </a:t>
                      </a: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EduID, VPN</a:t>
                      </a:r>
                      <a:endParaRPr sz="1400"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44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Gyűjtemény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chemeClr val="dk2"/>
                          </a:solidFill>
                        </a:rPr>
                        <a:t>Teljes szövegű</a:t>
                      </a:r>
                      <a:r>
                        <a:rPr lang="hu-HU" sz="2000" u="none" cap="none" strike="noStrike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u-HU" sz="2000">
                          <a:solidFill>
                            <a:srgbClr val="000000"/>
                          </a:solidFill>
                        </a:rPr>
                        <a:t>és</a:t>
                      </a:r>
                      <a:r>
                        <a:rPr lang="hu-HU" sz="2000" u="none" cap="none" strike="noStrike">
                          <a:solidFill>
                            <a:srgbClr val="000000"/>
                          </a:solidFill>
                        </a:rPr>
                        <a:t> bibliográfiai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9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Nyelv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chemeClr val="dk2"/>
                          </a:solidFill>
                        </a:rPr>
                        <a:t>Magyar 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695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Előfizetés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chemeClr val="dk2"/>
                          </a:solidFill>
                        </a:rPr>
                        <a:t>szakkönyvek, </a:t>
                      </a:r>
                      <a:endParaRPr sz="20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chemeClr val="dk2"/>
                          </a:solidFill>
                        </a:rPr>
                        <a:t>felsőfokú tankönyvek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9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OA publikálási lehetőség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chemeClr val="dk2"/>
                          </a:solidFill>
                        </a:rPr>
                        <a:t>nincs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3" name="Google Shape;113;g2078711b56b_0_0"/>
          <p:cNvSpPr txBox="1"/>
          <p:nvPr/>
        </p:nvSpPr>
        <p:spPr>
          <a:xfrm>
            <a:off x="692050" y="997325"/>
            <a:ext cx="57324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4"/>
          <p:cNvGraphicFramePr/>
          <p:nvPr/>
        </p:nvGraphicFramePr>
        <p:xfrm>
          <a:off x="813568" y="16817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{FE44E662-DBC1-49BA-9557-1A9E106074A1}</a:tableStyleId>
              </a:tblPr>
              <a:tblGrid>
                <a:gridCol w="2481950"/>
                <a:gridCol w="4782875"/>
              </a:tblGrid>
              <a:tr h="558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/>
                        <a:t>Kar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/>
                        <a:t>Kapcsolódó tudományterület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627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700">
                          <a:solidFill>
                            <a:srgbClr val="242943"/>
                          </a:solidFill>
                        </a:rPr>
                        <a:t>Audi Hungaria Járműmérnöki Kar</a:t>
                      </a:r>
                      <a:endParaRPr sz="17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700">
                          <a:solidFill>
                            <a:srgbClr val="242943"/>
                          </a:solidFill>
                        </a:rPr>
                        <a:t>nincs</a:t>
                      </a:r>
                      <a:endParaRPr sz="1700"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909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700">
                          <a:solidFill>
                            <a:srgbClr val="242943"/>
                          </a:solidFill>
                        </a:rPr>
                        <a:t>Apáczai Csere János Pedagógiai, Humán- és Társadalomtudományi Kar</a:t>
                      </a:r>
                      <a:endParaRPr sz="17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700">
                          <a:solidFill>
                            <a:srgbClr val="242943"/>
                          </a:solidFill>
                        </a:rPr>
                        <a:t>társadalomtudomány</a:t>
                      </a:r>
                      <a:endParaRPr sz="1700"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59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700">
                          <a:solidFill>
                            <a:srgbClr val="242943"/>
                          </a:solidFill>
                        </a:rPr>
                        <a:t>Deák Ferenc Állam-és Jogtudományi Kar</a:t>
                      </a:r>
                      <a:endParaRPr sz="17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700">
                          <a:solidFill>
                            <a:srgbClr val="242943"/>
                          </a:solidFill>
                        </a:rPr>
                        <a:t>társadalomtudomány</a:t>
                      </a:r>
                      <a:endParaRPr sz="1700"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627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700">
                          <a:solidFill>
                            <a:srgbClr val="242943"/>
                          </a:solidFill>
                        </a:rPr>
                        <a:t>Építész-, Építő- és Közlekedéstudományi Kar </a:t>
                      </a:r>
                      <a:endParaRPr sz="17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700">
                          <a:solidFill>
                            <a:srgbClr val="242943"/>
                          </a:solidFill>
                        </a:rPr>
                        <a:t>nincs</a:t>
                      </a:r>
                      <a:endParaRPr sz="1700"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627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700">
                          <a:solidFill>
                            <a:srgbClr val="242943"/>
                          </a:solidFill>
                        </a:rPr>
                        <a:t>Egészség- és Sporttudományi Kar</a:t>
                      </a:r>
                      <a:endParaRPr sz="17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700">
                          <a:solidFill>
                            <a:srgbClr val="242943"/>
                          </a:solidFill>
                        </a:rPr>
                        <a:t>természettudomány</a:t>
                      </a:r>
                      <a:endParaRPr sz="1700"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19" name="Google Shape;119;p4"/>
          <p:cNvSpPr txBox="1"/>
          <p:nvPr/>
        </p:nvSpPr>
        <p:spPr>
          <a:xfrm>
            <a:off x="813575" y="991453"/>
            <a:ext cx="7647600" cy="6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Kapcsolódás karhoz, tanszékhez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Google Shape;124;g208fa584f2c_0_0"/>
          <p:cNvGraphicFramePr/>
          <p:nvPr/>
        </p:nvGraphicFramePr>
        <p:xfrm>
          <a:off x="495968" y="17000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{FE44E662-DBC1-49BA-9557-1A9E106074A1}</a:tableStyleId>
              </a:tblPr>
              <a:tblGrid>
                <a:gridCol w="2883025"/>
                <a:gridCol w="4883800"/>
              </a:tblGrid>
              <a:tr h="676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/>
                        <a:t>Kar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B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/>
                        <a:t>Tudományterület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76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700">
                          <a:solidFill>
                            <a:schemeClr val="dk2"/>
                          </a:solidFill>
                        </a:rPr>
                        <a:t>Gépészmérnöki, Informatikai és Villamosmérnöki Kar</a:t>
                      </a:r>
                      <a:endParaRPr sz="1700">
                        <a:solidFill>
                          <a:schemeClr val="dk2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7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6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700">
                          <a:solidFill>
                            <a:srgbClr val="242943"/>
                          </a:solidFill>
                        </a:rPr>
                        <a:t>műszaki tudomány</a:t>
                      </a:r>
                      <a:endParaRPr sz="1700"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102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700">
                          <a:solidFill>
                            <a:srgbClr val="242943"/>
                          </a:solidFill>
                          <a:highlight>
                            <a:srgbClr val="E6F3F8"/>
                          </a:highlight>
                        </a:rPr>
                        <a:t>Kautz Gyula Gazdaságtudomány</a:t>
                      </a:r>
                      <a:r>
                        <a:rPr lang="hu-HU" sz="1700">
                          <a:solidFill>
                            <a:srgbClr val="242943"/>
                          </a:solidFill>
                          <a:highlight>
                            <a:srgbClr val="E6F3F8"/>
                          </a:highlight>
                        </a:rPr>
                        <a:t>i Kar</a:t>
                      </a:r>
                      <a:endParaRPr sz="1700">
                        <a:solidFill>
                          <a:srgbClr val="242943"/>
                        </a:solidFill>
                        <a:highlight>
                          <a:srgbClr val="E6F3F8"/>
                        </a:highlight>
                      </a:endParaRPr>
                    </a:p>
                  </a:txBody>
                  <a:tcPr marT="47625" marB="47625" marR="95250" marL="95250" anchor="ctr">
                    <a:lnL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7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700">
                          <a:solidFill>
                            <a:srgbClr val="242943"/>
                          </a:solidFill>
                        </a:rPr>
                        <a:t>társadalomtudomány</a:t>
                      </a:r>
                      <a:endParaRPr sz="1700"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71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700">
                          <a:solidFill>
                            <a:schemeClr val="dk2"/>
                          </a:solidFill>
                        </a:rPr>
                        <a:t>Albert Kázmér Mosonmagyaróvári Kar</a:t>
                      </a:r>
                      <a:endParaRPr sz="17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>
                    <a:lnT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700">
                          <a:solidFill>
                            <a:srgbClr val="242943"/>
                          </a:solidFill>
                        </a:rPr>
                        <a:t>természettudomány</a:t>
                      </a:r>
                      <a:endParaRPr sz="1700"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60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700">
                          <a:solidFill>
                            <a:schemeClr val="dk2"/>
                          </a:solidFill>
                        </a:rPr>
                        <a:t>Művészeti Kar</a:t>
                      </a:r>
                      <a:endParaRPr sz="17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700">
                          <a:solidFill>
                            <a:srgbClr val="242943"/>
                          </a:solidFill>
                        </a:rPr>
                        <a:t>társadalomtudomány</a:t>
                      </a:r>
                      <a:endParaRPr sz="1700"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25" name="Google Shape;125;g208fa584f2c_0_0"/>
          <p:cNvSpPr txBox="1"/>
          <p:nvPr/>
        </p:nvSpPr>
        <p:spPr>
          <a:xfrm>
            <a:off x="813575" y="1058075"/>
            <a:ext cx="76476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Kapcsolódás karhoz, tanszékhez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/>
        </p:nvSpPr>
        <p:spPr>
          <a:xfrm>
            <a:off x="849725" y="2118749"/>
            <a:ext cx="73206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•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Csaknem 800 szakkönyv, jegyzet, ismeretterjesztő művek és kortárs magyar és nemzetközi szépirodalom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Több mint 1000 </a:t>
            </a:r>
            <a:r>
              <a:rPr i="0" lang="hu-HU" sz="2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E-köny</a:t>
            </a: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v</a:t>
            </a:r>
            <a:r>
              <a:rPr lang="hu-HU" sz="2400">
                <a:solidFill>
                  <a:srgbClr val="292929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 (pdf, epub és mobi/azw3 </a:t>
            </a:r>
            <a:r>
              <a:rPr lang="hu-HU" sz="2400"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formátumokban)</a:t>
            </a:r>
            <a:endParaRPr sz="2400"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•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Typotex Kiadó minden könyve, valamint a Polygon Kiadó és a BBS Info kiadványai is 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813573" y="1492551"/>
            <a:ext cx="4565949" cy="550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Dokumentumtípusok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632625" y="2332200"/>
            <a:ext cx="7427400" cy="35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●"/>
            </a:pPr>
            <a:r>
              <a:rPr b="1"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egyszerű keresés</a:t>
            </a: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○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szerző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○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cím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○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szövegben keres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●"/>
            </a:pPr>
            <a:r>
              <a:rPr b="1"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összetett keresés:</a:t>
            </a:r>
            <a:endParaRPr b="1"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○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szerző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○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cím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○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szövegben keres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○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nyelv kiválasztás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○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kiadóra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○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formátumra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813573" y="1492551"/>
            <a:ext cx="6703508" cy="550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/>
        </p:nvSpPr>
        <p:spPr>
          <a:xfrm>
            <a:off x="858300" y="2141025"/>
            <a:ext cx="7427400" cy="3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just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92929"/>
              </a:buClr>
              <a:buSzPts val="2400"/>
              <a:buFont typeface="Tahoma"/>
              <a:buChar char="●"/>
            </a:pPr>
            <a:r>
              <a:rPr lang="hu-HU" sz="2400">
                <a:solidFill>
                  <a:srgbClr val="292929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bélyegképek (kis méretű előnézeti képek) az oldalakról</a:t>
            </a:r>
            <a:endParaRPr sz="2400">
              <a:solidFill>
                <a:srgbClr val="292929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Font typeface="Tahoma"/>
              <a:buChar char="●"/>
            </a:pPr>
            <a:r>
              <a:rPr lang="hu-HU" sz="2400">
                <a:solidFill>
                  <a:srgbClr val="292929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kattintható tartalomjegyzék</a:t>
            </a:r>
            <a:endParaRPr sz="2400">
              <a:solidFill>
                <a:srgbClr val="292929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Font typeface="Tahoma"/>
              <a:buChar char="●"/>
            </a:pPr>
            <a:r>
              <a:rPr lang="hu-HU" sz="2400">
                <a:solidFill>
                  <a:srgbClr val="292929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létrehozott könyvjelzők, jegyzetek megtekintése: </a:t>
            </a:r>
            <a:endParaRPr sz="2400">
              <a:solidFill>
                <a:srgbClr val="292929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Font typeface="Tahoma"/>
              <a:buChar char="●"/>
            </a:pPr>
            <a:r>
              <a:rPr lang="hu-HU" sz="2400">
                <a:solidFill>
                  <a:srgbClr val="292929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új könyvjelzők/jegyzetek létrehozása (bal felső sarok jobb oldalt)</a:t>
            </a:r>
            <a:endParaRPr sz="2400">
              <a:solidFill>
                <a:srgbClr val="292929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Font typeface="Tahoma"/>
              <a:buChar char="●"/>
            </a:pPr>
            <a:r>
              <a:rPr lang="hu-HU" sz="2400">
                <a:solidFill>
                  <a:srgbClr val="292929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mobil verzióban a pdf megjelenítő korlátozott funkciókkal érhető el</a:t>
            </a:r>
            <a:endParaRPr sz="2400">
              <a:solidFill>
                <a:srgbClr val="292929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Font typeface="Tahoma"/>
              <a:buChar char="●"/>
            </a:pPr>
            <a:r>
              <a:rPr lang="hu-HU" sz="2400">
                <a:solidFill>
                  <a:srgbClr val="292929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belépés után elérhető a Nyomtatás funkció is. Jelenleg a könyvek maximum 25%-a nyomtatható/tölthető le</a:t>
            </a:r>
            <a:endParaRPr sz="2400">
              <a:solidFill>
                <a:srgbClr val="292929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813573" y="1492551"/>
            <a:ext cx="5919736" cy="550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funkciók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Theme">
  <a:themeElements>
    <a:clrScheme name="sze_szinek">
      <a:dk1>
        <a:srgbClr val="07B9D9"/>
      </a:dk1>
      <a:lt1>
        <a:srgbClr val="FFFFFF"/>
      </a:lt1>
      <a:dk2>
        <a:srgbClr val="242843"/>
      </a:dk2>
      <a:lt2>
        <a:srgbClr val="D1D3D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2019-08-01T06:27:51Z</dcterms:created>
  <dc:creator>xmeditor01</dc:creator>
</cp:coreProperties>
</file>