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Em/wUXOR+o2PtnQEYy3FY2ELa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39660-93C6-48AC-902A-DEDFF115C026}">
  <a:tblStyle styleId="{6E239660-93C6-48AC-902A-DEDFF115C026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tcBdr/>
        <a:fill>
          <a:solidFill>
            <a:srgbClr val="CAE6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6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011ddc3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1d011ddc3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011ddc37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d011ddc3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011ddc37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1d011ddc37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011ddc37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1d011ddc37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011ddc37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1d011ddc37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011ddc37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1d011ddc37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76df1ab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1c76df1ab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011ddc37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d011ddc37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f32e2d9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cf32e2d9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f32e2d92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cf32e2d92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f32e2d92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f32e2d92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011ddc37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1d011ddc37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76df1ab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1c76df1ab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c76df1ab8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g1c76df1ab8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c76df1ab8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1c76df1ab8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76df1ab8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1c76df1ab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c76df1ab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1c76df1ab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f32e2d9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cf32e2d9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011ddc37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1d011ddc37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cf32e2d92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cf32e2d92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f32e2d92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cf32e2d92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cf32e2d92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cf32e2d92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f32e2d92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cf32e2d92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f32e2d92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cf32e2d92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cf32e2d92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cf32e2d92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cf32e2d92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cf32e2d92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f32e2d92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cf32e2d92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f32e2d92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cf32e2d92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f32e2d92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1cf32e2d92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011ddc37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1d011ddc3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ofscience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>
                <a:solidFill>
                  <a:srgbClr val="3C3C3B"/>
                </a:solidFill>
              </a:rPr>
              <a:t>Web of Science</a:t>
            </a:r>
            <a:endParaRPr>
              <a:solidFill>
                <a:srgbClr val="3C3C3B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21691" y="368163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Készítette: Tóthné Marek Eszter, Zsömle Viktor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849725" y="2443377"/>
            <a:ext cx="73206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Az adatbázisban </a:t>
            </a:r>
            <a:r>
              <a:rPr lang="hu-HU" sz="2400" b="1">
                <a:solidFill>
                  <a:srgbClr val="333333"/>
                </a:solidFill>
                <a:highlight>
                  <a:schemeClr val="lt1"/>
                </a:highlight>
              </a:rPr>
              <a:t>bibliográfiai adatok</a:t>
            </a: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 (pl. </a:t>
            </a:r>
            <a:r>
              <a:rPr lang="hu-HU" sz="2400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rPr>
              <a:t> szerző, cím, absztrakt…), </a:t>
            </a:r>
            <a:r>
              <a:rPr lang="hu-HU" sz="2400" b="1">
                <a:solidFill>
                  <a:srgbClr val="333333"/>
                </a:solidFill>
                <a:highlight>
                  <a:schemeClr val="lt1"/>
                </a:highlight>
              </a:rPr>
              <a:t>hivatkozások </a:t>
            </a: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és felhasznált irodalmak érhetők el.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8100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Folyóiratok, cikkek (article, review, note)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Könyvek (Book)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Konferenciaközlemények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Szabadalmak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8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hu-HU" sz="2400">
                <a:solidFill>
                  <a:srgbClr val="333333"/>
                </a:solidFill>
                <a:highlight>
                  <a:schemeClr val="lt1"/>
                </a:highlight>
              </a:rPr>
              <a:t>Kutatási adatok</a:t>
            </a:r>
            <a:endParaRPr sz="24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813575" y="2609625"/>
            <a:ext cx="7427400" cy="3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1. Documents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adott téma, szerző, cím, stb. alapján dokumentumokra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hivatkozásokra (pl. egy adott cikkre vagy szerzőre kik hivatkoztak) 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2. Researchers 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konkrét szerzőre, affiliációra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d011ddc37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55" y="1250926"/>
            <a:ext cx="8829698" cy="454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011ddc370_0_28"/>
          <p:cNvSpPr txBox="1"/>
          <p:nvPr/>
        </p:nvSpPr>
        <p:spPr>
          <a:xfrm>
            <a:off x="813573" y="2609624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Találati lista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Szűkítési lehetőségek 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Pl. megjelenés éve, dokumentumtípus, kiadó, Open Access típus…stb.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64" name="Google Shape;164;g1d011ddc370_0_28"/>
          <p:cNvSpPr txBox="1"/>
          <p:nvPr/>
        </p:nvSpPr>
        <p:spPr>
          <a:xfrm>
            <a:off x="813573" y="149255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d011ddc370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0" y="1092725"/>
            <a:ext cx="8956624" cy="50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d011ddc370_0_47"/>
          <p:cNvSpPr/>
          <p:nvPr/>
        </p:nvSpPr>
        <p:spPr>
          <a:xfrm>
            <a:off x="438800" y="1504500"/>
            <a:ext cx="2056200" cy="4438200"/>
          </a:xfrm>
          <a:prstGeom prst="rect">
            <a:avLst/>
          </a:prstGeom>
          <a:solidFill>
            <a:srgbClr val="000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011ddc370_0_56"/>
          <p:cNvSpPr txBox="1"/>
          <p:nvPr/>
        </p:nvSpPr>
        <p:spPr>
          <a:xfrm>
            <a:off x="813573" y="2609624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Találati lista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Analyze Results</a:t>
            </a:r>
            <a:b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</a:b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 találatok elemzése, vizuális megjelenítése különféle szempontok szerint</a:t>
            </a:r>
            <a:b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</a:b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Pl. forrásdokumentum, affiliáció, dokumentumtípus, együttműködések, finanszírozás…stb.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76" name="Google Shape;176;g1d011ddc370_0_56"/>
          <p:cNvSpPr txBox="1"/>
          <p:nvPr/>
        </p:nvSpPr>
        <p:spPr>
          <a:xfrm>
            <a:off x="813573" y="149255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1d011ddc370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5400"/>
            <a:ext cx="883920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011ddc370_0_40"/>
          <p:cNvSpPr/>
          <p:nvPr/>
        </p:nvSpPr>
        <p:spPr>
          <a:xfrm>
            <a:off x="6093200" y="2607800"/>
            <a:ext cx="1354200" cy="489000"/>
          </a:xfrm>
          <a:prstGeom prst="ellipse">
            <a:avLst/>
          </a:prstGeom>
          <a:solidFill>
            <a:srgbClr val="000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d011ddc370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95650"/>
            <a:ext cx="5567624" cy="3131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g1d011ddc370_0_40"/>
          <p:cNvSpPr/>
          <p:nvPr/>
        </p:nvSpPr>
        <p:spPr>
          <a:xfrm rot="-2143676">
            <a:off x="5798780" y="3106206"/>
            <a:ext cx="451590" cy="22678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849725" y="2479000"/>
            <a:ext cx="7427400" cy="3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Master Journal List (mjl.clarivate.com)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 Web of Scienceben vezetett folyóiratok aktuális listája indexek, tudományterületek szerint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 folyóiratoknak van Q értéke, de ez nem feltétlenül azonos a Scimago adataival.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Manuscript Matcher 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marR="0" lvl="0" indent="-3746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2300"/>
              <a:buChar char="-"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</a:rPr>
              <a:t>a kézirat címe és absztraktja alapján az algoritmus kilistázza azokat a folyóiratokat, melyek relevánsak lehetnek a témában</a:t>
            </a: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813573" y="1492551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d011ddc370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9" y="1233175"/>
            <a:ext cx="8877151" cy="45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c76df1ab8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475"/>
            <a:ext cx="8904702" cy="46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1d011ddc37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0025"/>
            <a:ext cx="9143999" cy="492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1cf32e2d9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0" y="1167875"/>
            <a:ext cx="8967049" cy="48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cf32e2d92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00" y="1232950"/>
            <a:ext cx="8933050" cy="48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1cf32e2d92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00" y="1249125"/>
            <a:ext cx="8943399" cy="4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011ddc370_0_17"/>
          <p:cNvSpPr txBox="1"/>
          <p:nvPr/>
        </p:nvSpPr>
        <p:spPr>
          <a:xfrm>
            <a:off x="849725" y="2479000"/>
            <a:ext cx="74274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3200"/>
              <a:buChar char="-"/>
            </a:pPr>
            <a:r>
              <a:rPr lang="hu-HU" sz="3200" b="1">
                <a:solidFill>
                  <a:srgbClr val="333333"/>
                </a:solidFill>
                <a:highlight>
                  <a:schemeClr val="lt1"/>
                </a:highlight>
              </a:rPr>
              <a:t>EndNote</a:t>
            </a:r>
            <a:endParaRPr sz="3200" b="1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333333"/>
                </a:solidFill>
                <a:highlight>
                  <a:schemeClr val="lt1"/>
                </a:highlight>
              </a:rPr>
              <a:t>Az EndNote egy hivatkozáskezelő szoftver, amely lehetővé teszi, hogy létrehozzuk a saját személyes hivatkozási adatbázisunkat. Továbbá segítségével automatikusan beszúrhatjuk a helyesen formázott hivatkozásokat a Word-be.</a:t>
            </a:r>
            <a:endParaRPr sz="28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26" name="Google Shape;226;g1d011ddc370_0_17"/>
          <p:cNvSpPr txBox="1"/>
          <p:nvPr/>
        </p:nvSpPr>
        <p:spPr>
          <a:xfrm>
            <a:off x="813573" y="14925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1d011ddc37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575" y="136088"/>
            <a:ext cx="3871624" cy="32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c76df1ab8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1228150"/>
            <a:ext cx="8995049" cy="48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c76df1ab8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0" y="1237350"/>
            <a:ext cx="8990149" cy="479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c76df1ab80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0" y="1317700"/>
            <a:ext cx="8973652" cy="46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1c76df1ab8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50" y="1130200"/>
            <a:ext cx="8951650" cy="48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c76df1ab80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25" y="1290975"/>
            <a:ext cx="8968476" cy="48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f32e2d92d_1_0"/>
          <p:cNvSpPr txBox="1">
            <a:spLocks noGrp="1"/>
          </p:cNvSpPr>
          <p:nvPr>
            <p:ph type="body" idx="5"/>
          </p:nvPr>
        </p:nvSpPr>
        <p:spPr>
          <a:xfrm>
            <a:off x="1028075" y="2314725"/>
            <a:ext cx="7321800" cy="3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Web Of Science egy </a:t>
            </a:r>
            <a:r>
              <a:rPr lang="hu-HU" sz="2300" b="1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hivatkozáskereső bibliográfiai adatbázis</a:t>
            </a: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ami feldolgozza minden tudományterület legfontosabb folyóiratait, könyveit és konferenciaanyagait. </a:t>
            </a:r>
            <a:endParaRPr sz="230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2300" b="1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Elsősorban tudománymetriai kutatásokra és szakirodalom keresésére alkalmas.</a:t>
            </a:r>
            <a:r>
              <a:rPr lang="hu-HU" sz="230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Segítségével egyes kutatókra történő hivatkozásokat lehet megtalálni, illetve megállapítható egyes kutató csoportok és -intézetek nemzetközi tudományos világban elfoglalt pozíciója.</a:t>
            </a:r>
            <a:endParaRPr sz="3600"/>
          </a:p>
        </p:txBody>
      </p:sp>
      <p:sp>
        <p:nvSpPr>
          <p:cNvPr id="106" name="Google Shape;106;g1cf32e2d92d_1_0"/>
          <p:cNvSpPr txBox="1"/>
          <p:nvPr/>
        </p:nvSpPr>
        <p:spPr>
          <a:xfrm>
            <a:off x="813576" y="1492550"/>
            <a:ext cx="48534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2056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Felhasználó fiókot bárki létrehozhat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 t="7909" r="70879" b="4784"/>
          <a:stretch/>
        </p:blipFill>
        <p:spPr>
          <a:xfrm>
            <a:off x="6318925" y="2188586"/>
            <a:ext cx="2429800" cy="409739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025" y="3079163"/>
            <a:ext cx="45339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4074675" y="3460350"/>
            <a:ext cx="1241100" cy="627000"/>
          </a:xfrm>
          <a:prstGeom prst="ellipse">
            <a:avLst/>
          </a:prstGeom>
          <a:solidFill>
            <a:srgbClr val="000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>
            <a:off x="5503850" y="3623400"/>
            <a:ext cx="627000" cy="2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d011ddc370_0_69"/>
          <p:cNvSpPr txBox="1"/>
          <p:nvPr/>
        </p:nvSpPr>
        <p:spPr>
          <a:xfrm>
            <a:off x="849717" y="2395868"/>
            <a:ext cx="7427400" cy="30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2056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-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Bejelentkezés után elérhető plusz funkciók: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listák készítése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korábbi keresések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értesítések beállítása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azonosítók megadása (pl.: ORCID)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Char char="○"/>
            </a:pPr>
            <a:r>
              <a:rPr lang="hu-HU" sz="2400">
                <a:latin typeface="Tahoma"/>
                <a:ea typeface="Tahoma"/>
                <a:cs typeface="Tahoma"/>
                <a:sym typeface="Tahoma"/>
              </a:rPr>
              <a:t>saját publikációk kezelése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g1d011ddc370_0_69"/>
          <p:cNvSpPr txBox="1"/>
          <p:nvPr/>
        </p:nvSpPr>
        <p:spPr>
          <a:xfrm>
            <a:off x="813573" y="149255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1cf32e2d92d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43050"/>
            <a:ext cx="8991599" cy="483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1cf32e2d92d_0_57"/>
          <p:cNvPicPr preferRelativeResize="0"/>
          <p:nvPr/>
        </p:nvPicPr>
        <p:blipFill rotWithShape="1">
          <a:blip r:embed="rId3">
            <a:alphaModFix/>
          </a:blip>
          <a:srcRect r="1107" b="1107"/>
          <a:stretch/>
        </p:blipFill>
        <p:spPr>
          <a:xfrm>
            <a:off x="62675" y="1239050"/>
            <a:ext cx="9081324" cy="48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1cf32e2d92d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" y="1232975"/>
            <a:ext cx="9031174" cy="48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1cf32e2d92d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75" y="1226525"/>
            <a:ext cx="9028326" cy="487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1cf32e2d92d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0" y="1325700"/>
            <a:ext cx="9070551" cy="487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1cf32e2d92d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0" y="1292650"/>
            <a:ext cx="8951600" cy="48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1cf32e2d92d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800"/>
            <a:ext cx="8839201" cy="563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1cf32e2d92d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5" y="1272450"/>
            <a:ext cx="8992576" cy="482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19"/>
          <p:cNvGraphicFramePr/>
          <p:nvPr/>
        </p:nvGraphicFramePr>
        <p:xfrm>
          <a:off x="776843" y="2291894"/>
          <a:ext cx="7560000" cy="3879025"/>
        </p:xfrm>
        <a:graphic>
          <a:graphicData uri="http://schemas.openxmlformats.org/drawingml/2006/table">
            <a:tbl>
              <a:tblPr firstRow="1" bandRow="1">
                <a:noFill/>
                <a:tableStyleId>{6E239660-93C6-48AC-902A-DEDFF115C026}</a:tableStyleId>
              </a:tblPr>
              <a:tblGrid>
                <a:gridCol w="24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Web of Science - https://www.webofscience.com/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Műszaki tudományok, t</a:t>
                      </a: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ársadalomtudomány, bölcsészettudomány, </a:t>
                      </a: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természettudomány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Helyben vagy EduID-n vagy VP</a:t>
                      </a: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N-en </a:t>
                      </a: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keresztül 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Bibliográfiai adatok (pl. szerző, cím, absztrakt, hivatkozások)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</a:b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Egyes OA cikkek teljes szöveggel elérhetők (a kiadó oldalán)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Google Shape;112;p19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https://www.webofscience.com/</a:t>
            </a:r>
            <a:endParaRPr sz="14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>
              <a:solidFill>
                <a:schemeClr val="dk2"/>
              </a:solidFill>
            </a:endParaRPr>
          </a:p>
        </p:txBody>
      </p:sp>
      <p:sp>
        <p:nvSpPr>
          <p:cNvPr id="314" name="Google Shape;314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321" name="Google Shape;321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Tóthné Marek Eszter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mareke@sze.hu</a:t>
            </a:r>
            <a:endParaRPr/>
          </a:p>
        </p:txBody>
      </p:sp>
      <p:sp>
        <p:nvSpPr>
          <p:cNvPr id="322" name="Google Shape;322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Zsömle Viktor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zsviktor@sze.hu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0"/>
          <p:cNvGraphicFramePr/>
          <p:nvPr/>
        </p:nvGraphicFramePr>
        <p:xfrm>
          <a:off x="776843" y="2288969"/>
          <a:ext cx="7560000" cy="2659825"/>
        </p:xfrm>
        <a:graphic>
          <a:graphicData uri="http://schemas.openxmlformats.org/drawingml/2006/table">
            <a:tbl>
              <a:tblPr firstRow="1" bandRow="1">
                <a:noFill/>
                <a:tableStyleId>{6E239660-93C6-48AC-902A-DEDFF115C026}</a:tableStyleId>
              </a:tblPr>
              <a:tblGrid>
                <a:gridCol w="29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Web of Science - https://www.webofscience.com/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Angol (</a:t>
                      </a:r>
                      <a:r>
                        <a:rPr lang="hu-HU" sz="2000">
                          <a:solidFill>
                            <a:srgbClr val="3C3C3B"/>
                          </a:solidFill>
                        </a:rPr>
                        <a:t>japán, kínai, koreai, portugál, spanyol, orosz, arab</a:t>
                      </a: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)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Nincs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Web of Science Core Collection</a:t>
                      </a:r>
                      <a:endParaRPr sz="2000" u="none" strike="noStrike" cap="none">
                        <a:solidFill>
                          <a:srgbClr val="3C3C3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Citation Connection</a:t>
                      </a:r>
                      <a:endParaRPr sz="2000" u="none" strike="noStrike" cap="none">
                        <a:solidFill>
                          <a:srgbClr val="3C3C3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3C3C3B"/>
                          </a:solidFill>
                        </a:rPr>
                        <a:t>Citation Connection 5-year backfiles</a:t>
                      </a:r>
                      <a:endParaRPr sz="1400" u="none" strike="noStrike" cap="none">
                        <a:solidFill>
                          <a:srgbClr val="3C3C3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" name="Google Shape;118;p20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cf32e2d92d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150" y="554650"/>
            <a:ext cx="6111101" cy="57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cf32e2d92d_1_16"/>
          <p:cNvSpPr txBox="1"/>
          <p:nvPr/>
        </p:nvSpPr>
        <p:spPr>
          <a:xfrm>
            <a:off x="3460350" y="6105750"/>
            <a:ext cx="554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Forrás: Tóth Szász Enikő: Web of Science újdonságok 2021. június</a:t>
            </a:r>
            <a:endParaRPr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cf32e2d92d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24" y="1154775"/>
            <a:ext cx="8322899" cy="46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g1cf32e2d92d_1_16">
            <a:extLst>
              <a:ext uri="{FF2B5EF4-FFF2-40B4-BE49-F238E27FC236}">
                <a16:creationId xmlns:a16="http://schemas.microsoft.com/office/drawing/2014/main" id="{E07FF148-84A4-C848-EFA4-0E861B6BA086}"/>
              </a:ext>
            </a:extLst>
          </p:cNvPr>
          <p:cNvSpPr txBox="1"/>
          <p:nvPr/>
        </p:nvSpPr>
        <p:spPr>
          <a:xfrm>
            <a:off x="3460350" y="6105750"/>
            <a:ext cx="554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/>
              <a:t>Forrás: Tóth Szász Enikő: Web of Science újdonságok 2021. június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g1d011ddc370_0_23"/>
          <p:cNvGraphicFramePr/>
          <p:nvPr/>
        </p:nvGraphicFramePr>
        <p:xfrm>
          <a:off x="700643" y="2612570"/>
          <a:ext cx="7647725" cy="2901450"/>
        </p:xfrm>
        <a:graphic>
          <a:graphicData uri="http://schemas.openxmlformats.org/drawingml/2006/table">
            <a:tbl>
              <a:tblPr firstRow="1" bandRow="1">
                <a:noFill/>
                <a:tableStyleId>{6E239660-93C6-48AC-902A-DEDFF115C026}</a:tableStyleId>
              </a:tblPr>
              <a:tblGrid>
                <a:gridCol w="316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Apáczai Csere János Pedagógiai, Humán- és Társadalomtudományi Kar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Külföldi szakfolyóiratok, könyvek, konferenciakötetek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Audi Hungaria Járműmérnöki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Konferenciakötetek (pl.  IEEE) Szabadalmak, Kutatási adatok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Építész-, Építő- és Közlekedéstudományi Kar 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Konferenciakötetek (pl.  IEEE) Szabadalmak, Kutatási adatok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" name="Google Shape;135;g1d011ddc370_0_23"/>
          <p:cNvSpPr txBox="1"/>
          <p:nvPr/>
        </p:nvSpPr>
        <p:spPr>
          <a:xfrm>
            <a:off x="813573" y="1492551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4"/>
          <p:cNvGraphicFramePr/>
          <p:nvPr/>
        </p:nvGraphicFramePr>
        <p:xfrm>
          <a:off x="700643" y="2612570"/>
          <a:ext cx="7647725" cy="3624110"/>
        </p:xfrm>
        <a:graphic>
          <a:graphicData uri="http://schemas.openxmlformats.org/drawingml/2006/table">
            <a:tbl>
              <a:tblPr firstRow="1" bandRow="1">
                <a:noFill/>
                <a:tableStyleId>{6E239660-93C6-48AC-902A-DEDFF115C026}</a:tableStyleId>
              </a:tblPr>
              <a:tblGrid>
                <a:gridCol w="316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Tanszék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Kapcsolódás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Gépészmérnöki, Informatikai és Villamosmérnöki Kar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Konferenciakötetek (pl.  IEEE) Szabadalmak, Kutatási adatok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Albert Kázmér Mosonmagyaróvári Kar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Biosis Citation Index - (mezőgazdaság, ökológia, mikrobiológia, biotechnológia témájú szakirodalmak)</a:t>
                      </a:r>
                      <a:endParaRPr sz="1600" u="none" strike="noStrike" cap="none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Egészség- és Sporttudományi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Külföldi szakfolyóiratok, könyvek, konferenciakötetek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Kautz Gyula Gazdaságtudományi Kar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>
                          <a:solidFill>
                            <a:srgbClr val="242943"/>
                          </a:solidFill>
                        </a:rPr>
                        <a:t>Külföldi szakfolyóiratok, könyvek, konferenciakötetek</a:t>
                      </a:r>
                      <a:endParaRPr sz="16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1" name="Google Shape;141;p4"/>
          <p:cNvSpPr txBox="1"/>
          <p:nvPr/>
        </p:nvSpPr>
        <p:spPr>
          <a:xfrm>
            <a:off x="813573" y="1492551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Diavetítés a képernyőre (4:3 oldalarány)</PresentationFormat>
  <Paragraphs>117</Paragraphs>
  <Slides>41</Slides>
  <Notes>41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5" baseType="lpstr">
      <vt:lpstr>Tahoma</vt:lpstr>
      <vt:lpstr>Noto Sans Symbols</vt:lpstr>
      <vt:lpstr>Arial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Tóthné Marek Eszter</cp:lastModifiedBy>
  <cp:revision>1</cp:revision>
  <dcterms:created xsi:type="dcterms:W3CDTF">2019-08-01T06:27:51Z</dcterms:created>
  <dcterms:modified xsi:type="dcterms:W3CDTF">2023-01-17T09:56:29Z</dcterms:modified>
</cp:coreProperties>
</file>