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3BA0F6-1AE6-404D-8FE2-5582D2141599}">
  <a:tblStyle styleId="{103BA0F6-1AE6-404D-8FE2-5582D214159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fill>
          <a:solidFill>
            <a:srgbClr val="CAE6F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E6F1"/>
          </a:solidFill>
        </a:fill>
      </a:tcStyle>
    </a:band1V>
    <a:band2V>
      <a:tcTxStyle b="off" i="off"/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ahom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87c2fec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1f87c2fec42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0380f190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1e0380f190a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87c2fec4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1f87c2fec42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87c2fec4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1f87c2fec42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87c2fec4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1f87c2fec42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c62da6f76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fc62da6f7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87c2fec4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1f87c2fec42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c4eaf62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1fc4eaf624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0f6be22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00f6be226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fc4eaf624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g1fc4eaf624c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0380f19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1e0380f190a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0380f190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1e0380f190a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0380f190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1e0380f190a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0380f190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1e0380f190a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4"/>
          <p:cNvSpPr/>
          <p:nvPr>
            <p:ph idx="3" type="tbl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8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4" name="Google Shape;84;p8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Google Shape;85;p8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nlinelibrary.wiley.co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nlinelibrary.wiley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onlinelibrary.wiley.com/" TargetMode="External"/><Relationship Id="rId4" Type="http://schemas.openxmlformats.org/officeDocument/2006/relationships/hyperlink" Target="https://lib.sze.hu/adatbazisok-1#:~:text=EndNote20-,Wiley,-(IDE%20kattintva%20el%C3%A9rhet%C5%91" TargetMode="External"/><Relationship Id="rId5" Type="http://schemas.openxmlformats.org/officeDocument/2006/relationships/hyperlink" Target="https://eisz.mtak.hu/index.php/hu/open-access/open-access-megallapodasok.html#wile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9"/>
          <p:cNvSpPr txBox="1"/>
          <p:nvPr>
            <p:ph idx="1" type="body"/>
          </p:nvPr>
        </p:nvSpPr>
        <p:spPr>
          <a:xfrm>
            <a:off x="205222" y="2407700"/>
            <a:ext cx="45102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9"/>
          <p:cNvSpPr txBox="1"/>
          <p:nvPr>
            <p:ph idx="2" type="body"/>
          </p:nvPr>
        </p:nvSpPr>
        <p:spPr>
          <a:xfrm>
            <a:off x="415975" y="3216150"/>
            <a:ext cx="40887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/>
              <a:t>Wiley Online Library</a:t>
            </a:r>
            <a:endParaRPr/>
          </a:p>
        </p:txBody>
      </p:sp>
      <p:sp>
        <p:nvSpPr>
          <p:cNvPr id="94" name="Google Shape;94;p9"/>
          <p:cNvSpPr txBox="1"/>
          <p:nvPr>
            <p:ph idx="3" type="body"/>
          </p:nvPr>
        </p:nvSpPr>
        <p:spPr>
          <a:xfrm>
            <a:off x="205215" y="5527340"/>
            <a:ext cx="3888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>
                <a:solidFill>
                  <a:srgbClr val="242943"/>
                </a:solidFill>
              </a:rPr>
              <a:t>Készítette: Németh Márta</a:t>
            </a:r>
            <a:r>
              <a:rPr lang="hu-HU">
                <a:solidFill>
                  <a:srgbClr val="242943"/>
                </a:solidFill>
              </a:rPr>
              <a:t>,</a:t>
            </a:r>
            <a:r>
              <a:rPr lang="hu-HU">
                <a:solidFill>
                  <a:srgbClr val="242943"/>
                </a:solidFill>
              </a:rPr>
              <a:t> Skultéty Diána Anikó</a:t>
            </a:r>
            <a:endParaRPr>
              <a:solidFill>
                <a:srgbClr val="242943"/>
              </a:solidFill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5627225" y="5527350"/>
            <a:ext cx="1067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b="0" i="0" lang="hu-HU" sz="13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2023.01.30</a:t>
            </a:r>
            <a:r>
              <a:rPr lang="hu-HU" sz="13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rgbClr val="2429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/>
        </p:nvSpPr>
        <p:spPr>
          <a:xfrm>
            <a:off x="858300" y="2263500"/>
            <a:ext cx="73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813573" y="144930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900" y="1074750"/>
            <a:ext cx="7290199" cy="39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2284200" y="2609588"/>
            <a:ext cx="4575600" cy="23490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18"/>
          <p:cNvCxnSpPr>
            <a:stCxn id="151" idx="1"/>
          </p:cNvCxnSpPr>
          <p:nvPr/>
        </p:nvCxnSpPr>
        <p:spPr>
          <a:xfrm flipH="1">
            <a:off x="1326900" y="3784088"/>
            <a:ext cx="957300" cy="16422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18"/>
          <p:cNvSpPr txBox="1"/>
          <p:nvPr/>
        </p:nvSpPr>
        <p:spPr>
          <a:xfrm>
            <a:off x="752975" y="5426300"/>
            <a:ext cx="6824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EGYSZERŰ KERESŐSÁV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hu-HU">
                <a:solidFill>
                  <a:schemeClr val="dk2"/>
                </a:solidFill>
              </a:rPr>
              <a:t>A honlap tetején, az első és központi helyen.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hu-HU">
                <a:solidFill>
                  <a:schemeClr val="dk2"/>
                </a:solidFill>
              </a:rPr>
              <a:t>Előrejelző funkció. Ha a platform összes tartalmában keresni szeretne, akkor kattintson a nagyítóra vagy az “</a:t>
            </a:r>
            <a:r>
              <a:rPr i="1" lang="hu-HU">
                <a:solidFill>
                  <a:schemeClr val="dk2"/>
                </a:solidFill>
              </a:rPr>
              <a:t>Everything</a:t>
            </a:r>
            <a:r>
              <a:rPr lang="hu-HU">
                <a:solidFill>
                  <a:schemeClr val="dk2"/>
                </a:solidFill>
              </a:rPr>
              <a:t>”</a:t>
            </a:r>
            <a:r>
              <a:rPr lang="hu-HU">
                <a:solidFill>
                  <a:schemeClr val="dk2"/>
                </a:solidFill>
              </a:rPr>
              <a:t> opcióra a keresési legördülő lista tetején.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/>
        </p:nvSpPr>
        <p:spPr>
          <a:xfrm>
            <a:off x="858300" y="2263500"/>
            <a:ext cx="73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813573" y="144930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6673200" y="985950"/>
            <a:ext cx="1903800" cy="14775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Keresés szűkítése</a:t>
            </a:r>
            <a:r>
              <a:rPr lang="hu-HU">
                <a:solidFill>
                  <a:schemeClr val="dk2"/>
                </a:solidFill>
              </a:rPr>
              <a:t> (dokumentumtípus, megjelenés ideje, hozzáférhetőségének mértéke, tárgykörök, kiadvány, szerző)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1039"/>
          <a:stretch/>
        </p:blipFill>
        <p:spPr>
          <a:xfrm>
            <a:off x="183675" y="1449300"/>
            <a:ext cx="6368575" cy="483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/>
          <p:nvPr/>
        </p:nvSpPr>
        <p:spPr>
          <a:xfrm>
            <a:off x="183675" y="2815125"/>
            <a:ext cx="1600200" cy="34695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19"/>
          <p:cNvCxnSpPr>
            <a:stCxn id="160" idx="1"/>
            <a:endCxn id="162" idx="0"/>
          </p:cNvCxnSpPr>
          <p:nvPr/>
        </p:nvCxnSpPr>
        <p:spPr>
          <a:xfrm flipH="1">
            <a:off x="983700" y="1724700"/>
            <a:ext cx="5689500" cy="10905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19"/>
          <p:cNvSpPr/>
          <p:nvPr/>
        </p:nvSpPr>
        <p:spPr>
          <a:xfrm>
            <a:off x="1924500" y="3281200"/>
            <a:ext cx="962400" cy="2616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19"/>
          <p:cNvCxnSpPr>
            <a:stCxn id="166" idx="1"/>
            <a:endCxn id="164" idx="2"/>
          </p:cNvCxnSpPr>
          <p:nvPr/>
        </p:nvCxnSpPr>
        <p:spPr>
          <a:xfrm rot="10800000">
            <a:off x="2405750" y="3542800"/>
            <a:ext cx="4254900" cy="21624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19"/>
          <p:cNvSpPr txBox="1"/>
          <p:nvPr/>
        </p:nvSpPr>
        <p:spPr>
          <a:xfrm>
            <a:off x="6660650" y="5397400"/>
            <a:ext cx="2086200" cy="6156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Találatok bibliográfiai adatainak exportálása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1881300" y="2479775"/>
            <a:ext cx="4554000" cy="3354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19"/>
          <p:cNvCxnSpPr>
            <a:stCxn id="169" idx="1"/>
            <a:endCxn id="167" idx="2"/>
          </p:cNvCxnSpPr>
          <p:nvPr/>
        </p:nvCxnSpPr>
        <p:spPr>
          <a:xfrm rot="10800000">
            <a:off x="4158300" y="2815025"/>
            <a:ext cx="2514900" cy="11154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19"/>
          <p:cNvSpPr txBox="1"/>
          <p:nvPr/>
        </p:nvSpPr>
        <p:spPr>
          <a:xfrm>
            <a:off x="6673200" y="3083825"/>
            <a:ext cx="2470800" cy="1693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Találati lista:</a:t>
            </a:r>
            <a:endParaRPr b="1"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b="1" lang="hu-HU">
                <a:solidFill>
                  <a:schemeClr val="dk2"/>
                </a:solidFill>
              </a:rPr>
              <a:t>Articles &amp; Chapters</a:t>
            </a:r>
            <a:endParaRPr b="1">
              <a:solidFill>
                <a:schemeClr val="dk2"/>
              </a:solidFill>
            </a:endParaRPr>
          </a:p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2"/>
                </a:solidFill>
              </a:rPr>
              <a:t>(cikkek és könyvfejezetek)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b="1" lang="hu-HU">
                <a:solidFill>
                  <a:schemeClr val="dk2"/>
                </a:solidFill>
              </a:rPr>
              <a:t>Publications</a:t>
            </a:r>
            <a:endParaRPr b="1">
              <a:solidFill>
                <a:schemeClr val="dk2"/>
              </a:solidFill>
            </a:endParaRPr>
          </a:p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2"/>
                </a:solidFill>
              </a:rPr>
              <a:t>(kiadványok)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b="1" lang="hu-HU">
                <a:solidFill>
                  <a:schemeClr val="dk2"/>
                </a:solidFill>
              </a:rPr>
              <a:t>Collections</a:t>
            </a:r>
            <a:endParaRPr b="1">
              <a:solidFill>
                <a:schemeClr val="dk2"/>
              </a:solidFill>
            </a:endParaRPr>
          </a:p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2"/>
                </a:solidFill>
              </a:rPr>
              <a:t>(virtuális és különszámok)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858300" y="2263500"/>
            <a:ext cx="73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813573" y="144930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50" y="1106925"/>
            <a:ext cx="6284775" cy="535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1902875" y="2615325"/>
            <a:ext cx="1049100" cy="23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20"/>
          <p:cNvCxnSpPr>
            <a:endCxn id="177" idx="3"/>
          </p:cNvCxnSpPr>
          <p:nvPr/>
        </p:nvCxnSpPr>
        <p:spPr>
          <a:xfrm rot="10800000">
            <a:off x="2951975" y="2734875"/>
            <a:ext cx="4056600" cy="1673100"/>
          </a:xfrm>
          <a:prstGeom prst="bentConnector3">
            <a:avLst>
              <a:gd fmla="val 2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0"/>
          <p:cNvSpPr txBox="1"/>
          <p:nvPr/>
        </p:nvSpPr>
        <p:spPr>
          <a:xfrm>
            <a:off x="6646100" y="4411625"/>
            <a:ext cx="2058600" cy="400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Keresés pontosítása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2833203" y="3146325"/>
            <a:ext cx="692100" cy="23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6915875" y="5122950"/>
            <a:ext cx="2058600" cy="400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Keresési előzmények</a:t>
            </a:r>
            <a:endParaRPr b="1">
              <a:solidFill>
                <a:schemeClr val="dk2"/>
              </a:solidFill>
            </a:endParaRPr>
          </a:p>
        </p:txBody>
      </p:sp>
      <p:cxnSp>
        <p:nvCxnSpPr>
          <p:cNvPr id="182" name="Google Shape;182;p20"/>
          <p:cNvCxnSpPr>
            <a:stCxn id="181" idx="1"/>
            <a:endCxn id="180" idx="0"/>
          </p:cNvCxnSpPr>
          <p:nvPr/>
        </p:nvCxnSpPr>
        <p:spPr>
          <a:xfrm rot="10800000">
            <a:off x="3179375" y="3146250"/>
            <a:ext cx="3736500" cy="2176800"/>
          </a:xfrm>
          <a:prstGeom prst="bentConnector4">
            <a:avLst>
              <a:gd fmla="val 45371" name="adj1"/>
              <a:gd fmla="val 110936" name="adj2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0"/>
          <p:cNvSpPr/>
          <p:nvPr/>
        </p:nvSpPr>
        <p:spPr>
          <a:xfrm>
            <a:off x="3590325" y="3146325"/>
            <a:ext cx="736500" cy="23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p20"/>
          <p:cNvCxnSpPr>
            <a:stCxn id="185" idx="1"/>
            <a:endCxn id="183" idx="2"/>
          </p:cNvCxnSpPr>
          <p:nvPr/>
        </p:nvCxnSpPr>
        <p:spPr>
          <a:xfrm rot="10800000">
            <a:off x="3958475" y="3385375"/>
            <a:ext cx="2957400" cy="26490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0"/>
          <p:cNvSpPr txBox="1"/>
          <p:nvPr/>
        </p:nvSpPr>
        <p:spPr>
          <a:xfrm>
            <a:off x="6915875" y="5834275"/>
            <a:ext cx="1800300" cy="400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Mentett keresések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1784100" y="1837475"/>
            <a:ext cx="865200" cy="23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20"/>
          <p:cNvCxnSpPr>
            <a:endCxn id="186" idx="0"/>
          </p:cNvCxnSpPr>
          <p:nvPr/>
        </p:nvCxnSpPr>
        <p:spPr>
          <a:xfrm flipH="1">
            <a:off x="2216700" y="1575575"/>
            <a:ext cx="4451100" cy="2619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0"/>
          <p:cNvSpPr txBox="1"/>
          <p:nvPr/>
        </p:nvSpPr>
        <p:spPr>
          <a:xfrm>
            <a:off x="6662400" y="1106925"/>
            <a:ext cx="2439300" cy="14775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Keresés mentése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hu-HU">
                <a:solidFill>
                  <a:schemeClr val="dk2"/>
                </a:solidFill>
              </a:rPr>
              <a:t>Felhasználói fiók szükséges hozzá.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hu-HU">
                <a:solidFill>
                  <a:schemeClr val="dk2"/>
                </a:solidFill>
              </a:rPr>
              <a:t>Napi, heti, havi értesítés az új cikkekről. (Opcionális)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858300" y="2263500"/>
            <a:ext cx="73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200" y="1065700"/>
            <a:ext cx="5825724" cy="54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/>
          <p:nvPr/>
        </p:nvSpPr>
        <p:spPr>
          <a:xfrm>
            <a:off x="4614000" y="1151400"/>
            <a:ext cx="1211400" cy="23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104575" y="1206300"/>
            <a:ext cx="2823300" cy="400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Hozzáférést biztosító szervezet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3255075" y="1520175"/>
            <a:ext cx="3817500" cy="4650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110625" y="1871238"/>
            <a:ext cx="1633500" cy="400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Folyóirat banner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7178925" y="1422600"/>
            <a:ext cx="746400" cy="941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104575" y="2521950"/>
            <a:ext cx="2637000" cy="400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Link a folyóirat honlapjához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3201525" y="2580975"/>
            <a:ext cx="3753600" cy="8319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104575" y="3181738"/>
            <a:ext cx="2389500" cy="4002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Cikk bibliográfiai tartalma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3213150" y="3536700"/>
            <a:ext cx="4013100" cy="239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110625" y="3841550"/>
            <a:ext cx="3144600" cy="6156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hu-HU">
                <a:solidFill>
                  <a:schemeClr val="dk2"/>
                </a:solidFill>
              </a:rPr>
              <a:t>Cikk HTML-ben történő olvasása</a:t>
            </a:r>
            <a:endParaRPr b="1">
              <a:solidFill>
                <a:schemeClr val="dk2"/>
              </a:solidFill>
            </a:endParaRPr>
          </a:p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hu-HU">
                <a:solidFill>
                  <a:schemeClr val="dk2"/>
                </a:solidFill>
              </a:rPr>
              <a:t>Megosztás</a:t>
            </a:r>
            <a:endParaRPr b="1">
              <a:solidFill>
                <a:schemeClr val="dk2"/>
              </a:solidFill>
            </a:endParaRPr>
          </a:p>
        </p:txBody>
      </p:sp>
      <p:cxnSp>
        <p:nvCxnSpPr>
          <p:cNvPr id="205" name="Google Shape;205;p21"/>
          <p:cNvCxnSpPr>
            <a:endCxn id="195" idx="0"/>
          </p:cNvCxnSpPr>
          <p:nvPr/>
        </p:nvCxnSpPr>
        <p:spPr>
          <a:xfrm flipH="1" rot="10800000">
            <a:off x="2443500" y="1151400"/>
            <a:ext cx="2776200" cy="44100"/>
          </a:xfrm>
          <a:prstGeom prst="bentConnector4">
            <a:avLst>
              <a:gd fmla="val 5" name="adj1"/>
              <a:gd fmla="val 639966" name="adj2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6" name="Google Shape;2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3925" y="4137667"/>
            <a:ext cx="2637000" cy="234515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21"/>
          <p:cNvSpPr txBox="1"/>
          <p:nvPr/>
        </p:nvSpPr>
        <p:spPr>
          <a:xfrm>
            <a:off x="104575" y="5064925"/>
            <a:ext cx="3066600" cy="1477500"/>
          </a:xfrm>
          <a:prstGeom prst="rect">
            <a:avLst/>
          </a:prstGeom>
          <a:noFill/>
          <a:ln cap="flat" cmpd="sng" w="9525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Eszközök menüpont</a:t>
            </a:r>
            <a:r>
              <a:rPr b="1" lang="hu-HU">
                <a:solidFill>
                  <a:schemeClr val="dk2"/>
                </a:solidFill>
              </a:rPr>
              <a:t>:</a:t>
            </a:r>
            <a:endParaRPr b="1"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lang="hu-HU">
                <a:solidFill>
                  <a:schemeClr val="dk2"/>
                </a:solidFill>
              </a:rPr>
              <a:t>Engedélykérés a cikk felhasználására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lang="hu-HU">
                <a:solidFill>
                  <a:schemeClr val="dk2"/>
                </a:solidFill>
              </a:rPr>
              <a:t>Bibliográfiai adatok exportálása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lang="hu-HU">
                <a:solidFill>
                  <a:schemeClr val="dk2"/>
                </a:solidFill>
              </a:rPr>
              <a:t>Hozzáadás a kedvencekhez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lang="hu-HU">
                <a:solidFill>
                  <a:schemeClr val="dk2"/>
                </a:solidFill>
              </a:rPr>
              <a:t>Hivatkozás nyomonkövetése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08" name="Google Shape;208;p21"/>
          <p:cNvCxnSpPr>
            <a:stCxn id="198" idx="3"/>
            <a:endCxn id="197" idx="1"/>
          </p:cNvCxnSpPr>
          <p:nvPr/>
        </p:nvCxnSpPr>
        <p:spPr>
          <a:xfrm flipH="1" rot="10800000">
            <a:off x="1744125" y="1752738"/>
            <a:ext cx="1511100" cy="318600"/>
          </a:xfrm>
          <a:prstGeom prst="bentConnector3">
            <a:avLst>
              <a:gd fmla="val 49995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1"/>
          <p:cNvCxnSpPr/>
          <p:nvPr/>
        </p:nvCxnSpPr>
        <p:spPr>
          <a:xfrm flipH="1" rot="10800000">
            <a:off x="2335475" y="2212100"/>
            <a:ext cx="4867800" cy="303000"/>
          </a:xfrm>
          <a:prstGeom prst="bentConnector3">
            <a:avLst>
              <a:gd fmla="val 444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1"/>
          <p:cNvCxnSpPr>
            <a:stCxn id="202" idx="3"/>
            <a:endCxn id="201" idx="1"/>
          </p:cNvCxnSpPr>
          <p:nvPr/>
        </p:nvCxnSpPr>
        <p:spPr>
          <a:xfrm flipH="1" rot="10800000">
            <a:off x="2494075" y="2996938"/>
            <a:ext cx="707400" cy="384900"/>
          </a:xfrm>
          <a:prstGeom prst="bentConnector3">
            <a:avLst>
              <a:gd fmla="val 50004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1"/>
          <p:cNvCxnSpPr>
            <a:endCxn id="203" idx="1"/>
          </p:cNvCxnSpPr>
          <p:nvPr/>
        </p:nvCxnSpPr>
        <p:spPr>
          <a:xfrm flipH="1" rot="10800000">
            <a:off x="2768250" y="3656250"/>
            <a:ext cx="444900" cy="189300"/>
          </a:xfrm>
          <a:prstGeom prst="bentConnector3">
            <a:avLst>
              <a:gd fmla="val -22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1"/>
          <p:cNvCxnSpPr/>
          <p:nvPr/>
        </p:nvCxnSpPr>
        <p:spPr>
          <a:xfrm flipH="1" rot="10800000">
            <a:off x="1416025" y="4894825"/>
            <a:ext cx="3115500" cy="173100"/>
          </a:xfrm>
          <a:prstGeom prst="bentConnector3">
            <a:avLst>
              <a:gd fmla="val 2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1"/>
          <p:cNvCxnSpPr/>
          <p:nvPr/>
        </p:nvCxnSpPr>
        <p:spPr>
          <a:xfrm flipH="1" rot="10800000">
            <a:off x="2768250" y="3656250"/>
            <a:ext cx="444900" cy="189300"/>
          </a:xfrm>
          <a:prstGeom prst="bentConnector3">
            <a:avLst>
              <a:gd fmla="val -22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1"/>
          <p:cNvCxnSpPr/>
          <p:nvPr/>
        </p:nvCxnSpPr>
        <p:spPr>
          <a:xfrm rot="-5400000">
            <a:off x="6202525" y="3851025"/>
            <a:ext cx="367800" cy="2055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/>
        </p:nvSpPr>
        <p:spPr>
          <a:xfrm>
            <a:off x="858300" y="2263500"/>
            <a:ext cx="73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220" name="Google Shape;2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00" y="1065700"/>
            <a:ext cx="5825724" cy="54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/>
          <p:nvPr/>
        </p:nvSpPr>
        <p:spPr>
          <a:xfrm>
            <a:off x="4090125" y="2450200"/>
            <a:ext cx="1865400" cy="41430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4175625" y="5754175"/>
            <a:ext cx="1404900" cy="7848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6218850" y="4860950"/>
            <a:ext cx="2793000" cy="126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Keywords </a:t>
            </a:r>
            <a:r>
              <a:rPr lang="hu-HU">
                <a:solidFill>
                  <a:schemeClr val="dk2"/>
                </a:solidFill>
              </a:rPr>
              <a:t>(</a:t>
            </a:r>
            <a:r>
              <a:rPr lang="hu-HU">
                <a:solidFill>
                  <a:schemeClr val="dk2"/>
                </a:solidFill>
              </a:rPr>
              <a:t>Kulcsszavak)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lang="hu-HU">
                <a:solidFill>
                  <a:schemeClr val="dk2"/>
                </a:solidFill>
              </a:rPr>
              <a:t>A “</a:t>
            </a:r>
            <a:r>
              <a:rPr i="1" lang="hu-HU">
                <a:solidFill>
                  <a:schemeClr val="dk2"/>
                </a:solidFill>
              </a:rPr>
              <a:t>cat allergy</a:t>
            </a:r>
            <a:r>
              <a:rPr lang="hu-HU">
                <a:solidFill>
                  <a:schemeClr val="dk2"/>
                </a:solidFill>
              </a:rPr>
              <a:t>”</a:t>
            </a:r>
            <a:r>
              <a:rPr lang="hu-HU">
                <a:solidFill>
                  <a:schemeClr val="dk2"/>
                </a:solidFill>
              </a:rPr>
              <a:t> kulcsszóra kattintva, kifejezetten ezzel a témával kapcsolatos keresési eredményekhez jut.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6229600" y="1940250"/>
            <a:ext cx="2793000" cy="104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Figures </a:t>
            </a:r>
            <a:r>
              <a:rPr lang="hu-HU">
                <a:solidFill>
                  <a:schemeClr val="dk2"/>
                </a:solidFill>
              </a:rPr>
              <a:t>(Ábrák)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lang="hu-HU">
                <a:solidFill>
                  <a:schemeClr val="dk2"/>
                </a:solidFill>
              </a:rPr>
              <a:t>Megtekinthető vagy letölthető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Related </a:t>
            </a:r>
            <a:r>
              <a:rPr lang="hu-HU">
                <a:solidFill>
                  <a:schemeClr val="dk2"/>
                </a:solidFill>
              </a:rPr>
              <a:t>(Kapcsolódó tartalmak)</a:t>
            </a:r>
            <a:endParaRPr>
              <a:solidFill>
                <a:schemeClr val="dk2"/>
              </a:solidFill>
            </a:endParaRPr>
          </a:p>
          <a:p>
            <a:pPr indent="-88900" lvl="1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▹"/>
            </a:pPr>
            <a:r>
              <a:rPr lang="hu-HU">
                <a:solidFill>
                  <a:schemeClr val="dk2"/>
                </a:solidFill>
              </a:rPr>
              <a:t>Ajánlott cikkek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25" name="Google Shape;225;p22"/>
          <p:cNvCxnSpPr>
            <a:endCxn id="223" idx="1"/>
          </p:cNvCxnSpPr>
          <p:nvPr/>
        </p:nvCxnSpPr>
        <p:spPr>
          <a:xfrm flipH="1" rot="10800000">
            <a:off x="5331750" y="5492000"/>
            <a:ext cx="887100" cy="257400"/>
          </a:xfrm>
          <a:prstGeom prst="bentConnector3">
            <a:avLst>
              <a:gd fmla="val -978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2"/>
          <p:cNvCxnSpPr/>
          <p:nvPr/>
        </p:nvCxnSpPr>
        <p:spPr>
          <a:xfrm flipH="1" rot="10800000">
            <a:off x="5429200" y="2266325"/>
            <a:ext cx="800400" cy="194700"/>
          </a:xfrm>
          <a:prstGeom prst="bentConnector3">
            <a:avLst>
              <a:gd fmla="val 1352" name="adj1"/>
            </a:avLst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5438"/>
            <a:ext cx="8839200" cy="48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275" y="4010300"/>
            <a:ext cx="1058575" cy="2487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8623" y="4010300"/>
            <a:ext cx="1252350" cy="16482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1800" y="4010297"/>
            <a:ext cx="1164409" cy="2487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/>
        </p:nvSpPr>
        <p:spPr>
          <a:xfrm>
            <a:off x="813573" y="14925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1005975" y="2254000"/>
            <a:ext cx="70086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</a:rPr>
              <a:t>Hozzáférési ikonok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</a:rPr>
              <a:t>Interaktív ePDF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A “</a:t>
            </a:r>
            <a:r>
              <a:rPr i="1" lang="hu-HU" sz="2000">
                <a:solidFill>
                  <a:schemeClr val="dk2"/>
                </a:solidFill>
              </a:rPr>
              <a:t>Links</a:t>
            </a:r>
            <a:r>
              <a:rPr lang="hu-HU" sz="2000">
                <a:solidFill>
                  <a:schemeClr val="dk2"/>
                </a:solidFill>
              </a:rPr>
              <a:t>”</a:t>
            </a:r>
            <a:r>
              <a:rPr lang="hu-HU" sz="2000">
                <a:solidFill>
                  <a:schemeClr val="dk2"/>
                </a:solidFill>
              </a:rPr>
              <a:t> menüpont alatt a cikk által idézett összes művet felsorolja, az egyes cikkekre mutató kimenő linkekkel.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2"/>
                </a:solidFill>
              </a:rPr>
              <a:t>A hivatkozások és a </a:t>
            </a:r>
            <a:r>
              <a:rPr lang="hu-HU" sz="2000">
                <a:solidFill>
                  <a:schemeClr val="dk2"/>
                </a:solidFill>
              </a:rPr>
              <a:t>kapcsolódó szövegek</a:t>
            </a:r>
            <a:r>
              <a:rPr lang="hu-HU" sz="2000">
                <a:solidFill>
                  <a:schemeClr val="dk2"/>
                </a:solidFill>
              </a:rPr>
              <a:t> is megtekinthetők.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Nagyítható és kicsinyíthető az adott oldal, át lehet méretezni, ki lehet nyomtatni, megosztható, stb.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241" name="Google Shape;2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175" y="2726850"/>
            <a:ext cx="6038850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88" y="1650275"/>
            <a:ext cx="8835624" cy="40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/>
        </p:nvSpPr>
        <p:spPr>
          <a:xfrm>
            <a:off x="802750" y="2255250"/>
            <a:ext cx="7265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289" lvl="0" marL="20568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Bárki bejelentkezés nélkül </a:t>
            </a: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böngészhet</a:t>
            </a: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kereshet</a:t>
            </a: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megtekintheti az absztraktokat</a:t>
            </a: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0289" lvl="0" marL="20568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Ha már regisztrált felhasználó, akkor elmentheti a címeket és a kereséseket, valamint e-mail értesítéseket állíthat be.</a:t>
            </a:r>
            <a:endParaRPr b="0" i="0" sz="2400" u="none" cap="none" strike="noStrike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802748" y="146010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36576"/>
            <a:ext cx="8839200" cy="35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/>
        </p:nvSpPr>
        <p:spPr>
          <a:xfrm>
            <a:off x="2454175" y="1406325"/>
            <a:ext cx="647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chemeClr val="dk2"/>
                </a:solidFill>
              </a:rPr>
              <a:t>BEJELENTKEZÉS / REGISZTRÁCIÓ</a:t>
            </a:r>
            <a:endParaRPr b="1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2"/>
                </a:solidFill>
              </a:rPr>
              <a:t>A “</a:t>
            </a:r>
            <a:r>
              <a:rPr i="1" lang="hu-HU">
                <a:solidFill>
                  <a:schemeClr val="dk2"/>
                </a:solidFill>
              </a:rPr>
              <a:t>Login / Register”</a:t>
            </a:r>
            <a:r>
              <a:rPr lang="hu-HU">
                <a:solidFill>
                  <a:schemeClr val="dk2"/>
                </a:solidFill>
              </a:rPr>
              <a:t> gomb a honlap jobb felső sarkában található, és ott is marad, függetlenül attól, hogy merre navigál az oldalon.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7949575" y="2801475"/>
            <a:ext cx="984300" cy="2490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0" name="Google Shape;260;p27"/>
          <p:cNvCxnSpPr>
            <a:stCxn id="259" idx="1"/>
            <a:endCxn id="258" idx="2"/>
          </p:cNvCxnSpPr>
          <p:nvPr/>
        </p:nvCxnSpPr>
        <p:spPr>
          <a:xfrm rot="10800000">
            <a:off x="5694175" y="2237775"/>
            <a:ext cx="2255400" cy="6882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idx="5" type="body"/>
          </p:nvPr>
        </p:nvSpPr>
        <p:spPr>
          <a:xfrm>
            <a:off x="813575" y="2250775"/>
            <a:ext cx="79353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Wiley Online Library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Általános tudnivalók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Kapcsolódás karhoz, tanszékhez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Dokumentumtípusok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Keresési, szűrési lehetőségek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Kiegészítő / extra funkciók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Felhasználói fiók</a:t>
            </a:r>
            <a:endParaRPr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>
                <a:solidFill>
                  <a:schemeClr val="dk2"/>
                </a:solidFill>
              </a:rPr>
              <a:t>Gyakorlati példák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813573" y="144930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1050"/>
            <a:ext cx="8839199" cy="423285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8"/>
          <p:cNvSpPr txBox="1"/>
          <p:nvPr/>
        </p:nvSpPr>
        <p:spPr>
          <a:xfrm>
            <a:off x="4707600" y="5581225"/>
            <a:ext cx="428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2"/>
                </a:solidFill>
              </a:rPr>
              <a:t>Amikor a “</a:t>
            </a:r>
            <a:r>
              <a:rPr i="1" lang="hu-HU">
                <a:solidFill>
                  <a:schemeClr val="dk2"/>
                </a:solidFill>
              </a:rPr>
              <a:t>Login / Register</a:t>
            </a:r>
            <a:r>
              <a:rPr lang="hu-HU">
                <a:solidFill>
                  <a:schemeClr val="dk2"/>
                </a:solidFill>
              </a:rPr>
              <a:t>” gombra kattint, lehetősége lesz arra, hogy magánszemélyként vagy a szervezetén keresztül (EduID) jelentkezzen be.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152400" y="5689075"/>
            <a:ext cx="416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2"/>
                </a:solidFill>
              </a:rPr>
              <a:t>Ha még nincs fiókja, a felugró ablak alján található "</a:t>
            </a:r>
            <a:r>
              <a:rPr i="1" lang="hu-HU">
                <a:solidFill>
                  <a:schemeClr val="dk2"/>
                </a:solidFill>
              </a:rPr>
              <a:t>NEW USER</a:t>
            </a:r>
            <a:r>
              <a:rPr lang="hu-HU">
                <a:solidFill>
                  <a:schemeClr val="dk2"/>
                </a:solidFill>
              </a:rPr>
              <a:t>" opciót választva regisztrálhat.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2757400" y="4840775"/>
            <a:ext cx="670500" cy="2490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5170550" y="4840775"/>
            <a:ext cx="1199700" cy="2490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38100">
            <a:solidFill>
              <a:srgbClr val="07B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" name="Google Shape;270;p28"/>
          <p:cNvCxnSpPr>
            <a:stCxn id="267" idx="0"/>
            <a:endCxn id="268" idx="1"/>
          </p:cNvCxnSpPr>
          <p:nvPr/>
        </p:nvCxnSpPr>
        <p:spPr>
          <a:xfrm rot="-5400000">
            <a:off x="2134200" y="5065975"/>
            <a:ext cx="723900" cy="5223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8"/>
          <p:cNvCxnSpPr>
            <a:stCxn id="266" idx="0"/>
            <a:endCxn id="269" idx="3"/>
          </p:cNvCxnSpPr>
          <p:nvPr/>
        </p:nvCxnSpPr>
        <p:spPr>
          <a:xfrm flipH="1" rot="5400000">
            <a:off x="6301950" y="5033575"/>
            <a:ext cx="615900" cy="479400"/>
          </a:xfrm>
          <a:prstGeom prst="bentConnector2">
            <a:avLst/>
          </a:prstGeom>
          <a:noFill/>
          <a:ln cap="flat" cmpd="sng" w="38100">
            <a:solidFill>
              <a:srgbClr val="07B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idx="5" type="body"/>
          </p:nvPr>
        </p:nvSpPr>
        <p:spPr>
          <a:xfrm>
            <a:off x="1074752" y="3198140"/>
            <a:ext cx="699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https://onlinelibrary.wiley.com/</a:t>
            </a:r>
            <a:endParaRPr sz="2400"/>
          </a:p>
        </p:txBody>
      </p:sp>
      <p:sp>
        <p:nvSpPr>
          <p:cNvPr id="277" name="Google Shape;277;p2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284" name="Google Shape;284;p30"/>
          <p:cNvSpPr txBox="1"/>
          <p:nvPr>
            <p:ph idx="3" type="body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>
                <a:solidFill>
                  <a:schemeClr val="dk2"/>
                </a:solidFill>
              </a:rPr>
              <a:t>Németh Márta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>
                <a:solidFill>
                  <a:schemeClr val="dk2"/>
                </a:solidFill>
              </a:rPr>
              <a:t>nemeth.marta@sze.hu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Skultéty Diána Anikó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skultety.diana.aniko@sze.hu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/>
        </p:nvSpPr>
        <p:spPr>
          <a:xfrm>
            <a:off x="817923" y="1438476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Wiley Online Library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731400" y="2255525"/>
            <a:ext cx="76812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Multidiszciplináris adatbázis, amely elsősorban az orvostudományi, természettudományi, társadalomtudományi, bölcsészettudományi területeket foglalja magába, de számos tudományterület képviselve van benne.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1997-ig visszamenőleg 1 600 folyóirat több mint 8 millió cikke érhető el teljes szöveggel az adatbázisban.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Az egyetem által előfizetett Wiley - Full Collection nem tartalmazza a kiadó teljes portfólióját, csak folyóiratok érhetők el benne.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Elérési link:</a:t>
            </a:r>
            <a:r>
              <a:rPr lang="hu-HU" sz="2000"/>
              <a:t> </a:t>
            </a:r>
            <a:r>
              <a:rPr lang="hu-HU" sz="2000" u="sng">
                <a:solidFill>
                  <a:schemeClr val="hlink"/>
                </a:solidFill>
                <a:hlinkClick r:id="rId3"/>
              </a:rPr>
              <a:t>https://onlinelibrary.wiley.com/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12"/>
          <p:cNvGraphicFramePr/>
          <p:nvPr/>
        </p:nvGraphicFramePr>
        <p:xfrm>
          <a:off x="459881" y="22200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{103BA0F6-1AE6-404D-8FE2-5582D2141599}</a:tableStyleId>
              </a:tblPr>
              <a:tblGrid>
                <a:gridCol w="2964800"/>
                <a:gridCol w="5259450"/>
              </a:tblGrid>
              <a:tr h="3962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sng">
                          <a:solidFill>
                            <a:schemeClr val="hlink"/>
                          </a:solidFill>
                          <a:hlinkClick r:id="rId3"/>
                        </a:rPr>
                        <a:t>Wiley Online Library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Multidiszciplináris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Helyben + Távoli hozzáférés (EduID és VPN)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chemeClr val="dk2"/>
                          </a:solidFill>
                        </a:rPr>
                        <a:t>Teljes szövegű</a:t>
                      </a:r>
                      <a:r>
                        <a:rPr lang="hu-HU" sz="2000" u="none" cap="none" strike="noStrike">
                          <a:solidFill>
                            <a:schemeClr val="dk2"/>
                          </a:solidFill>
                        </a:rPr>
                        <a:t> tanulmányok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Nyelv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hu-HU" sz="2000" u="none" cap="none" strike="noStrike">
                          <a:solidFill>
                            <a:schemeClr val="dk2"/>
                          </a:solidFill>
                        </a:rPr>
                        <a:t>ngol</a:t>
                      </a:r>
                      <a:endParaRPr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3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sng">
                          <a:solidFill>
                            <a:schemeClr val="hlink"/>
                          </a:solidFill>
                          <a:hlinkClick r:id="rId4"/>
                        </a:rPr>
                        <a:t>Full Collection</a:t>
                      </a: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 (CSAK folyóiratok)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0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cap="none" strike="noStrike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sng">
                          <a:solidFill>
                            <a:schemeClr val="hlink"/>
                          </a:solidFill>
                          <a:hlinkClick r:id="rId5"/>
                        </a:rPr>
                        <a:t>Ingyenes OA publikálási lehetőség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chemeClr val="dk2"/>
                          </a:solidFill>
                        </a:rPr>
                        <a:t>Hibrid OnlineOpen és Gold Open Access folyóiratokba</a:t>
                      </a:r>
                      <a:endParaRPr sz="20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3" name="Google Shape;113;p12"/>
          <p:cNvSpPr txBox="1"/>
          <p:nvPr/>
        </p:nvSpPr>
        <p:spPr>
          <a:xfrm>
            <a:off x="797073" y="1438476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3"/>
          <p:cNvGraphicFramePr/>
          <p:nvPr/>
        </p:nvGraphicFramePr>
        <p:xfrm>
          <a:off x="479981" y="22597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{103BA0F6-1AE6-404D-8FE2-5582D2141599}</a:tableStyleId>
              </a:tblPr>
              <a:tblGrid>
                <a:gridCol w="6125850"/>
                <a:gridCol w="2058200"/>
              </a:tblGrid>
              <a:tr h="41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200" u="none" cap="none" strike="noStrike"/>
                        <a:t>Kar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200" u="none" cap="none" strike="noStrike"/>
                        <a:t>Tanszék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Albert Kázmér Mosonmagyaróvári Kar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Apáczai Csere János Pedagógiai, Humán- és Társadalomtudományi Kar</a:t>
                      </a:r>
                      <a:endParaRPr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minden tanszék</a:t>
                      </a:r>
                      <a:endParaRPr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Audi Hungaria Járműmérnöki Kar</a:t>
                      </a:r>
                      <a:endParaRPr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minden tanszék</a:t>
                      </a:r>
                      <a:endParaRPr>
                        <a:solidFill>
                          <a:schemeClr val="dk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Deák Ferenc Állam- és Jogtudományi Kar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minden tanszék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Egészségtudományi Kar</a:t>
                      </a:r>
                      <a:endParaRPr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minden tanszék</a:t>
                      </a:r>
                      <a:endParaRPr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Építész-, Építő- és Közlekedésmérnöki Kar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minden tanszék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Gépészmérnöki, Informatikai és Villamosmérnöki Kar 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minden tanszék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Kautz Gyula Gazdaságtudományi Kar</a:t>
                      </a:r>
                      <a:endParaRPr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minden tanszék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Művészeti Kar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>
                          <a:solidFill>
                            <a:schemeClr val="dk2"/>
                          </a:solidFill>
                        </a:rPr>
                        <a:t>minden tanszék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19" name="Google Shape;119;p13"/>
          <p:cNvSpPr txBox="1"/>
          <p:nvPr/>
        </p:nvSpPr>
        <p:spPr>
          <a:xfrm>
            <a:off x="802285" y="1438476"/>
            <a:ext cx="7647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/>
        </p:nvSpPr>
        <p:spPr>
          <a:xfrm>
            <a:off x="815100" y="2400125"/>
            <a:ext cx="7513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76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b="1"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1 600+ szakmailag lektorált folyóirat</a:t>
            </a:r>
            <a:endParaRPr b="1"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76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20 000+ online könyv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76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200+ többkötetes referencia- és kézikönyv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76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■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18 Current Protocols (több mint 18 000 protokollt tartalmazó laboratóriumi kézikönyvek)</a:t>
            </a:r>
            <a:endParaRPr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7650" lvl="0" marL="2730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■"/>
            </a:pPr>
            <a:r>
              <a:rPr lang="hu-HU"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13 adatbázis (kémia és bizonyítékokon alapuló orvoslás - EBM)</a:t>
            </a:r>
            <a:endParaRPr i="0" sz="24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802773" y="1406026"/>
            <a:ext cx="45660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/>
        </p:nvSpPr>
        <p:spPr>
          <a:xfrm>
            <a:off x="858298" y="2263499"/>
            <a:ext cx="7427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hu-HU" sz="2000">
                <a:solidFill>
                  <a:schemeClr val="dk2"/>
                </a:solidFill>
              </a:rPr>
              <a:t>Boolean logikai operátorok: </a:t>
            </a:r>
            <a:r>
              <a:rPr b="1" lang="hu-HU" sz="2000">
                <a:solidFill>
                  <a:schemeClr val="dk2"/>
                </a:solidFill>
              </a:rPr>
              <a:t>AND </a:t>
            </a:r>
            <a:r>
              <a:rPr lang="hu-HU" sz="2000">
                <a:solidFill>
                  <a:schemeClr val="dk2"/>
                </a:solidFill>
              </a:rPr>
              <a:t>(</a:t>
            </a:r>
            <a:r>
              <a:rPr b="1" lang="hu-HU" sz="2000">
                <a:solidFill>
                  <a:schemeClr val="dk2"/>
                </a:solidFill>
              </a:rPr>
              <a:t>+</a:t>
            </a:r>
            <a:r>
              <a:rPr lang="hu-HU" sz="2000">
                <a:solidFill>
                  <a:schemeClr val="dk2"/>
                </a:solidFill>
              </a:rPr>
              <a:t> vagy </a:t>
            </a:r>
            <a:r>
              <a:rPr b="1" lang="hu-HU" sz="2000">
                <a:solidFill>
                  <a:schemeClr val="dk2"/>
                </a:solidFill>
              </a:rPr>
              <a:t>&amp;</a:t>
            </a:r>
            <a:r>
              <a:rPr lang="hu-HU" sz="2000">
                <a:solidFill>
                  <a:schemeClr val="dk2"/>
                </a:solidFill>
              </a:rPr>
              <a:t>)</a:t>
            </a:r>
            <a:r>
              <a:rPr b="1" lang="hu-HU" sz="2000">
                <a:solidFill>
                  <a:schemeClr val="dk2"/>
                </a:solidFill>
              </a:rPr>
              <a:t>, OR, NOT</a:t>
            </a:r>
            <a:r>
              <a:rPr lang="hu-HU" sz="2000">
                <a:solidFill>
                  <a:schemeClr val="dk2"/>
                </a:solidFill>
              </a:rPr>
              <a:t> (</a:t>
            </a:r>
            <a:r>
              <a:rPr b="1" lang="hu-HU" sz="2000">
                <a:solidFill>
                  <a:schemeClr val="dk2"/>
                </a:solidFill>
              </a:rPr>
              <a:t>-</a:t>
            </a:r>
            <a:r>
              <a:rPr lang="hu-HU" sz="2000">
                <a:solidFill>
                  <a:schemeClr val="dk2"/>
                </a:solidFill>
              </a:rPr>
              <a:t>)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Ha kifejezésre szeretnénk keresni, a kifejezéseket idézőjelek közé kell tenni. 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hu-HU" sz="2000">
                <a:solidFill>
                  <a:schemeClr val="dk2"/>
                </a:solidFill>
              </a:rPr>
              <a:t>a </a:t>
            </a:r>
            <a:r>
              <a:rPr i="1" lang="hu-HU" sz="2000">
                <a:solidFill>
                  <a:schemeClr val="dk2"/>
                </a:solidFill>
              </a:rPr>
              <a:t>spinal cord</a:t>
            </a:r>
            <a:r>
              <a:rPr lang="hu-HU" sz="2000">
                <a:solidFill>
                  <a:schemeClr val="dk2"/>
                </a:solidFill>
              </a:rPr>
              <a:t> a </a:t>
            </a:r>
            <a:r>
              <a:rPr i="1" lang="hu-HU" sz="2000">
                <a:solidFill>
                  <a:schemeClr val="dk2"/>
                </a:solidFill>
              </a:rPr>
              <a:t>spinal</a:t>
            </a:r>
            <a:r>
              <a:rPr lang="hu-HU" sz="2000">
                <a:solidFill>
                  <a:schemeClr val="dk2"/>
                </a:solidFill>
              </a:rPr>
              <a:t> </a:t>
            </a:r>
            <a:r>
              <a:rPr b="1" lang="hu-HU" sz="2000">
                <a:solidFill>
                  <a:schemeClr val="dk2"/>
                </a:solidFill>
              </a:rPr>
              <a:t>AND</a:t>
            </a:r>
            <a:r>
              <a:rPr lang="hu-HU" sz="2000">
                <a:solidFill>
                  <a:schemeClr val="dk2"/>
                </a:solidFill>
              </a:rPr>
              <a:t> </a:t>
            </a:r>
            <a:r>
              <a:rPr i="1" lang="hu-HU" sz="2000">
                <a:solidFill>
                  <a:schemeClr val="dk2"/>
                </a:solidFill>
              </a:rPr>
              <a:t>cord</a:t>
            </a:r>
            <a:r>
              <a:rPr lang="hu-HU" sz="2000">
                <a:solidFill>
                  <a:schemeClr val="dk2"/>
                </a:solidFill>
              </a:rPr>
              <a:t> kifejezésre keres, míg a </a:t>
            </a:r>
            <a:r>
              <a:rPr b="1" lang="hu-HU" sz="2000">
                <a:solidFill>
                  <a:schemeClr val="dk2"/>
                </a:solidFill>
              </a:rPr>
              <a:t>“</a:t>
            </a:r>
            <a:r>
              <a:rPr i="1" lang="hu-HU" sz="2000">
                <a:solidFill>
                  <a:schemeClr val="dk2"/>
                </a:solidFill>
              </a:rPr>
              <a:t>spinal cord</a:t>
            </a:r>
            <a:r>
              <a:rPr b="1" lang="hu-HU" sz="2000">
                <a:solidFill>
                  <a:schemeClr val="dk2"/>
                </a:solidFill>
              </a:rPr>
              <a:t>”</a:t>
            </a:r>
            <a:r>
              <a:rPr lang="hu-HU" sz="2000">
                <a:solidFill>
                  <a:schemeClr val="dk2"/>
                </a:solidFill>
              </a:rPr>
              <a:t> pontosan ezt a kifejezést találja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813573" y="144930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858300" y="2263500"/>
            <a:ext cx="73401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Jokerként használt </a:t>
            </a:r>
            <a:r>
              <a:rPr b="1" lang="hu-HU" sz="2000">
                <a:solidFill>
                  <a:schemeClr val="dk2"/>
                </a:solidFill>
              </a:rPr>
              <a:t>*</a:t>
            </a:r>
            <a:r>
              <a:rPr lang="hu-HU" sz="2000">
                <a:solidFill>
                  <a:schemeClr val="dk2"/>
                </a:solidFill>
              </a:rPr>
              <a:t> és </a:t>
            </a:r>
            <a:r>
              <a:rPr b="1" lang="hu-HU" sz="2000">
                <a:solidFill>
                  <a:schemeClr val="dk2"/>
                </a:solidFill>
              </a:rPr>
              <a:t>?</a:t>
            </a:r>
            <a:r>
              <a:rPr lang="hu-HU" sz="2000">
                <a:solidFill>
                  <a:schemeClr val="dk2"/>
                </a:solidFill>
              </a:rPr>
              <a:t> jel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hu-HU" sz="2000">
                <a:solidFill>
                  <a:schemeClr val="dk2"/>
                </a:solidFill>
              </a:rPr>
              <a:t>a </a:t>
            </a:r>
            <a:r>
              <a:rPr i="1" lang="hu-HU" sz="2000">
                <a:solidFill>
                  <a:schemeClr val="dk2"/>
                </a:solidFill>
              </a:rPr>
              <a:t>wom</a:t>
            </a:r>
            <a:r>
              <a:rPr b="1" lang="hu-HU" sz="2000">
                <a:solidFill>
                  <a:schemeClr val="dk2"/>
                </a:solidFill>
              </a:rPr>
              <a:t>?</a:t>
            </a:r>
            <a:r>
              <a:rPr i="1" lang="hu-HU" sz="2000">
                <a:solidFill>
                  <a:schemeClr val="dk2"/>
                </a:solidFill>
              </a:rPr>
              <a:t>n</a:t>
            </a:r>
            <a:r>
              <a:rPr lang="hu-HU" sz="2000">
                <a:solidFill>
                  <a:schemeClr val="dk2"/>
                </a:solidFill>
              </a:rPr>
              <a:t> a </a:t>
            </a:r>
            <a:r>
              <a:rPr i="1" lang="hu-HU" sz="2000">
                <a:solidFill>
                  <a:schemeClr val="dk2"/>
                </a:solidFill>
              </a:rPr>
              <a:t>women</a:t>
            </a:r>
            <a:r>
              <a:rPr lang="hu-HU" sz="2000">
                <a:solidFill>
                  <a:schemeClr val="dk2"/>
                </a:solidFill>
              </a:rPr>
              <a:t> vagy </a:t>
            </a:r>
            <a:r>
              <a:rPr i="1" lang="hu-HU" sz="2000">
                <a:solidFill>
                  <a:schemeClr val="dk2"/>
                </a:solidFill>
              </a:rPr>
              <a:t>woman</a:t>
            </a:r>
            <a:r>
              <a:rPr lang="hu-HU" sz="2000">
                <a:solidFill>
                  <a:schemeClr val="dk2"/>
                </a:solidFill>
              </a:rPr>
              <a:t> kifejezéseket találja meg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hu-HU" sz="2000">
                <a:solidFill>
                  <a:schemeClr val="dk2"/>
                </a:solidFill>
              </a:rPr>
              <a:t>a </a:t>
            </a:r>
            <a:r>
              <a:rPr i="1" lang="hu-HU" sz="2000">
                <a:solidFill>
                  <a:schemeClr val="dk2"/>
                </a:solidFill>
              </a:rPr>
              <a:t>plant</a:t>
            </a:r>
            <a:r>
              <a:rPr b="1" lang="hu-HU" sz="2000">
                <a:solidFill>
                  <a:schemeClr val="dk2"/>
                </a:solidFill>
              </a:rPr>
              <a:t>*</a:t>
            </a:r>
            <a:r>
              <a:rPr lang="hu-HU" sz="2000">
                <a:solidFill>
                  <a:schemeClr val="dk2"/>
                </a:solidFill>
              </a:rPr>
              <a:t> megtalálja az összes olyan szót, amelynek ez a gyöke (</a:t>
            </a:r>
            <a:r>
              <a:rPr i="1" lang="hu-HU" sz="2000">
                <a:solidFill>
                  <a:schemeClr val="dk2"/>
                </a:solidFill>
              </a:rPr>
              <a:t>plant</a:t>
            </a:r>
            <a:r>
              <a:rPr lang="hu-HU" sz="2000">
                <a:solidFill>
                  <a:schemeClr val="dk2"/>
                </a:solidFill>
              </a:rPr>
              <a:t>, </a:t>
            </a:r>
            <a:r>
              <a:rPr i="1" lang="hu-HU" sz="2000">
                <a:solidFill>
                  <a:schemeClr val="dk2"/>
                </a:solidFill>
              </a:rPr>
              <a:t>plants</a:t>
            </a:r>
            <a:r>
              <a:rPr lang="hu-HU" sz="2000">
                <a:solidFill>
                  <a:schemeClr val="dk2"/>
                </a:solidFill>
              </a:rPr>
              <a:t>, </a:t>
            </a:r>
            <a:r>
              <a:rPr i="1" lang="hu-HU" sz="2000">
                <a:solidFill>
                  <a:schemeClr val="dk2"/>
                </a:solidFill>
              </a:rPr>
              <a:t>planting</a:t>
            </a:r>
            <a:r>
              <a:rPr lang="hu-HU" sz="2000">
                <a:solidFill>
                  <a:schemeClr val="dk2"/>
                </a:solidFill>
              </a:rPr>
              <a:t>)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hu-HU" sz="2000">
                <a:solidFill>
                  <a:schemeClr val="dk2"/>
                </a:solidFill>
              </a:rPr>
              <a:t>az </a:t>
            </a:r>
            <a:r>
              <a:rPr i="1" lang="hu-HU" sz="2000">
                <a:solidFill>
                  <a:schemeClr val="dk2"/>
                </a:solidFill>
              </a:rPr>
              <a:t>an</a:t>
            </a:r>
            <a:r>
              <a:rPr b="1" lang="hu-HU" sz="2000">
                <a:solidFill>
                  <a:schemeClr val="dk2"/>
                </a:solidFill>
              </a:rPr>
              <a:t>*</a:t>
            </a:r>
            <a:r>
              <a:rPr i="1" lang="hu-HU" sz="2000">
                <a:solidFill>
                  <a:schemeClr val="dk2"/>
                </a:solidFill>
              </a:rPr>
              <a:t>mia</a:t>
            </a:r>
            <a:r>
              <a:rPr lang="hu-HU" sz="2000">
                <a:solidFill>
                  <a:schemeClr val="dk2"/>
                </a:solidFill>
              </a:rPr>
              <a:t> megtalálja az egy vagy több betűs változatokat (</a:t>
            </a:r>
            <a:r>
              <a:rPr i="1" lang="hu-HU" sz="2000">
                <a:solidFill>
                  <a:schemeClr val="dk2"/>
                </a:solidFill>
              </a:rPr>
              <a:t>anemia</a:t>
            </a:r>
            <a:r>
              <a:rPr lang="hu-HU" sz="2000">
                <a:solidFill>
                  <a:schemeClr val="dk2"/>
                </a:solidFill>
              </a:rPr>
              <a:t> &amp; </a:t>
            </a:r>
            <a:r>
              <a:rPr i="1" lang="hu-HU" sz="2000">
                <a:solidFill>
                  <a:schemeClr val="dk2"/>
                </a:solidFill>
              </a:rPr>
              <a:t>anaemia</a:t>
            </a:r>
            <a:r>
              <a:rPr lang="hu-HU" sz="2000">
                <a:solidFill>
                  <a:schemeClr val="dk2"/>
                </a:solidFill>
              </a:rPr>
              <a:t>)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hu-HU" sz="2000">
                <a:solidFill>
                  <a:schemeClr val="dk2"/>
                </a:solidFill>
              </a:rPr>
              <a:t>NEM használhatók a keresőkifejezés elején (</a:t>
            </a:r>
            <a:r>
              <a:rPr b="1" lang="hu-HU" sz="2000">
                <a:solidFill>
                  <a:schemeClr val="dk2"/>
                </a:solidFill>
              </a:rPr>
              <a:t>*</a:t>
            </a:r>
            <a:r>
              <a:rPr i="1" lang="hu-HU" sz="2000">
                <a:solidFill>
                  <a:schemeClr val="dk2"/>
                </a:solidFill>
              </a:rPr>
              <a:t>tension</a:t>
            </a:r>
            <a:r>
              <a:rPr lang="hu-HU" sz="2000">
                <a:solidFill>
                  <a:schemeClr val="dk2"/>
                </a:solidFill>
              </a:rPr>
              <a:t>) vagy idézőjelbe tett kifejezések keresésekor (“</a:t>
            </a:r>
            <a:r>
              <a:rPr i="1" lang="hu-HU" sz="2000">
                <a:solidFill>
                  <a:schemeClr val="dk2"/>
                </a:solidFill>
              </a:rPr>
              <a:t>tobacco smok</a:t>
            </a:r>
            <a:r>
              <a:rPr b="1" lang="hu-HU" sz="2000">
                <a:solidFill>
                  <a:schemeClr val="dk2"/>
                </a:solidFill>
              </a:rPr>
              <a:t>*</a:t>
            </a:r>
            <a:r>
              <a:rPr lang="hu-HU" sz="2000">
                <a:solidFill>
                  <a:schemeClr val="dk2"/>
                </a:solidFill>
              </a:rPr>
              <a:t>”)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813573" y="144930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/>
        </p:nvSpPr>
        <p:spPr>
          <a:xfrm>
            <a:off x="858300" y="2263500"/>
            <a:ext cx="7340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hu-HU" sz="2000">
                <a:solidFill>
                  <a:schemeClr val="dk2"/>
                </a:solidFill>
              </a:rPr>
              <a:t>Szerzői keresés: a szerzők neve megjelenhet teljes keresztnévvel vagy csak kezdőbetűkkel.  A szerzők neveit idézőjelbe téve kereshet egy adott nevet és annak változatait.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hu-HU" sz="2000">
                <a:solidFill>
                  <a:schemeClr val="dk2"/>
                </a:solidFill>
              </a:rPr>
              <a:t>a </a:t>
            </a:r>
            <a:r>
              <a:rPr b="1" lang="hu-HU" sz="2000">
                <a:solidFill>
                  <a:schemeClr val="dk2"/>
                </a:solidFill>
              </a:rPr>
              <a:t>”</a:t>
            </a:r>
            <a:r>
              <a:rPr i="1" lang="hu-HU" sz="2000">
                <a:solidFill>
                  <a:schemeClr val="dk2"/>
                </a:solidFill>
              </a:rPr>
              <a:t>John Smith</a:t>
            </a:r>
            <a:r>
              <a:rPr b="1" lang="hu-HU" sz="2000">
                <a:solidFill>
                  <a:schemeClr val="dk2"/>
                </a:solidFill>
              </a:rPr>
              <a:t>”</a:t>
            </a:r>
            <a:r>
              <a:rPr lang="hu-HU" sz="2000">
                <a:solidFill>
                  <a:schemeClr val="dk2"/>
                </a:solidFill>
              </a:rPr>
              <a:t> a </a:t>
            </a:r>
            <a:r>
              <a:rPr i="1" lang="hu-HU" sz="2000">
                <a:solidFill>
                  <a:schemeClr val="dk2"/>
                </a:solidFill>
              </a:rPr>
              <a:t>John Smith</a:t>
            </a:r>
            <a:r>
              <a:rPr lang="hu-HU" sz="2000">
                <a:solidFill>
                  <a:schemeClr val="dk2"/>
                </a:solidFill>
              </a:rPr>
              <a:t>, </a:t>
            </a:r>
            <a:r>
              <a:rPr i="1" lang="hu-HU" sz="2000">
                <a:solidFill>
                  <a:schemeClr val="dk2"/>
                </a:solidFill>
              </a:rPr>
              <a:t>John K Smith</a:t>
            </a:r>
            <a:r>
              <a:rPr lang="hu-HU" sz="2000">
                <a:solidFill>
                  <a:schemeClr val="dk2"/>
                </a:solidFill>
              </a:rPr>
              <a:t>, </a:t>
            </a:r>
            <a:r>
              <a:rPr i="1" lang="hu-HU" sz="2000">
                <a:solidFill>
                  <a:schemeClr val="dk2"/>
                </a:solidFill>
              </a:rPr>
              <a:t>John Colby-Smith </a:t>
            </a:r>
            <a:r>
              <a:rPr lang="hu-HU" sz="2000">
                <a:solidFill>
                  <a:schemeClr val="dk2"/>
                </a:solidFill>
              </a:rPr>
              <a:t>által írt cikkeket talál</a:t>
            </a:r>
            <a:endParaRPr i="1"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hu-HU" sz="2000">
                <a:solidFill>
                  <a:schemeClr val="dk2"/>
                </a:solidFill>
              </a:rPr>
              <a:t>a </a:t>
            </a:r>
            <a:r>
              <a:rPr b="1" lang="hu-HU" sz="2000">
                <a:solidFill>
                  <a:schemeClr val="dk2"/>
                </a:solidFill>
              </a:rPr>
              <a:t>“</a:t>
            </a:r>
            <a:r>
              <a:rPr i="1" lang="hu-HU" sz="2000">
                <a:solidFill>
                  <a:schemeClr val="dk2"/>
                </a:solidFill>
              </a:rPr>
              <a:t>J Smith</a:t>
            </a:r>
            <a:r>
              <a:rPr b="1" lang="hu-HU" sz="2000">
                <a:solidFill>
                  <a:schemeClr val="dk2"/>
                </a:solidFill>
              </a:rPr>
              <a:t>”</a:t>
            </a:r>
            <a:r>
              <a:rPr lang="hu-HU" sz="2000">
                <a:solidFill>
                  <a:schemeClr val="dk2"/>
                </a:solidFill>
              </a:rPr>
              <a:t> a </a:t>
            </a:r>
            <a:r>
              <a:rPr i="1" lang="hu-HU" sz="2000">
                <a:solidFill>
                  <a:schemeClr val="dk2"/>
                </a:solidFill>
              </a:rPr>
              <a:t>J Smith</a:t>
            </a:r>
            <a:r>
              <a:rPr lang="hu-HU" sz="2000">
                <a:solidFill>
                  <a:schemeClr val="dk2"/>
                </a:solidFill>
              </a:rPr>
              <a:t>, </a:t>
            </a:r>
            <a:r>
              <a:rPr i="1" lang="hu-HU" sz="2000">
                <a:solidFill>
                  <a:schemeClr val="dk2"/>
                </a:solidFill>
              </a:rPr>
              <a:t>JR Smith</a:t>
            </a:r>
            <a:r>
              <a:rPr lang="hu-HU" sz="2000">
                <a:solidFill>
                  <a:schemeClr val="dk2"/>
                </a:solidFill>
              </a:rPr>
              <a:t>, </a:t>
            </a:r>
            <a:r>
              <a:rPr i="1" lang="hu-HU" sz="2000">
                <a:solidFill>
                  <a:schemeClr val="dk2"/>
                </a:solidFill>
              </a:rPr>
              <a:t>John Smith</a:t>
            </a:r>
            <a:r>
              <a:rPr lang="hu-HU" sz="2000">
                <a:solidFill>
                  <a:schemeClr val="dk2"/>
                </a:solidFill>
              </a:rPr>
              <a:t>, </a:t>
            </a:r>
            <a:r>
              <a:rPr i="1" lang="hu-HU" sz="2000">
                <a:solidFill>
                  <a:schemeClr val="dk2"/>
                </a:solidFill>
              </a:rPr>
              <a:t>Julie Smith</a:t>
            </a:r>
            <a:r>
              <a:rPr lang="hu-HU" sz="2000">
                <a:solidFill>
                  <a:schemeClr val="dk2"/>
                </a:solidFill>
              </a:rPr>
              <a:t> </a:t>
            </a:r>
            <a:r>
              <a:rPr lang="hu-HU" sz="2000">
                <a:solidFill>
                  <a:schemeClr val="dk2"/>
                </a:solidFill>
              </a:rPr>
              <a:t>által írt cikkeket talál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813573" y="1449301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