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6858000" cx="9144000"/>
  <p:notesSz cx="6858000" cy="9144000"/>
  <p:embeddedFontLst>
    <p:embeddedFont>
      <p:font typeface="Tahoma"/>
      <p:regular r:id="rId68"/>
      <p:bold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77">
          <p15:clr>
            <a:srgbClr val="9AA0A6"/>
          </p15:clr>
        </p15:guide>
      </p15:sldGuideLst>
    </p:ext>
    <p:ext uri="http://customooxmlschemas.google.com/">
      <go:slidesCustomData xmlns:go="http://customooxmlschemas.google.com/" r:id="rId70" roundtripDataSignature="AMtx7mgKkecngymegnB1lSuPDqjwidTL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9CA7FB-63CE-45FF-BECF-99DB51142E77}">
  <a:tblStyle styleId="{D79CA7FB-63CE-45FF-BECF-99DB51142E77}" styleName="Table_0">
    <a:wholeTbl>
      <a:tcTxStyle b="off" i="off">
        <a:font>
          <a:latin typeface="Tahoma"/>
          <a:ea typeface="Tahoma"/>
          <a:cs typeface="Tahom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3F8"/>
          </a:solidFill>
        </a:fill>
      </a:tcStyle>
    </a:wholeTbl>
    <a:band1H>
      <a:tcTxStyle b="off" i="off"/>
      <a:tcStyle>
        <a:fill>
          <a:solidFill>
            <a:srgbClr val="CAE6F1"/>
          </a:solidFill>
        </a:fill>
      </a:tcStyle>
    </a:band1H>
    <a:band2H>
      <a:tcTxStyle b="off" i="off"/>
    </a:band2H>
    <a:band1V>
      <a:tcTxStyle b="off" i="off"/>
      <a:tcStyle>
        <a:fill>
          <a:solidFill>
            <a:srgbClr val="CAE6F1"/>
          </a:solidFill>
        </a:fill>
      </a:tcStyle>
    </a:band1V>
    <a:band2V>
      <a:tcTxStyle b="off" i="off"/>
    </a:band2V>
    <a:lastCol>
      <a:tcTxStyle b="on" i="off">
        <a:font>
          <a:latin typeface="Tahoma"/>
          <a:ea typeface="Tahoma"/>
          <a:cs typeface="Tahoma"/>
        </a:font>
        <a:schemeClr val="lt1"/>
      </a:tcTxStyle>
      <a:tcStyle>
        <a:fill>
          <a:solidFill>
            <a:schemeClr val="dk1"/>
          </a:solidFill>
        </a:fill>
      </a:tcStyle>
    </a:lastCol>
    <a:firstCol>
      <a:tcTxStyle b="on" i="off">
        <a:font>
          <a:latin typeface="Tahoma"/>
          <a:ea typeface="Tahoma"/>
          <a:cs typeface="Tahoma"/>
        </a:font>
        <a:schemeClr val="lt1"/>
      </a:tcTxStyle>
      <a:tcStyle>
        <a:fill>
          <a:solidFill>
            <a:schemeClr val="dk1"/>
          </a:solidFill>
        </a:fill>
      </a:tcStyle>
    </a:firstCol>
    <a:lastRow>
      <a:tcTxStyle b="on" i="off">
        <a:font>
          <a:latin typeface="Tahoma"/>
          <a:ea typeface="Tahoma"/>
          <a:cs typeface="Tahoma"/>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Tahoma"/>
          <a:ea typeface="Tahoma"/>
          <a:cs typeface="Tahoma"/>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7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Tahoma-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Tahoma-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f92cda910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20f92cda910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f92cda910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20f92cda91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0f92cda910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g20f92cda91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f92cda910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20f92cda910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92cda91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20f92cda910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79af7327c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g2179af7327c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179af7327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2179af7327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179af7327c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2179af7327c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0f92cda910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20f92cda910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92cda910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20f92cda910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92cda910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20f92cda910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0f92cda910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20f92cda910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16382550f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216382550f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79af7327c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g2179af7327c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179af7327c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g2179af7327c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179af7327c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g2179af7327c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179af7327c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2179af7327c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79af7327c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2179af7327c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79af7327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2179af7327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79af7327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2179af7327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179af7327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2179af7327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179af7327c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179af7327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79af7327c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g2179af7327c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179af7327c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g2179af7327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179af7327c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2179af7327c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179af7327c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g2179af7327c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179af7327c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g2179af7327c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179af7327c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179af7327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179af7327c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g2179af7327c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79af7327c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2179af7327c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79af7327c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g2179af7327c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179af7327c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g2179af7327c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179af7327c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g2179af7327c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179af7327c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g2179af7327c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179af7327c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g2179af7327c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179af7327c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g2179af7327c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179af7327c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8" name="Google Shape;398;g2179af7327c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179af7327c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g2179af7327c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179af7327c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g2179af7327c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179af7327c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g2179af7327c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179af7327c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g2179af7327c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179af7327c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g2179af7327c_0_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179af7327c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g2179af7327c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179af7327c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g2179af7327c_0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179af7327c_0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2179af7327c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179af7327c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g2179af7327c_0_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179af7327c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g2179af7327c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179af7327c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4" name="Google Shape;464;g2179af7327c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16382550f5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216382550f5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16382550f5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7" name="Google Shape;477;g216382550f5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0f92cda910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g20f92cda910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 name="Google Shape;4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f92cda910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20f92cda910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0f92cda91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20f92cda91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f92cda910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20f92cda91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 name="Shape 6"/>
        <p:cNvGrpSpPr/>
        <p:nvPr/>
      </p:nvGrpSpPr>
      <p:grpSpPr>
        <a:xfrm>
          <a:off x="0" y="0"/>
          <a:ext cx="0" cy="0"/>
          <a:chOff x="0" y="0"/>
          <a:chExt cx="0" cy="0"/>
        </a:xfrm>
      </p:grpSpPr>
      <p:pic>
        <p:nvPicPr>
          <p:cNvPr descr="A screenshot of a cell phone&#10;&#10;Description automatically generated" id="7" name="Google Shape;7;p12"/>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8" name="Google Shape;8;p12"/>
          <p:cNvGrpSpPr/>
          <p:nvPr/>
        </p:nvGrpSpPr>
        <p:grpSpPr>
          <a:xfrm>
            <a:off x="260075" y="6147250"/>
            <a:ext cx="2952106" cy="346879"/>
            <a:chOff x="260075" y="6147250"/>
            <a:chExt cx="2952106" cy="346879"/>
          </a:xfrm>
        </p:grpSpPr>
        <p:sp>
          <p:nvSpPr>
            <p:cNvPr id="9" name="Google Shape;9;p12"/>
            <p:cNvSpPr/>
            <p:nvPr/>
          </p:nvSpPr>
          <p:spPr>
            <a:xfrm>
              <a:off x="260075"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10" name="Google Shape;10;p12"/>
            <p:cNvSpPr txBox="1"/>
            <p:nvPr/>
          </p:nvSpPr>
          <p:spPr>
            <a:xfrm>
              <a:off x="427444" y="6263297"/>
              <a:ext cx="27847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rgbClr val="868686"/>
                  </a:solidFill>
                  <a:latin typeface="Tahoma"/>
                  <a:ea typeface="Tahoma"/>
                  <a:cs typeface="Tahoma"/>
                  <a:sym typeface="Tahoma"/>
                </a:rPr>
                <a:t>  |  SZÉCHENYI EGYETEM – UNIVERSITY OF GYŐR</a:t>
              </a:r>
              <a:endParaRPr b="0" i="0" sz="900" u="none" cap="none" strike="noStrike">
                <a:solidFill>
                  <a:srgbClr val="868686"/>
                </a:solidFill>
                <a:latin typeface="Tahoma"/>
                <a:ea typeface="Tahoma"/>
                <a:cs typeface="Tahoma"/>
                <a:sym typeface="Tahoma"/>
              </a:endParaRPr>
            </a:p>
          </p:txBody>
        </p:sp>
      </p:grpSp>
      <p:sp>
        <p:nvSpPr>
          <p:cNvPr id="11" name="Google Shape;11;p12"/>
          <p:cNvSpPr txBox="1"/>
          <p:nvPr>
            <p:ph idx="1" type="body"/>
          </p:nvPr>
        </p:nvSpPr>
        <p:spPr>
          <a:xfrm>
            <a:off x="221692" y="2282053"/>
            <a:ext cx="3106394" cy="5764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4000"/>
              <a:buFont typeface="Arial"/>
              <a:buNone/>
              <a:defRPr b="1" i="0" sz="4000" u="none" cap="none" strike="noStrike">
                <a:solidFill>
                  <a:schemeClr val="dk1"/>
                </a:solidFill>
                <a:latin typeface="Tahoma"/>
                <a:ea typeface="Tahoma"/>
                <a:cs typeface="Tahoma"/>
                <a:sym typeface="Tahoma"/>
              </a:defRPr>
            </a:lvl1pPr>
            <a:lvl2pPr indent="-365760" lvl="1" marL="914400" marR="0" rtl="0" algn="l">
              <a:lnSpc>
                <a:spcPct val="90000"/>
              </a:lnSpc>
              <a:spcBef>
                <a:spcPts val="449"/>
              </a:spcBef>
              <a:spcAft>
                <a:spcPts val="0"/>
              </a:spcAft>
              <a:buClr>
                <a:schemeClr val="dk1"/>
              </a:buClr>
              <a:buSzPts val="2160"/>
              <a:buFont typeface="Arial"/>
              <a:buChar char="•"/>
              <a:defRPr b="0" i="0" sz="2160" u="none" cap="none" strike="noStrike">
                <a:solidFill>
                  <a:schemeClr val="dk1"/>
                </a:solidFill>
                <a:latin typeface="Tahoma"/>
                <a:ea typeface="Tahoma"/>
                <a:cs typeface="Tahoma"/>
                <a:sym typeface="Tahoma"/>
              </a:defRPr>
            </a:lvl2pPr>
            <a:lvl3pPr indent="-342900" lvl="2" marL="1371600" marR="0" rtl="0" algn="l">
              <a:lnSpc>
                <a:spcPct val="90000"/>
              </a:lnSpc>
              <a:spcBef>
                <a:spcPts val="449"/>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3pPr>
            <a:lvl4pPr indent="-331469" lvl="3" marL="1828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4pPr>
            <a:lvl5pPr indent="-331470" lvl="4" marL="22860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12" name="Google Shape;12;p12"/>
          <p:cNvSpPr txBox="1"/>
          <p:nvPr>
            <p:ph idx="2" type="body"/>
          </p:nvPr>
        </p:nvSpPr>
        <p:spPr>
          <a:xfrm>
            <a:off x="238168" y="2894126"/>
            <a:ext cx="3106394" cy="4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242943"/>
              </a:buClr>
              <a:buSzPts val="3000"/>
              <a:buFont typeface="Arial"/>
              <a:buNone/>
              <a:defRPr b="1" i="0" sz="3000" u="none" cap="none" strike="noStrike">
                <a:solidFill>
                  <a:srgbClr val="242943"/>
                </a:solidFill>
                <a:latin typeface="Tahoma"/>
                <a:ea typeface="Tahoma"/>
                <a:cs typeface="Tahoma"/>
                <a:sym typeface="Tahoma"/>
              </a:defRPr>
            </a:lvl1pPr>
            <a:lvl2pPr indent="-365760" lvl="1" marL="914400" marR="0" rtl="0" algn="l">
              <a:lnSpc>
                <a:spcPct val="90000"/>
              </a:lnSpc>
              <a:spcBef>
                <a:spcPts val="449"/>
              </a:spcBef>
              <a:spcAft>
                <a:spcPts val="0"/>
              </a:spcAft>
              <a:buClr>
                <a:schemeClr val="dk1"/>
              </a:buClr>
              <a:buSzPts val="2160"/>
              <a:buFont typeface="Arial"/>
              <a:buChar char="•"/>
              <a:defRPr b="0" i="0" sz="2160" u="none" cap="none" strike="noStrike">
                <a:solidFill>
                  <a:schemeClr val="dk1"/>
                </a:solidFill>
                <a:latin typeface="Tahoma"/>
                <a:ea typeface="Tahoma"/>
                <a:cs typeface="Tahoma"/>
                <a:sym typeface="Tahoma"/>
              </a:defRPr>
            </a:lvl2pPr>
            <a:lvl3pPr indent="-342900" lvl="2" marL="1371600" marR="0" rtl="0" algn="l">
              <a:lnSpc>
                <a:spcPct val="90000"/>
              </a:lnSpc>
              <a:spcBef>
                <a:spcPts val="449"/>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3pPr>
            <a:lvl4pPr indent="-331469" lvl="3" marL="1828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4pPr>
            <a:lvl5pPr indent="-331470" lvl="4" marL="22860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13" name="Google Shape;13;p12"/>
          <p:cNvSpPr txBox="1"/>
          <p:nvPr>
            <p:ph idx="3" type="body"/>
          </p:nvPr>
        </p:nvSpPr>
        <p:spPr>
          <a:xfrm>
            <a:off x="238167" y="3501008"/>
            <a:ext cx="3888989" cy="584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414042"/>
              </a:buClr>
              <a:buSzPts val="1300"/>
              <a:buFont typeface="Arial"/>
              <a:buNone/>
              <a:defRPr b="0" i="0" sz="1300" u="none" cap="none" strike="noStrike">
                <a:solidFill>
                  <a:srgbClr val="414042"/>
                </a:solidFill>
                <a:latin typeface="Tahoma"/>
                <a:ea typeface="Tahoma"/>
                <a:cs typeface="Tahoma"/>
                <a:sym typeface="Tahoma"/>
              </a:defRPr>
            </a:lvl1pPr>
            <a:lvl2pPr indent="-365760" lvl="1" marL="914400" marR="0" rtl="0" algn="l">
              <a:lnSpc>
                <a:spcPct val="90000"/>
              </a:lnSpc>
              <a:spcBef>
                <a:spcPts val="449"/>
              </a:spcBef>
              <a:spcAft>
                <a:spcPts val="0"/>
              </a:spcAft>
              <a:buClr>
                <a:schemeClr val="dk1"/>
              </a:buClr>
              <a:buSzPts val="2160"/>
              <a:buFont typeface="Arial"/>
              <a:buChar char="•"/>
              <a:defRPr b="0" i="0" sz="2160" u="none" cap="none" strike="noStrike">
                <a:solidFill>
                  <a:schemeClr val="dk1"/>
                </a:solidFill>
                <a:latin typeface="Tahoma"/>
                <a:ea typeface="Tahoma"/>
                <a:cs typeface="Tahoma"/>
                <a:sym typeface="Tahoma"/>
              </a:defRPr>
            </a:lvl2pPr>
            <a:lvl3pPr indent="-342900" lvl="2" marL="1371600" marR="0" rtl="0" algn="l">
              <a:lnSpc>
                <a:spcPct val="90000"/>
              </a:lnSpc>
              <a:spcBef>
                <a:spcPts val="449"/>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3pPr>
            <a:lvl4pPr indent="-331469" lvl="3" marL="1828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4pPr>
            <a:lvl5pPr indent="-331470" lvl="4" marL="22860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14" name="Google Shape;14;p12"/>
          <p:cNvSpPr/>
          <p:nvPr/>
        </p:nvSpPr>
        <p:spPr>
          <a:xfrm>
            <a:off x="254109" y="6261834"/>
            <a:ext cx="35779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hu-HU" sz="900" u="none" cap="none" strike="noStrike">
                <a:solidFill>
                  <a:srgbClr val="868686"/>
                </a:solidFill>
                <a:latin typeface="Tahoma"/>
                <a:ea typeface="Tahoma"/>
                <a:cs typeface="Tahoma"/>
                <a:sym typeface="Tahoma"/>
              </a:rPr>
              <a:t>‹#›</a:t>
            </a:fld>
            <a:endParaRPr b="0" i="0" sz="900" u="none" cap="none" strike="noStrike">
              <a:solidFill>
                <a:srgbClr val="868686"/>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5" name="Shape 15"/>
        <p:cNvGrpSpPr/>
        <p:nvPr/>
      </p:nvGrpSpPr>
      <p:grpSpPr>
        <a:xfrm>
          <a:off x="0" y="0"/>
          <a:ext cx="0" cy="0"/>
          <a:chOff x="0" y="0"/>
          <a:chExt cx="0" cy="0"/>
        </a:xfrm>
      </p:grpSpPr>
      <p:pic>
        <p:nvPicPr>
          <p:cNvPr descr="A screenshot of a cell phone&#10;&#10;Description automatically generated" id="16" name="Google Shape;16;p13"/>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17" name="Google Shape;17;p13"/>
          <p:cNvGrpSpPr/>
          <p:nvPr/>
        </p:nvGrpSpPr>
        <p:grpSpPr>
          <a:xfrm>
            <a:off x="260075" y="6147250"/>
            <a:ext cx="2952106" cy="346879"/>
            <a:chOff x="260075" y="6147250"/>
            <a:chExt cx="2952106" cy="346879"/>
          </a:xfrm>
        </p:grpSpPr>
        <p:sp>
          <p:nvSpPr>
            <p:cNvPr id="18" name="Google Shape;18;p13"/>
            <p:cNvSpPr/>
            <p:nvPr/>
          </p:nvSpPr>
          <p:spPr>
            <a:xfrm>
              <a:off x="260075"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19" name="Google Shape;19;p13"/>
            <p:cNvSpPr txBox="1"/>
            <p:nvPr/>
          </p:nvSpPr>
          <p:spPr>
            <a:xfrm>
              <a:off x="427444" y="6263297"/>
              <a:ext cx="27847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rgbClr val="868686"/>
                  </a:solidFill>
                  <a:latin typeface="Tahoma"/>
                  <a:ea typeface="Tahoma"/>
                  <a:cs typeface="Tahoma"/>
                  <a:sym typeface="Tahoma"/>
                </a:rPr>
                <a:t>  |  SZÉCHENYI EGYETEM – UNIVERSITY OF GYŐR</a:t>
              </a:r>
              <a:endParaRPr b="0" i="0" sz="900" u="none" cap="none" strike="noStrike">
                <a:solidFill>
                  <a:srgbClr val="868686"/>
                </a:solidFill>
                <a:latin typeface="Tahoma"/>
                <a:ea typeface="Tahoma"/>
                <a:cs typeface="Tahoma"/>
                <a:sym typeface="Tahoma"/>
              </a:endParaRPr>
            </a:p>
          </p:txBody>
        </p:sp>
      </p:grpSp>
      <p:sp>
        <p:nvSpPr>
          <p:cNvPr id="20" name="Google Shape;20;p13"/>
          <p:cNvSpPr txBox="1"/>
          <p:nvPr>
            <p:ph idx="1" type="body"/>
          </p:nvPr>
        </p:nvSpPr>
        <p:spPr>
          <a:xfrm>
            <a:off x="156227" y="1391304"/>
            <a:ext cx="8558866" cy="827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600"/>
              <a:buFont typeface="Arial"/>
              <a:buNone/>
              <a:defRPr b="0" i="0" sz="260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rgbClr val="3C3C3B"/>
              </a:buClr>
              <a:buSzPts val="2160"/>
              <a:buFont typeface="Arial"/>
              <a:buNone/>
              <a:defRPr b="0" i="0" sz="2160" u="none" cap="none" strike="noStrike">
                <a:solidFill>
                  <a:srgbClr val="3C3C3B"/>
                </a:solidFill>
                <a:latin typeface="Tahoma"/>
                <a:ea typeface="Tahoma"/>
                <a:cs typeface="Tahoma"/>
                <a:sym typeface="Tahoma"/>
              </a:defRPr>
            </a:lvl2pPr>
            <a:lvl3pPr indent="-228600" lvl="2" marL="1371600" marR="0" rtl="0" algn="l">
              <a:lnSpc>
                <a:spcPct val="90000"/>
              </a:lnSpc>
              <a:spcBef>
                <a:spcPts val="449"/>
              </a:spcBef>
              <a:spcAft>
                <a:spcPts val="0"/>
              </a:spcAft>
              <a:buClr>
                <a:srgbClr val="3C3C3B"/>
              </a:buClr>
              <a:buSzPts val="1800"/>
              <a:buFont typeface="Arial"/>
              <a:buNone/>
              <a:defRPr b="0" i="0" sz="1800" u="none" cap="none" strike="noStrike">
                <a:solidFill>
                  <a:srgbClr val="3C3C3B"/>
                </a:solidFill>
                <a:latin typeface="Tahoma"/>
                <a:ea typeface="Tahoma"/>
                <a:cs typeface="Tahoma"/>
                <a:sym typeface="Tahoma"/>
              </a:defRPr>
            </a:lvl3pPr>
            <a:lvl4pPr indent="-228600" lvl="3" marL="1828800" marR="0" rtl="0" algn="l">
              <a:lnSpc>
                <a:spcPct val="90000"/>
              </a:lnSpc>
              <a:spcBef>
                <a:spcPts val="449"/>
              </a:spcBef>
              <a:spcAft>
                <a:spcPts val="0"/>
              </a:spcAft>
              <a:buClr>
                <a:srgbClr val="3C3C3B"/>
              </a:buClr>
              <a:buSzPts val="1620"/>
              <a:buFont typeface="Arial"/>
              <a:buNone/>
              <a:defRPr b="0" i="0" sz="1620" u="none" cap="none" strike="noStrike">
                <a:solidFill>
                  <a:srgbClr val="3C3C3B"/>
                </a:solidFill>
                <a:latin typeface="Tahoma"/>
                <a:ea typeface="Tahoma"/>
                <a:cs typeface="Tahoma"/>
                <a:sym typeface="Tahoma"/>
              </a:defRPr>
            </a:lvl4pPr>
            <a:lvl5pPr indent="-228600" lvl="4" marL="2286000" marR="0" rtl="0" algn="l">
              <a:lnSpc>
                <a:spcPct val="90000"/>
              </a:lnSpc>
              <a:spcBef>
                <a:spcPts val="449"/>
              </a:spcBef>
              <a:spcAft>
                <a:spcPts val="0"/>
              </a:spcAft>
              <a:buClr>
                <a:srgbClr val="3C3C3B"/>
              </a:buClr>
              <a:buSzPts val="1620"/>
              <a:buFont typeface="Arial"/>
              <a:buNone/>
              <a:defRPr b="0" i="0" sz="162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21" name="Google Shape;21;p13"/>
          <p:cNvSpPr txBox="1"/>
          <p:nvPr>
            <p:ph idx="2" type="body"/>
          </p:nvPr>
        </p:nvSpPr>
        <p:spPr>
          <a:xfrm>
            <a:off x="163417" y="2279089"/>
            <a:ext cx="8585295" cy="4035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1050"/>
              <a:buFont typeface="Arial"/>
              <a:buNone/>
              <a:defRPr b="1" i="0" sz="10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2pPr>
            <a:lvl3pPr indent="-228600" lvl="2" marL="13716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3pPr>
            <a:lvl4pPr indent="-228600" lvl="3" marL="18288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4pPr>
            <a:lvl5pPr indent="-228600" lvl="4" marL="22860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22" name="Google Shape;22;p13"/>
          <p:cNvSpPr txBox="1"/>
          <p:nvPr>
            <p:ph idx="3" type="body"/>
          </p:nvPr>
        </p:nvSpPr>
        <p:spPr>
          <a:xfrm>
            <a:off x="153988" y="2978430"/>
            <a:ext cx="8700900" cy="70606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3C3C3B"/>
              </a:buClr>
              <a:buSzPts val="1050"/>
              <a:buFont typeface="Arial"/>
              <a:buNone/>
              <a:defRPr b="0" i="0" sz="1050" u="none" cap="none" strike="noStrike">
                <a:solidFill>
                  <a:srgbClr val="3C3C3B"/>
                </a:solidFill>
                <a:latin typeface="Tahoma"/>
                <a:ea typeface="Tahoma"/>
                <a:cs typeface="Tahoma"/>
                <a:sym typeface="Tahoma"/>
              </a:defRPr>
            </a:lvl1pPr>
            <a:lvl2pPr indent="-292100" lvl="1" marL="9144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2pPr>
            <a:lvl3pPr indent="-292100" lvl="2" marL="13716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3pPr>
            <a:lvl4pPr indent="-292100" lvl="3" marL="18288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4pPr>
            <a:lvl5pPr indent="-292100" lvl="4" marL="22860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23" name="Google Shape;23;p13"/>
          <p:cNvSpPr txBox="1"/>
          <p:nvPr>
            <p:ph idx="4" type="body"/>
          </p:nvPr>
        </p:nvSpPr>
        <p:spPr>
          <a:xfrm>
            <a:off x="153988" y="5107932"/>
            <a:ext cx="8700900" cy="70606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3C3C3B"/>
              </a:buClr>
              <a:buSzPts val="1000"/>
              <a:buFont typeface="Arial"/>
              <a:buNone/>
              <a:defRPr b="0" i="0" sz="1000" u="none" cap="none" strike="noStrike">
                <a:solidFill>
                  <a:srgbClr val="3C3C3B"/>
                </a:solidFill>
                <a:latin typeface="Tahoma"/>
                <a:ea typeface="Tahoma"/>
                <a:cs typeface="Tahoma"/>
                <a:sym typeface="Tahoma"/>
              </a:defRPr>
            </a:lvl1pPr>
            <a:lvl2pPr indent="-292100" lvl="1" marL="9144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2pPr>
            <a:lvl3pPr indent="-292100" lvl="2" marL="13716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3pPr>
            <a:lvl4pPr indent="-292100" lvl="3" marL="18288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4pPr>
            <a:lvl5pPr indent="-292100" lvl="4" marL="22860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24" name="Google Shape;24;p13"/>
          <p:cNvSpPr txBox="1"/>
          <p:nvPr>
            <p:ph idx="5" type="body"/>
          </p:nvPr>
        </p:nvSpPr>
        <p:spPr>
          <a:xfrm>
            <a:off x="161363" y="3784695"/>
            <a:ext cx="8700249" cy="1177270"/>
          </a:xfrm>
          <a:prstGeom prst="rect">
            <a:avLst/>
          </a:prstGeom>
          <a:noFill/>
          <a:ln>
            <a:noFill/>
          </a:ln>
        </p:spPr>
        <p:txBody>
          <a:bodyPr anchorCtr="0" anchor="t" bIns="45700" lIns="91425" spcFirstLastPara="1" rIns="91425" wrap="square" tIns="45700">
            <a:noAutofit/>
          </a:bodyPr>
          <a:lstStyle>
            <a:lvl1pPr indent="-292100" lvl="0" marL="457200" marR="0" rtl="0" algn="l">
              <a:lnSpc>
                <a:spcPct val="90000"/>
              </a:lnSpc>
              <a:spcBef>
                <a:spcPts val="900"/>
              </a:spcBef>
              <a:spcAft>
                <a:spcPts val="0"/>
              </a:spcAft>
              <a:buClr>
                <a:schemeClr val="dk1"/>
              </a:buClr>
              <a:buSzPts val="1000"/>
              <a:buFont typeface="Noto Sans Symbols"/>
              <a:buChar char="▪"/>
              <a:defRPr b="0" i="0" sz="1000" u="none" cap="none" strike="noStrike">
                <a:solidFill>
                  <a:srgbClr val="3C3C3B"/>
                </a:solidFill>
                <a:latin typeface="Tahoma"/>
                <a:ea typeface="Tahoma"/>
                <a:cs typeface="Tahoma"/>
                <a:sym typeface="Tahoma"/>
              </a:defRPr>
            </a:lvl1pPr>
            <a:lvl2pPr indent="-365760" lvl="1" marL="914400" marR="0" rtl="0" algn="l">
              <a:lnSpc>
                <a:spcPct val="90000"/>
              </a:lnSpc>
              <a:spcBef>
                <a:spcPts val="449"/>
              </a:spcBef>
              <a:spcAft>
                <a:spcPts val="0"/>
              </a:spcAft>
              <a:buClr>
                <a:srgbClr val="3C3C3B"/>
              </a:buClr>
              <a:buSzPts val="2160"/>
              <a:buFont typeface="Arial"/>
              <a:buChar char="•"/>
              <a:defRPr b="0" i="0" sz="2160" u="none" cap="none" strike="noStrike">
                <a:solidFill>
                  <a:srgbClr val="3C3C3B"/>
                </a:solidFill>
                <a:latin typeface="Tahoma"/>
                <a:ea typeface="Tahoma"/>
                <a:cs typeface="Tahoma"/>
                <a:sym typeface="Tahoma"/>
              </a:defRPr>
            </a:lvl2pPr>
            <a:lvl3pPr indent="-342900" lvl="2" marL="1371600" marR="0" rtl="0" algn="l">
              <a:lnSpc>
                <a:spcPct val="90000"/>
              </a:lnSpc>
              <a:spcBef>
                <a:spcPts val="449"/>
              </a:spcBef>
              <a:spcAft>
                <a:spcPts val="0"/>
              </a:spcAft>
              <a:buClr>
                <a:srgbClr val="3C3C3B"/>
              </a:buClr>
              <a:buSzPts val="1800"/>
              <a:buFont typeface="Arial"/>
              <a:buChar char="•"/>
              <a:defRPr b="0" i="0" sz="1800" u="none" cap="none" strike="noStrike">
                <a:solidFill>
                  <a:srgbClr val="3C3C3B"/>
                </a:solidFill>
                <a:latin typeface="Tahoma"/>
                <a:ea typeface="Tahoma"/>
                <a:cs typeface="Tahoma"/>
                <a:sym typeface="Tahoma"/>
              </a:defRPr>
            </a:lvl3pPr>
            <a:lvl4pPr indent="-331469" lvl="3" marL="1828800" marR="0" rtl="0" algn="l">
              <a:lnSpc>
                <a:spcPct val="90000"/>
              </a:lnSpc>
              <a:spcBef>
                <a:spcPts val="449"/>
              </a:spcBef>
              <a:spcAft>
                <a:spcPts val="0"/>
              </a:spcAft>
              <a:buClr>
                <a:srgbClr val="3C3C3B"/>
              </a:buClr>
              <a:buSzPts val="1620"/>
              <a:buFont typeface="Arial"/>
              <a:buChar char="•"/>
              <a:defRPr b="0" i="0" sz="1620" u="none" cap="none" strike="noStrike">
                <a:solidFill>
                  <a:srgbClr val="3C3C3B"/>
                </a:solidFill>
                <a:latin typeface="Tahoma"/>
                <a:ea typeface="Tahoma"/>
                <a:cs typeface="Tahoma"/>
                <a:sym typeface="Tahoma"/>
              </a:defRPr>
            </a:lvl4pPr>
            <a:lvl5pPr indent="-331470" lvl="4" marL="2286000" marR="0" rtl="0" algn="l">
              <a:lnSpc>
                <a:spcPct val="90000"/>
              </a:lnSpc>
              <a:spcBef>
                <a:spcPts val="449"/>
              </a:spcBef>
              <a:spcAft>
                <a:spcPts val="0"/>
              </a:spcAft>
              <a:buClr>
                <a:srgbClr val="3C3C3B"/>
              </a:buClr>
              <a:buSzPts val="1620"/>
              <a:buFont typeface="Arial"/>
              <a:buChar char="•"/>
              <a:defRPr b="0" i="0" sz="162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25" name="Google Shape;25;p13"/>
          <p:cNvSpPr/>
          <p:nvPr/>
        </p:nvSpPr>
        <p:spPr>
          <a:xfrm>
            <a:off x="254109" y="6261834"/>
            <a:ext cx="35779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hu-HU" sz="900" u="none" cap="none" strike="noStrike">
                <a:solidFill>
                  <a:srgbClr val="868686"/>
                </a:solidFill>
                <a:latin typeface="Tahoma"/>
                <a:ea typeface="Tahoma"/>
                <a:cs typeface="Tahoma"/>
                <a:sym typeface="Tahoma"/>
              </a:rPr>
              <a:t>‹#›</a:t>
            </a:fld>
            <a:endParaRPr b="0" i="0" sz="900" u="none" cap="none" strike="noStrike">
              <a:solidFill>
                <a:srgbClr val="868686"/>
              </a:solidFill>
              <a:latin typeface="Tahoma"/>
              <a:ea typeface="Tahoma"/>
              <a:cs typeface="Tahoma"/>
              <a:sym typeface="Tahoma"/>
            </a:endParaRPr>
          </a:p>
        </p:txBody>
      </p:sp>
    </p:spTree>
  </p:cSld>
  <p:clrMapOvr>
    <a:masterClrMapping/>
  </p:clrMapOvr>
  <p:extLst>
    <p:ext uri="{DCECCB84-F9BA-43D5-87BE-67443E8EF086}">
      <p15:sldGuideLst>
        <p15:guide id="1" pos="1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6" name="Shape 26"/>
        <p:cNvGrpSpPr/>
        <p:nvPr/>
      </p:nvGrpSpPr>
      <p:grpSpPr>
        <a:xfrm>
          <a:off x="0" y="0"/>
          <a:ext cx="0" cy="0"/>
          <a:chOff x="0" y="0"/>
          <a:chExt cx="0" cy="0"/>
        </a:xfrm>
      </p:grpSpPr>
      <p:pic>
        <p:nvPicPr>
          <p:cNvPr descr="A screenshot of a cell phone&#10;&#10;Description automatically generated" id="27" name="Google Shape;27;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8" name="Google Shape;28;p14"/>
          <p:cNvSpPr txBox="1"/>
          <p:nvPr>
            <p:ph idx="1" type="body"/>
          </p:nvPr>
        </p:nvSpPr>
        <p:spPr>
          <a:xfrm>
            <a:off x="157475"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29" name="Google Shape;29;p14"/>
          <p:cNvSpPr txBox="1"/>
          <p:nvPr>
            <p:ph idx="2" type="body"/>
          </p:nvPr>
        </p:nvSpPr>
        <p:spPr>
          <a:xfrm>
            <a:off x="157475"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30" name="Google Shape;30;p14"/>
          <p:cNvSpPr/>
          <p:nvPr>
            <p:ph idx="3" type="tbl"/>
          </p:nvPr>
        </p:nvSpPr>
        <p:spPr>
          <a:xfrm>
            <a:off x="239486" y="2359025"/>
            <a:ext cx="8643256" cy="38893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000"/>
              <a:buFont typeface="Tahoma"/>
              <a:buNone/>
              <a:defRPr b="0" i="0" sz="10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62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1" name="Shape 31"/>
        <p:cNvGrpSpPr/>
        <p:nvPr/>
      </p:nvGrpSpPr>
      <p:grpSpPr>
        <a:xfrm>
          <a:off x="0" y="0"/>
          <a:ext cx="0" cy="0"/>
          <a:chOff x="0" y="0"/>
          <a:chExt cx="0" cy="0"/>
        </a:xfrm>
      </p:grpSpPr>
      <p:pic>
        <p:nvPicPr>
          <p:cNvPr descr="A screenshot of a cell phone&#10;&#10;Description automatically generated" id="32" name="Google Shape;32;p15"/>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33" name="Google Shape;33;p15"/>
          <p:cNvGrpSpPr/>
          <p:nvPr/>
        </p:nvGrpSpPr>
        <p:grpSpPr>
          <a:xfrm>
            <a:off x="260075" y="6147250"/>
            <a:ext cx="2952106" cy="346879"/>
            <a:chOff x="260075" y="6147250"/>
            <a:chExt cx="2952106" cy="346879"/>
          </a:xfrm>
        </p:grpSpPr>
        <p:sp>
          <p:nvSpPr>
            <p:cNvPr id="34" name="Google Shape;34;p15"/>
            <p:cNvSpPr/>
            <p:nvPr/>
          </p:nvSpPr>
          <p:spPr>
            <a:xfrm>
              <a:off x="260075"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35" name="Google Shape;35;p15"/>
            <p:cNvSpPr txBox="1"/>
            <p:nvPr/>
          </p:nvSpPr>
          <p:spPr>
            <a:xfrm>
              <a:off x="427444" y="6263297"/>
              <a:ext cx="27847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68686"/>
                </a:buClr>
                <a:buSzPts val="900"/>
                <a:buFont typeface="Tahoma"/>
                <a:buNone/>
              </a:pPr>
              <a:r>
                <a:rPr b="0" i="0" lang="hu-HU" sz="900" u="none" cap="none" strike="noStrike">
                  <a:solidFill>
                    <a:srgbClr val="868686"/>
                  </a:solidFill>
                  <a:latin typeface="Tahoma"/>
                  <a:ea typeface="Tahoma"/>
                  <a:cs typeface="Tahoma"/>
                  <a:sym typeface="Tahoma"/>
                </a:rPr>
                <a:t>  |  SZÉCHENYI EGYETEM – UNIVERSITY OF GYŐR</a:t>
              </a:r>
              <a:endParaRPr b="0" i="0" sz="900" u="none" cap="none" strike="noStrike">
                <a:solidFill>
                  <a:srgbClr val="868686"/>
                </a:solidFill>
                <a:latin typeface="Tahoma"/>
                <a:ea typeface="Tahoma"/>
                <a:cs typeface="Tahoma"/>
                <a:sym typeface="Tahoma"/>
              </a:endParaRPr>
            </a:p>
          </p:txBody>
        </p:sp>
      </p:grpSp>
      <p:sp>
        <p:nvSpPr>
          <p:cNvPr id="36" name="Google Shape;36;p15"/>
          <p:cNvSpPr txBox="1"/>
          <p:nvPr>
            <p:ph idx="1" type="body"/>
          </p:nvPr>
        </p:nvSpPr>
        <p:spPr>
          <a:xfrm>
            <a:off x="221692" y="2282053"/>
            <a:ext cx="3106394" cy="5764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4000"/>
              <a:buFont typeface="Arial"/>
              <a:buNone/>
              <a:defRPr b="1" i="0" sz="4000" u="none" cap="none" strike="noStrike">
                <a:solidFill>
                  <a:schemeClr val="dk1"/>
                </a:solidFill>
                <a:latin typeface="Tahoma"/>
                <a:ea typeface="Tahoma"/>
                <a:cs typeface="Tahoma"/>
                <a:sym typeface="Tahoma"/>
              </a:defRPr>
            </a:lvl1pPr>
            <a:lvl2pPr indent="-365760" lvl="1" marL="914400" marR="0" rtl="0" algn="l">
              <a:lnSpc>
                <a:spcPct val="90000"/>
              </a:lnSpc>
              <a:spcBef>
                <a:spcPts val="449"/>
              </a:spcBef>
              <a:spcAft>
                <a:spcPts val="0"/>
              </a:spcAft>
              <a:buClr>
                <a:schemeClr val="dk1"/>
              </a:buClr>
              <a:buSzPts val="2160"/>
              <a:buFont typeface="Arial"/>
              <a:buChar char="•"/>
              <a:defRPr b="0" i="0" sz="2160" u="none" cap="none" strike="noStrike">
                <a:solidFill>
                  <a:schemeClr val="dk1"/>
                </a:solidFill>
                <a:latin typeface="Tahoma"/>
                <a:ea typeface="Tahoma"/>
                <a:cs typeface="Tahoma"/>
                <a:sym typeface="Tahoma"/>
              </a:defRPr>
            </a:lvl2pPr>
            <a:lvl3pPr indent="-342900" lvl="2" marL="1371600" marR="0" rtl="0" algn="l">
              <a:lnSpc>
                <a:spcPct val="90000"/>
              </a:lnSpc>
              <a:spcBef>
                <a:spcPts val="449"/>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3pPr>
            <a:lvl4pPr indent="-331469" lvl="3" marL="1828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4pPr>
            <a:lvl5pPr indent="-331470" lvl="4" marL="22860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37" name="Google Shape;37;p15"/>
          <p:cNvSpPr txBox="1"/>
          <p:nvPr>
            <p:ph idx="2" type="body"/>
          </p:nvPr>
        </p:nvSpPr>
        <p:spPr>
          <a:xfrm>
            <a:off x="238168" y="2894126"/>
            <a:ext cx="3106394" cy="4257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242943"/>
              </a:buClr>
              <a:buSzPts val="3000"/>
              <a:buFont typeface="Arial"/>
              <a:buNone/>
              <a:defRPr b="1" i="0" sz="3000" u="none" cap="none" strike="noStrike">
                <a:solidFill>
                  <a:srgbClr val="242943"/>
                </a:solidFill>
                <a:latin typeface="Tahoma"/>
                <a:ea typeface="Tahoma"/>
                <a:cs typeface="Tahoma"/>
                <a:sym typeface="Tahoma"/>
              </a:defRPr>
            </a:lvl1pPr>
            <a:lvl2pPr indent="-365760" lvl="1" marL="914400" marR="0" rtl="0" algn="l">
              <a:lnSpc>
                <a:spcPct val="90000"/>
              </a:lnSpc>
              <a:spcBef>
                <a:spcPts val="449"/>
              </a:spcBef>
              <a:spcAft>
                <a:spcPts val="0"/>
              </a:spcAft>
              <a:buClr>
                <a:schemeClr val="dk1"/>
              </a:buClr>
              <a:buSzPts val="2160"/>
              <a:buFont typeface="Arial"/>
              <a:buChar char="•"/>
              <a:defRPr b="0" i="0" sz="2160" u="none" cap="none" strike="noStrike">
                <a:solidFill>
                  <a:schemeClr val="dk1"/>
                </a:solidFill>
                <a:latin typeface="Tahoma"/>
                <a:ea typeface="Tahoma"/>
                <a:cs typeface="Tahoma"/>
                <a:sym typeface="Tahoma"/>
              </a:defRPr>
            </a:lvl2pPr>
            <a:lvl3pPr indent="-342900" lvl="2" marL="1371600" marR="0" rtl="0" algn="l">
              <a:lnSpc>
                <a:spcPct val="90000"/>
              </a:lnSpc>
              <a:spcBef>
                <a:spcPts val="449"/>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3pPr>
            <a:lvl4pPr indent="-331469" lvl="3" marL="1828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4pPr>
            <a:lvl5pPr indent="-331470" lvl="4" marL="22860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38" name="Google Shape;38;p15"/>
          <p:cNvSpPr txBox="1"/>
          <p:nvPr>
            <p:ph idx="3" type="body"/>
          </p:nvPr>
        </p:nvSpPr>
        <p:spPr>
          <a:xfrm>
            <a:off x="238167" y="3501008"/>
            <a:ext cx="3888989" cy="584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414042"/>
              </a:buClr>
              <a:buSzPts val="1300"/>
              <a:buFont typeface="Arial"/>
              <a:buNone/>
              <a:defRPr b="0" i="0" sz="1300" u="none" cap="none" strike="noStrike">
                <a:solidFill>
                  <a:srgbClr val="414042"/>
                </a:solidFill>
                <a:latin typeface="Tahoma"/>
                <a:ea typeface="Tahoma"/>
                <a:cs typeface="Tahoma"/>
                <a:sym typeface="Tahoma"/>
              </a:defRPr>
            </a:lvl1pPr>
            <a:lvl2pPr indent="-365760" lvl="1" marL="914400" marR="0" rtl="0" algn="l">
              <a:lnSpc>
                <a:spcPct val="90000"/>
              </a:lnSpc>
              <a:spcBef>
                <a:spcPts val="449"/>
              </a:spcBef>
              <a:spcAft>
                <a:spcPts val="0"/>
              </a:spcAft>
              <a:buClr>
                <a:schemeClr val="dk1"/>
              </a:buClr>
              <a:buSzPts val="2160"/>
              <a:buFont typeface="Arial"/>
              <a:buChar char="•"/>
              <a:defRPr b="0" i="0" sz="2160" u="none" cap="none" strike="noStrike">
                <a:solidFill>
                  <a:schemeClr val="dk1"/>
                </a:solidFill>
                <a:latin typeface="Tahoma"/>
                <a:ea typeface="Tahoma"/>
                <a:cs typeface="Tahoma"/>
                <a:sym typeface="Tahoma"/>
              </a:defRPr>
            </a:lvl2pPr>
            <a:lvl3pPr indent="-342900" lvl="2" marL="1371600" marR="0" rtl="0" algn="l">
              <a:lnSpc>
                <a:spcPct val="90000"/>
              </a:lnSpc>
              <a:spcBef>
                <a:spcPts val="449"/>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3pPr>
            <a:lvl4pPr indent="-331469" lvl="3" marL="1828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4pPr>
            <a:lvl5pPr indent="-331470" lvl="4" marL="22860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39" name="Google Shape;39;p15"/>
          <p:cNvSpPr/>
          <p:nvPr/>
        </p:nvSpPr>
        <p:spPr>
          <a:xfrm>
            <a:off x="254109" y="6261834"/>
            <a:ext cx="35779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hu-HU" sz="900" u="none" cap="none" strike="noStrike">
                <a:solidFill>
                  <a:srgbClr val="868686"/>
                </a:solidFill>
                <a:latin typeface="Tahoma"/>
                <a:ea typeface="Tahoma"/>
                <a:cs typeface="Tahoma"/>
                <a:sym typeface="Tahoma"/>
              </a:rPr>
              <a:t>‹#›</a:t>
            </a:fld>
            <a:endParaRPr b="0" i="0" sz="900" u="none" cap="none" strike="noStrike">
              <a:solidFill>
                <a:srgbClr val="868686"/>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 name="Shape 40"/>
        <p:cNvGrpSpPr/>
        <p:nvPr/>
      </p:nvGrpSpPr>
      <p:grpSpPr>
        <a:xfrm>
          <a:off x="0" y="0"/>
          <a:ext cx="0" cy="0"/>
          <a:chOff x="0" y="0"/>
          <a:chExt cx="0" cy="0"/>
        </a:xfrm>
      </p:grpSpPr>
      <p:pic>
        <p:nvPicPr>
          <p:cNvPr descr="A screenshot of a cell phone&#10;&#10;Description automatically generated" id="41" name="Google Shape;41;p16"/>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42" name="Google Shape;42;p16"/>
          <p:cNvGrpSpPr/>
          <p:nvPr/>
        </p:nvGrpSpPr>
        <p:grpSpPr>
          <a:xfrm>
            <a:off x="254109" y="6147250"/>
            <a:ext cx="2958072" cy="346879"/>
            <a:chOff x="254109" y="6147250"/>
            <a:chExt cx="2958072" cy="346879"/>
          </a:xfrm>
        </p:grpSpPr>
        <p:sp>
          <p:nvSpPr>
            <p:cNvPr id="43" name="Google Shape;43;p16"/>
            <p:cNvSpPr/>
            <p:nvPr/>
          </p:nvSpPr>
          <p:spPr>
            <a:xfrm>
              <a:off x="260075"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44" name="Google Shape;44;p16"/>
            <p:cNvSpPr txBox="1"/>
            <p:nvPr/>
          </p:nvSpPr>
          <p:spPr>
            <a:xfrm>
              <a:off x="427444" y="6263297"/>
              <a:ext cx="27847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rgbClr val="868686"/>
                  </a:solidFill>
                  <a:latin typeface="Tahoma"/>
                  <a:ea typeface="Tahoma"/>
                  <a:cs typeface="Tahoma"/>
                  <a:sym typeface="Tahoma"/>
                </a:rPr>
                <a:t>  |  SZÉCHENYI EGYETEM – UNIVERSITY OF GYŐR</a:t>
              </a:r>
              <a:endParaRPr b="0" i="0" sz="900" u="none" cap="none" strike="noStrike">
                <a:solidFill>
                  <a:srgbClr val="868686"/>
                </a:solidFill>
                <a:latin typeface="Tahoma"/>
                <a:ea typeface="Tahoma"/>
                <a:cs typeface="Tahoma"/>
                <a:sym typeface="Tahoma"/>
              </a:endParaRPr>
            </a:p>
          </p:txBody>
        </p:sp>
        <p:sp>
          <p:nvSpPr>
            <p:cNvPr id="45" name="Google Shape;45;p16"/>
            <p:cNvSpPr/>
            <p:nvPr/>
          </p:nvSpPr>
          <p:spPr>
            <a:xfrm>
              <a:off x="254109" y="6261834"/>
              <a:ext cx="35779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hu-HU" sz="900" u="none" cap="none" strike="noStrike">
                  <a:solidFill>
                    <a:srgbClr val="868686"/>
                  </a:solidFill>
                  <a:latin typeface="Tahoma"/>
                  <a:ea typeface="Tahoma"/>
                  <a:cs typeface="Tahoma"/>
                  <a:sym typeface="Tahoma"/>
                </a:rPr>
                <a:t>‹#›</a:t>
              </a:fld>
              <a:endParaRPr b="0" i="0" sz="900" u="none" cap="none" strike="noStrike">
                <a:solidFill>
                  <a:srgbClr val="868686"/>
                </a:solidFill>
                <a:latin typeface="Tahoma"/>
                <a:ea typeface="Tahoma"/>
                <a:cs typeface="Tahoma"/>
                <a:sym typeface="Tahoma"/>
              </a:endParaRPr>
            </a:p>
          </p:txBody>
        </p:sp>
      </p:grpSp>
      <p:sp>
        <p:nvSpPr>
          <p:cNvPr id="46" name="Google Shape;46;p16"/>
          <p:cNvSpPr/>
          <p:nvPr/>
        </p:nvSpPr>
        <p:spPr>
          <a:xfrm>
            <a:off x="254383" y="2414013"/>
            <a:ext cx="340990" cy="32400"/>
          </a:xfrm>
          <a:prstGeom prst="rect">
            <a:avLst/>
          </a:prstGeom>
          <a:solidFill>
            <a:srgbClr val="8686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47" name="Google Shape;47;p16"/>
          <p:cNvSpPr/>
          <p:nvPr/>
        </p:nvSpPr>
        <p:spPr>
          <a:xfrm>
            <a:off x="3268981" y="2414013"/>
            <a:ext cx="340990" cy="32400"/>
          </a:xfrm>
          <a:prstGeom prst="rect">
            <a:avLst/>
          </a:prstGeom>
          <a:solidFill>
            <a:srgbClr val="8686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48" name="Google Shape;48;p16"/>
          <p:cNvSpPr/>
          <p:nvPr/>
        </p:nvSpPr>
        <p:spPr>
          <a:xfrm>
            <a:off x="6279567" y="2414013"/>
            <a:ext cx="340990" cy="32400"/>
          </a:xfrm>
          <a:prstGeom prst="rect">
            <a:avLst/>
          </a:prstGeom>
          <a:solidFill>
            <a:srgbClr val="8686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49" name="Google Shape;49;p16"/>
          <p:cNvSpPr txBox="1"/>
          <p:nvPr>
            <p:ph idx="1" type="body"/>
          </p:nvPr>
        </p:nvSpPr>
        <p:spPr>
          <a:xfrm>
            <a:off x="149200" y="2833894"/>
            <a:ext cx="2631476" cy="3049743"/>
          </a:xfrm>
          <a:prstGeom prst="rect">
            <a:avLst/>
          </a:prstGeom>
          <a:noFill/>
          <a:ln>
            <a:noFill/>
          </a:ln>
        </p:spPr>
        <p:txBody>
          <a:bodyPr anchorCtr="0" anchor="t" bIns="45700" lIns="91425" spcFirstLastPara="1" rIns="91425" wrap="square" tIns="45700">
            <a:noAutofit/>
          </a:bodyPr>
          <a:lstStyle>
            <a:lvl1pPr indent="-298450" lvl="0" marL="457200" marR="0" rtl="0" algn="l">
              <a:lnSpc>
                <a:spcPct val="150000"/>
              </a:lnSpc>
              <a:spcBef>
                <a:spcPts val="900"/>
              </a:spcBef>
              <a:spcAft>
                <a:spcPts val="0"/>
              </a:spcAft>
              <a:buClr>
                <a:srgbClr val="13B9D9"/>
              </a:buClr>
              <a:buSzPts val="1100"/>
              <a:buFont typeface="Noto Sans Symbols"/>
              <a:buChar char="▪"/>
              <a:defRPr b="0" i="0" sz="1100" u="none" cap="none" strike="noStrike">
                <a:solidFill>
                  <a:srgbClr val="3C3C3B"/>
                </a:solidFill>
                <a:latin typeface="Tahoma"/>
                <a:ea typeface="Tahoma"/>
                <a:cs typeface="Tahoma"/>
                <a:sym typeface="Tahoma"/>
              </a:defRPr>
            </a:lvl1pPr>
            <a:lvl2pPr indent="-298450" lvl="1" marL="9144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2pPr>
            <a:lvl3pPr indent="-298450" lvl="2" marL="13716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3pPr>
            <a:lvl4pPr indent="-298450" lvl="3" marL="18288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4pPr>
            <a:lvl5pPr indent="-298450" lvl="4" marL="22860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0" name="Google Shape;50;p16"/>
          <p:cNvSpPr txBox="1"/>
          <p:nvPr>
            <p:ph idx="2" type="body"/>
          </p:nvPr>
        </p:nvSpPr>
        <p:spPr>
          <a:xfrm>
            <a:off x="3166373" y="2833894"/>
            <a:ext cx="2631476" cy="3049743"/>
          </a:xfrm>
          <a:prstGeom prst="rect">
            <a:avLst/>
          </a:prstGeom>
          <a:noFill/>
          <a:ln>
            <a:noFill/>
          </a:ln>
        </p:spPr>
        <p:txBody>
          <a:bodyPr anchorCtr="0" anchor="t" bIns="45700" lIns="91425" spcFirstLastPara="1" rIns="91425" wrap="square" tIns="45700">
            <a:noAutofit/>
          </a:bodyPr>
          <a:lstStyle>
            <a:lvl1pPr indent="-298450" lvl="0" marL="457200" marR="0" rtl="0" algn="l">
              <a:lnSpc>
                <a:spcPct val="150000"/>
              </a:lnSpc>
              <a:spcBef>
                <a:spcPts val="900"/>
              </a:spcBef>
              <a:spcAft>
                <a:spcPts val="0"/>
              </a:spcAft>
              <a:buClr>
                <a:srgbClr val="13B9D9"/>
              </a:buClr>
              <a:buSzPts val="1100"/>
              <a:buFont typeface="Noto Sans Symbols"/>
              <a:buChar char="▪"/>
              <a:defRPr b="0" i="0" sz="1100" u="none" cap="none" strike="noStrike">
                <a:solidFill>
                  <a:srgbClr val="3C3C3B"/>
                </a:solidFill>
                <a:latin typeface="Tahoma"/>
                <a:ea typeface="Tahoma"/>
                <a:cs typeface="Tahoma"/>
                <a:sym typeface="Tahoma"/>
              </a:defRPr>
            </a:lvl1pPr>
            <a:lvl2pPr indent="-298450" lvl="1" marL="9144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2pPr>
            <a:lvl3pPr indent="-298450" lvl="2" marL="13716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3pPr>
            <a:lvl4pPr indent="-298450" lvl="3" marL="18288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4pPr>
            <a:lvl5pPr indent="-298450" lvl="4" marL="22860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1" name="Google Shape;51;p16"/>
          <p:cNvSpPr txBox="1"/>
          <p:nvPr>
            <p:ph idx="3" type="body"/>
          </p:nvPr>
        </p:nvSpPr>
        <p:spPr>
          <a:xfrm>
            <a:off x="6156176" y="2833894"/>
            <a:ext cx="2631476" cy="3049743"/>
          </a:xfrm>
          <a:prstGeom prst="rect">
            <a:avLst/>
          </a:prstGeom>
          <a:noFill/>
          <a:ln>
            <a:noFill/>
          </a:ln>
        </p:spPr>
        <p:txBody>
          <a:bodyPr anchorCtr="0" anchor="t" bIns="45700" lIns="91425" spcFirstLastPara="1" rIns="91425" wrap="square" tIns="45700">
            <a:noAutofit/>
          </a:bodyPr>
          <a:lstStyle>
            <a:lvl1pPr indent="-298450" lvl="0" marL="457200" marR="0" rtl="0" algn="l">
              <a:lnSpc>
                <a:spcPct val="150000"/>
              </a:lnSpc>
              <a:spcBef>
                <a:spcPts val="900"/>
              </a:spcBef>
              <a:spcAft>
                <a:spcPts val="0"/>
              </a:spcAft>
              <a:buClr>
                <a:srgbClr val="13B9D9"/>
              </a:buClr>
              <a:buSzPts val="1100"/>
              <a:buFont typeface="Noto Sans Symbols"/>
              <a:buChar char="▪"/>
              <a:defRPr b="0" i="0" sz="1100" u="none" cap="none" strike="noStrike">
                <a:solidFill>
                  <a:srgbClr val="3C3C3B"/>
                </a:solidFill>
                <a:latin typeface="Tahoma"/>
                <a:ea typeface="Tahoma"/>
                <a:cs typeface="Tahoma"/>
                <a:sym typeface="Tahoma"/>
              </a:defRPr>
            </a:lvl1pPr>
            <a:lvl2pPr indent="-298450" lvl="1" marL="9144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2pPr>
            <a:lvl3pPr indent="-298450" lvl="2" marL="13716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3pPr>
            <a:lvl4pPr indent="-298450" lvl="3" marL="18288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4pPr>
            <a:lvl5pPr indent="-298450" lvl="4" marL="22860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2" name="Google Shape;52;p16"/>
          <p:cNvSpPr txBox="1"/>
          <p:nvPr>
            <p:ph idx="4" type="body"/>
          </p:nvPr>
        </p:nvSpPr>
        <p:spPr>
          <a:xfrm>
            <a:off x="157475"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3" name="Google Shape;53;p16"/>
          <p:cNvSpPr txBox="1"/>
          <p:nvPr>
            <p:ph idx="5" type="body"/>
          </p:nvPr>
        </p:nvSpPr>
        <p:spPr>
          <a:xfrm>
            <a:off x="157475"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4" name="Google Shape;54;p16"/>
          <p:cNvSpPr txBox="1"/>
          <p:nvPr>
            <p:ph idx="6" type="body"/>
          </p:nvPr>
        </p:nvSpPr>
        <p:spPr>
          <a:xfrm>
            <a:off x="3173868"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5" name="Google Shape;55;p16"/>
          <p:cNvSpPr txBox="1"/>
          <p:nvPr>
            <p:ph idx="7" type="body"/>
          </p:nvPr>
        </p:nvSpPr>
        <p:spPr>
          <a:xfrm>
            <a:off x="3173868"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6" name="Google Shape;56;p16"/>
          <p:cNvSpPr txBox="1"/>
          <p:nvPr>
            <p:ph idx="8" type="body"/>
          </p:nvPr>
        </p:nvSpPr>
        <p:spPr>
          <a:xfrm>
            <a:off x="6156176"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57" name="Google Shape;57;p16"/>
          <p:cNvSpPr txBox="1"/>
          <p:nvPr>
            <p:ph idx="9" type="body"/>
          </p:nvPr>
        </p:nvSpPr>
        <p:spPr>
          <a:xfrm>
            <a:off x="6156176"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Tree>
  </p:cSld>
  <p:clrMapOvr>
    <a:masterClrMapping/>
  </p:clrMapOvr>
  <p:extLst>
    <p:ext uri="{DCECCB84-F9BA-43D5-87BE-67443E8EF086}">
      <p15:sldGuideLst>
        <p15:guide id="1" pos="1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8" name="Shape 58"/>
        <p:cNvGrpSpPr/>
        <p:nvPr/>
      </p:nvGrpSpPr>
      <p:grpSpPr>
        <a:xfrm>
          <a:off x="0" y="0"/>
          <a:ext cx="0" cy="0"/>
          <a:chOff x="0" y="0"/>
          <a:chExt cx="0" cy="0"/>
        </a:xfrm>
      </p:grpSpPr>
      <p:pic>
        <p:nvPicPr>
          <p:cNvPr id="59" name="Google Shape;59;p17"/>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60" name="Google Shape;60;p17"/>
          <p:cNvGrpSpPr/>
          <p:nvPr/>
        </p:nvGrpSpPr>
        <p:grpSpPr>
          <a:xfrm>
            <a:off x="260075" y="6147250"/>
            <a:ext cx="2952106" cy="346879"/>
            <a:chOff x="260075" y="6147250"/>
            <a:chExt cx="2952106" cy="346879"/>
          </a:xfrm>
        </p:grpSpPr>
        <p:sp>
          <p:nvSpPr>
            <p:cNvPr id="61" name="Google Shape;61;p17"/>
            <p:cNvSpPr/>
            <p:nvPr/>
          </p:nvSpPr>
          <p:spPr>
            <a:xfrm>
              <a:off x="260075"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62" name="Google Shape;62;p17"/>
            <p:cNvSpPr txBox="1"/>
            <p:nvPr/>
          </p:nvSpPr>
          <p:spPr>
            <a:xfrm>
              <a:off x="427444" y="6263297"/>
              <a:ext cx="27847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rgbClr val="868686"/>
                  </a:solidFill>
                  <a:latin typeface="Tahoma"/>
                  <a:ea typeface="Tahoma"/>
                  <a:cs typeface="Tahoma"/>
                  <a:sym typeface="Tahoma"/>
                </a:rPr>
                <a:t>  |  SZÉCHENYI EGYETEM – UNIVERSITY OF GYŐR</a:t>
              </a:r>
              <a:endParaRPr b="0" i="0" sz="900" u="none" cap="none" strike="noStrike">
                <a:solidFill>
                  <a:srgbClr val="868686"/>
                </a:solidFill>
                <a:latin typeface="Tahoma"/>
                <a:ea typeface="Tahoma"/>
                <a:cs typeface="Tahoma"/>
                <a:sym typeface="Tahoma"/>
              </a:endParaRPr>
            </a:p>
          </p:txBody>
        </p:sp>
      </p:grpSp>
      <p:sp>
        <p:nvSpPr>
          <p:cNvPr id="63" name="Google Shape;63;p17"/>
          <p:cNvSpPr/>
          <p:nvPr/>
        </p:nvSpPr>
        <p:spPr>
          <a:xfrm>
            <a:off x="254383" y="2414013"/>
            <a:ext cx="340990" cy="32400"/>
          </a:xfrm>
          <a:prstGeom prst="rect">
            <a:avLst/>
          </a:prstGeom>
          <a:solidFill>
            <a:srgbClr val="8686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64" name="Google Shape;64;p17"/>
          <p:cNvSpPr/>
          <p:nvPr/>
        </p:nvSpPr>
        <p:spPr>
          <a:xfrm>
            <a:off x="3268981" y="2414013"/>
            <a:ext cx="340990" cy="32400"/>
          </a:xfrm>
          <a:prstGeom prst="rect">
            <a:avLst/>
          </a:prstGeom>
          <a:solidFill>
            <a:srgbClr val="8686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65" name="Google Shape;65;p17"/>
          <p:cNvSpPr/>
          <p:nvPr/>
        </p:nvSpPr>
        <p:spPr>
          <a:xfrm>
            <a:off x="6279567" y="2414013"/>
            <a:ext cx="340990" cy="32400"/>
          </a:xfrm>
          <a:prstGeom prst="rect">
            <a:avLst/>
          </a:prstGeom>
          <a:solidFill>
            <a:srgbClr val="8686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66" name="Google Shape;66;p17"/>
          <p:cNvSpPr txBox="1"/>
          <p:nvPr>
            <p:ph idx="1" type="body"/>
          </p:nvPr>
        </p:nvSpPr>
        <p:spPr>
          <a:xfrm>
            <a:off x="149200" y="2833894"/>
            <a:ext cx="2631476" cy="3049743"/>
          </a:xfrm>
          <a:prstGeom prst="rect">
            <a:avLst/>
          </a:prstGeom>
          <a:noFill/>
          <a:ln>
            <a:noFill/>
          </a:ln>
        </p:spPr>
        <p:txBody>
          <a:bodyPr anchorCtr="0" anchor="t" bIns="45700" lIns="91425" spcFirstLastPara="1" rIns="91425" wrap="square" tIns="45700">
            <a:noAutofit/>
          </a:bodyPr>
          <a:lstStyle>
            <a:lvl1pPr indent="-298450" lvl="0" marL="457200" marR="0" rtl="0" algn="l">
              <a:lnSpc>
                <a:spcPct val="150000"/>
              </a:lnSpc>
              <a:spcBef>
                <a:spcPts val="900"/>
              </a:spcBef>
              <a:spcAft>
                <a:spcPts val="0"/>
              </a:spcAft>
              <a:buClr>
                <a:srgbClr val="13B9D9"/>
              </a:buClr>
              <a:buSzPts val="1100"/>
              <a:buFont typeface="Noto Sans Symbols"/>
              <a:buChar char="▪"/>
              <a:defRPr b="0" i="0" sz="1100" u="none" cap="none" strike="noStrike">
                <a:solidFill>
                  <a:srgbClr val="3C3C3B"/>
                </a:solidFill>
                <a:latin typeface="Tahoma"/>
                <a:ea typeface="Tahoma"/>
                <a:cs typeface="Tahoma"/>
                <a:sym typeface="Tahoma"/>
              </a:defRPr>
            </a:lvl1pPr>
            <a:lvl2pPr indent="-298450" lvl="1" marL="9144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2pPr>
            <a:lvl3pPr indent="-298450" lvl="2" marL="13716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3pPr>
            <a:lvl4pPr indent="-298450" lvl="3" marL="18288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4pPr>
            <a:lvl5pPr indent="-298450" lvl="4" marL="22860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67" name="Google Shape;67;p17"/>
          <p:cNvSpPr txBox="1"/>
          <p:nvPr>
            <p:ph idx="2" type="body"/>
          </p:nvPr>
        </p:nvSpPr>
        <p:spPr>
          <a:xfrm>
            <a:off x="3166373" y="2833894"/>
            <a:ext cx="2631476" cy="3049743"/>
          </a:xfrm>
          <a:prstGeom prst="rect">
            <a:avLst/>
          </a:prstGeom>
          <a:noFill/>
          <a:ln>
            <a:noFill/>
          </a:ln>
        </p:spPr>
        <p:txBody>
          <a:bodyPr anchorCtr="0" anchor="t" bIns="45700" lIns="91425" spcFirstLastPara="1" rIns="91425" wrap="square" tIns="45700">
            <a:noAutofit/>
          </a:bodyPr>
          <a:lstStyle>
            <a:lvl1pPr indent="-298450" lvl="0" marL="457200" marR="0" rtl="0" algn="l">
              <a:lnSpc>
                <a:spcPct val="150000"/>
              </a:lnSpc>
              <a:spcBef>
                <a:spcPts val="900"/>
              </a:spcBef>
              <a:spcAft>
                <a:spcPts val="0"/>
              </a:spcAft>
              <a:buClr>
                <a:srgbClr val="13B9D9"/>
              </a:buClr>
              <a:buSzPts val="1100"/>
              <a:buFont typeface="Noto Sans Symbols"/>
              <a:buChar char="▪"/>
              <a:defRPr b="0" i="0" sz="1100" u="none" cap="none" strike="noStrike">
                <a:solidFill>
                  <a:srgbClr val="3C3C3B"/>
                </a:solidFill>
                <a:latin typeface="Tahoma"/>
                <a:ea typeface="Tahoma"/>
                <a:cs typeface="Tahoma"/>
                <a:sym typeface="Tahoma"/>
              </a:defRPr>
            </a:lvl1pPr>
            <a:lvl2pPr indent="-298450" lvl="1" marL="9144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2pPr>
            <a:lvl3pPr indent="-298450" lvl="2" marL="13716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3pPr>
            <a:lvl4pPr indent="-298450" lvl="3" marL="18288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4pPr>
            <a:lvl5pPr indent="-298450" lvl="4" marL="22860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68" name="Google Shape;68;p17"/>
          <p:cNvSpPr txBox="1"/>
          <p:nvPr>
            <p:ph idx="3" type="body"/>
          </p:nvPr>
        </p:nvSpPr>
        <p:spPr>
          <a:xfrm>
            <a:off x="6156176" y="2833894"/>
            <a:ext cx="2631476" cy="3049743"/>
          </a:xfrm>
          <a:prstGeom prst="rect">
            <a:avLst/>
          </a:prstGeom>
          <a:noFill/>
          <a:ln>
            <a:noFill/>
          </a:ln>
        </p:spPr>
        <p:txBody>
          <a:bodyPr anchorCtr="0" anchor="t" bIns="45700" lIns="91425" spcFirstLastPara="1" rIns="91425" wrap="square" tIns="45700">
            <a:noAutofit/>
          </a:bodyPr>
          <a:lstStyle>
            <a:lvl1pPr indent="-298450" lvl="0" marL="457200" marR="0" rtl="0" algn="l">
              <a:lnSpc>
                <a:spcPct val="150000"/>
              </a:lnSpc>
              <a:spcBef>
                <a:spcPts val="900"/>
              </a:spcBef>
              <a:spcAft>
                <a:spcPts val="0"/>
              </a:spcAft>
              <a:buClr>
                <a:srgbClr val="13B9D9"/>
              </a:buClr>
              <a:buSzPts val="1100"/>
              <a:buFont typeface="Noto Sans Symbols"/>
              <a:buChar char="▪"/>
              <a:defRPr b="0" i="0" sz="1100" u="none" cap="none" strike="noStrike">
                <a:solidFill>
                  <a:srgbClr val="3C3C3B"/>
                </a:solidFill>
                <a:latin typeface="Tahoma"/>
                <a:ea typeface="Tahoma"/>
                <a:cs typeface="Tahoma"/>
                <a:sym typeface="Tahoma"/>
              </a:defRPr>
            </a:lvl1pPr>
            <a:lvl2pPr indent="-298450" lvl="1" marL="9144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2pPr>
            <a:lvl3pPr indent="-298450" lvl="2" marL="13716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3pPr>
            <a:lvl4pPr indent="-298450" lvl="3" marL="18288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4pPr>
            <a:lvl5pPr indent="-298450" lvl="4" marL="2286000" marR="0" rtl="0" algn="l">
              <a:lnSpc>
                <a:spcPct val="150000"/>
              </a:lnSpc>
              <a:spcBef>
                <a:spcPts val="449"/>
              </a:spcBef>
              <a:spcAft>
                <a:spcPts val="0"/>
              </a:spcAft>
              <a:buClr>
                <a:schemeClr val="dk1"/>
              </a:buClr>
              <a:buSzPts val="1100"/>
              <a:buFont typeface="Noto Sans Symbols"/>
              <a:buChar char="▪"/>
              <a:defRPr b="0" i="0" sz="11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69" name="Google Shape;69;p17"/>
          <p:cNvSpPr txBox="1"/>
          <p:nvPr>
            <p:ph idx="4" type="body"/>
          </p:nvPr>
        </p:nvSpPr>
        <p:spPr>
          <a:xfrm>
            <a:off x="157475"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70" name="Google Shape;70;p17"/>
          <p:cNvSpPr txBox="1"/>
          <p:nvPr>
            <p:ph idx="5" type="body"/>
          </p:nvPr>
        </p:nvSpPr>
        <p:spPr>
          <a:xfrm>
            <a:off x="157475"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71" name="Google Shape;71;p17"/>
          <p:cNvSpPr txBox="1"/>
          <p:nvPr>
            <p:ph idx="6" type="body"/>
          </p:nvPr>
        </p:nvSpPr>
        <p:spPr>
          <a:xfrm>
            <a:off x="3173868"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72" name="Google Shape;72;p17"/>
          <p:cNvSpPr txBox="1"/>
          <p:nvPr>
            <p:ph idx="7" type="body"/>
          </p:nvPr>
        </p:nvSpPr>
        <p:spPr>
          <a:xfrm>
            <a:off x="3173868"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73" name="Google Shape;73;p17"/>
          <p:cNvSpPr txBox="1"/>
          <p:nvPr>
            <p:ph idx="8" type="body"/>
          </p:nvPr>
        </p:nvSpPr>
        <p:spPr>
          <a:xfrm>
            <a:off x="6156176" y="1756300"/>
            <a:ext cx="2645686" cy="3827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150"/>
              <a:buFont typeface="Arial"/>
              <a:buNone/>
              <a:defRPr b="0" i="0" sz="21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74" name="Google Shape;74;p17"/>
          <p:cNvSpPr txBox="1"/>
          <p:nvPr>
            <p:ph idx="9" type="body"/>
          </p:nvPr>
        </p:nvSpPr>
        <p:spPr>
          <a:xfrm>
            <a:off x="6156176" y="1495222"/>
            <a:ext cx="2645686" cy="228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chemeClr val="dk1"/>
              </a:buClr>
              <a:buSzPts val="1450"/>
              <a:buFont typeface="Arial"/>
              <a:buNone/>
              <a:defRPr b="0" i="0" sz="1450" u="none" cap="none" strike="noStrike">
                <a:solidFill>
                  <a:schemeClr val="dk1"/>
                </a:solidFill>
                <a:latin typeface="Tahoma"/>
                <a:ea typeface="Tahoma"/>
                <a:cs typeface="Tahoma"/>
                <a:sym typeface="Tahoma"/>
              </a:defRPr>
            </a:lvl1pPr>
            <a:lvl2pPr indent="-228600" lvl="1" marL="914400" marR="0" rtl="0" algn="l">
              <a:lnSpc>
                <a:spcPct val="90000"/>
              </a:lnSpc>
              <a:spcBef>
                <a:spcPts val="449"/>
              </a:spcBef>
              <a:spcAft>
                <a:spcPts val="0"/>
              </a:spcAft>
              <a:buClr>
                <a:schemeClr val="dk1"/>
              </a:buClr>
              <a:buSzPts val="2160"/>
              <a:buFont typeface="Arial"/>
              <a:buNone/>
              <a:defRPr b="0" i="0" sz="2160" u="none" cap="none" strike="noStrike">
                <a:solidFill>
                  <a:schemeClr val="dk1"/>
                </a:solidFill>
                <a:latin typeface="Tahoma"/>
                <a:ea typeface="Tahoma"/>
                <a:cs typeface="Tahoma"/>
                <a:sym typeface="Tahoma"/>
              </a:defRPr>
            </a:lvl2pPr>
            <a:lvl3pPr indent="-228600" lvl="2" marL="1371600" marR="0" rtl="0" algn="l">
              <a:lnSpc>
                <a:spcPct val="90000"/>
              </a:lnSpc>
              <a:spcBef>
                <a:spcPts val="449"/>
              </a:spcBef>
              <a:spcAft>
                <a:spcPts val="0"/>
              </a:spcAft>
              <a:buClr>
                <a:schemeClr val="dk1"/>
              </a:buClr>
              <a:buSzPts val="1800"/>
              <a:buFont typeface="Arial"/>
              <a:buNone/>
              <a:defRPr b="0" i="0" sz="1800" u="none" cap="none" strike="noStrike">
                <a:solidFill>
                  <a:schemeClr val="dk1"/>
                </a:solidFill>
                <a:latin typeface="Tahoma"/>
                <a:ea typeface="Tahoma"/>
                <a:cs typeface="Tahoma"/>
                <a:sym typeface="Tahoma"/>
              </a:defRPr>
            </a:lvl3pPr>
            <a:lvl4pPr indent="-228600" lvl="3" marL="18288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4pPr>
            <a:lvl5pPr indent="-228600" lvl="4" marL="2286000" marR="0" rtl="0" algn="l">
              <a:lnSpc>
                <a:spcPct val="90000"/>
              </a:lnSpc>
              <a:spcBef>
                <a:spcPts val="449"/>
              </a:spcBef>
              <a:spcAft>
                <a:spcPts val="0"/>
              </a:spcAft>
              <a:buClr>
                <a:schemeClr val="dk1"/>
              </a:buClr>
              <a:buSzPts val="1620"/>
              <a:buFont typeface="Arial"/>
              <a:buNone/>
              <a:defRPr b="0" i="0" sz="1620" u="none" cap="none" strike="noStrike">
                <a:solidFill>
                  <a:schemeClr val="dk1"/>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75" name="Google Shape;75;p17"/>
          <p:cNvSpPr/>
          <p:nvPr/>
        </p:nvSpPr>
        <p:spPr>
          <a:xfrm>
            <a:off x="254109" y="6261834"/>
            <a:ext cx="35779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hu-HU" sz="900" u="none" cap="none" strike="noStrike">
                <a:solidFill>
                  <a:srgbClr val="868686"/>
                </a:solidFill>
                <a:latin typeface="Tahoma"/>
                <a:ea typeface="Tahoma"/>
                <a:cs typeface="Tahoma"/>
                <a:sym typeface="Tahoma"/>
              </a:rPr>
              <a:t>‹#›</a:t>
            </a:fld>
            <a:endParaRPr b="0" i="0" sz="900" u="none" cap="none" strike="noStrike">
              <a:solidFill>
                <a:srgbClr val="868686"/>
              </a:solidFill>
              <a:latin typeface="Tahoma"/>
              <a:ea typeface="Tahoma"/>
              <a:cs typeface="Tahoma"/>
              <a:sym typeface="Tahoma"/>
            </a:endParaRPr>
          </a:p>
        </p:txBody>
      </p:sp>
    </p:spTree>
  </p:cSld>
  <p:clrMapOvr>
    <a:masterClrMapping/>
  </p:clrMapOvr>
  <p:extLst>
    <p:ext uri="{DCECCB84-F9BA-43D5-87BE-67443E8EF086}">
      <p15:sldGuideLst>
        <p15:guide id="1"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76"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78" name="Google Shape;78;p18"/>
          <p:cNvGrpSpPr/>
          <p:nvPr/>
        </p:nvGrpSpPr>
        <p:grpSpPr>
          <a:xfrm>
            <a:off x="260075" y="6147250"/>
            <a:ext cx="2952106" cy="346879"/>
            <a:chOff x="260075" y="6147250"/>
            <a:chExt cx="2952106" cy="346879"/>
          </a:xfrm>
        </p:grpSpPr>
        <p:sp>
          <p:nvSpPr>
            <p:cNvPr id="79" name="Google Shape;79;p18"/>
            <p:cNvSpPr/>
            <p:nvPr/>
          </p:nvSpPr>
          <p:spPr>
            <a:xfrm>
              <a:off x="260075"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80" name="Google Shape;80;p18"/>
            <p:cNvSpPr txBox="1"/>
            <p:nvPr/>
          </p:nvSpPr>
          <p:spPr>
            <a:xfrm>
              <a:off x="427444" y="6263297"/>
              <a:ext cx="278473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hu-HU" sz="900" u="none" cap="none" strike="noStrike">
                  <a:solidFill>
                    <a:srgbClr val="868686"/>
                  </a:solidFill>
                  <a:latin typeface="Tahoma"/>
                  <a:ea typeface="Tahoma"/>
                  <a:cs typeface="Tahoma"/>
                  <a:sym typeface="Tahoma"/>
                </a:rPr>
                <a:t>  |  SZÉCHENYI EGYETEM – UNIVERSITY OF GYŐR</a:t>
              </a:r>
              <a:endParaRPr b="0" i="0" sz="900" u="none" cap="none" strike="noStrike">
                <a:solidFill>
                  <a:srgbClr val="868686"/>
                </a:solidFill>
                <a:latin typeface="Tahoma"/>
                <a:ea typeface="Tahoma"/>
                <a:cs typeface="Tahoma"/>
                <a:sym typeface="Tahoma"/>
              </a:endParaRPr>
            </a:p>
          </p:txBody>
        </p:sp>
      </p:grpSp>
      <p:sp>
        <p:nvSpPr>
          <p:cNvPr id="81" name="Google Shape;81;p18"/>
          <p:cNvSpPr txBox="1"/>
          <p:nvPr>
            <p:ph idx="1" type="body"/>
          </p:nvPr>
        </p:nvSpPr>
        <p:spPr>
          <a:xfrm>
            <a:off x="156227" y="1391304"/>
            <a:ext cx="8558866" cy="827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2600"/>
              <a:buFont typeface="Arial"/>
              <a:buNone/>
              <a:defRPr b="0" i="0" sz="260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rgbClr val="3C3C3B"/>
              </a:buClr>
              <a:buSzPts val="2160"/>
              <a:buFont typeface="Arial"/>
              <a:buNone/>
              <a:defRPr b="0" i="0" sz="2160" u="none" cap="none" strike="noStrike">
                <a:solidFill>
                  <a:srgbClr val="3C3C3B"/>
                </a:solidFill>
                <a:latin typeface="Tahoma"/>
                <a:ea typeface="Tahoma"/>
                <a:cs typeface="Tahoma"/>
                <a:sym typeface="Tahoma"/>
              </a:defRPr>
            </a:lvl2pPr>
            <a:lvl3pPr indent="-228600" lvl="2" marL="1371600" marR="0" rtl="0" algn="l">
              <a:lnSpc>
                <a:spcPct val="90000"/>
              </a:lnSpc>
              <a:spcBef>
                <a:spcPts val="449"/>
              </a:spcBef>
              <a:spcAft>
                <a:spcPts val="0"/>
              </a:spcAft>
              <a:buClr>
                <a:srgbClr val="3C3C3B"/>
              </a:buClr>
              <a:buSzPts val="1800"/>
              <a:buFont typeface="Arial"/>
              <a:buNone/>
              <a:defRPr b="0" i="0" sz="1800" u="none" cap="none" strike="noStrike">
                <a:solidFill>
                  <a:srgbClr val="3C3C3B"/>
                </a:solidFill>
                <a:latin typeface="Tahoma"/>
                <a:ea typeface="Tahoma"/>
                <a:cs typeface="Tahoma"/>
                <a:sym typeface="Tahoma"/>
              </a:defRPr>
            </a:lvl3pPr>
            <a:lvl4pPr indent="-228600" lvl="3" marL="1828800" marR="0" rtl="0" algn="l">
              <a:lnSpc>
                <a:spcPct val="90000"/>
              </a:lnSpc>
              <a:spcBef>
                <a:spcPts val="449"/>
              </a:spcBef>
              <a:spcAft>
                <a:spcPts val="0"/>
              </a:spcAft>
              <a:buClr>
                <a:srgbClr val="3C3C3B"/>
              </a:buClr>
              <a:buSzPts val="1620"/>
              <a:buFont typeface="Arial"/>
              <a:buNone/>
              <a:defRPr b="0" i="0" sz="1620" u="none" cap="none" strike="noStrike">
                <a:solidFill>
                  <a:srgbClr val="3C3C3B"/>
                </a:solidFill>
                <a:latin typeface="Tahoma"/>
                <a:ea typeface="Tahoma"/>
                <a:cs typeface="Tahoma"/>
                <a:sym typeface="Tahoma"/>
              </a:defRPr>
            </a:lvl4pPr>
            <a:lvl5pPr indent="-228600" lvl="4" marL="2286000" marR="0" rtl="0" algn="l">
              <a:lnSpc>
                <a:spcPct val="90000"/>
              </a:lnSpc>
              <a:spcBef>
                <a:spcPts val="449"/>
              </a:spcBef>
              <a:spcAft>
                <a:spcPts val="0"/>
              </a:spcAft>
              <a:buClr>
                <a:srgbClr val="3C3C3B"/>
              </a:buClr>
              <a:buSzPts val="1620"/>
              <a:buFont typeface="Arial"/>
              <a:buNone/>
              <a:defRPr b="0" i="0" sz="162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82" name="Google Shape;82;p18"/>
          <p:cNvSpPr txBox="1"/>
          <p:nvPr>
            <p:ph idx="2" type="body"/>
          </p:nvPr>
        </p:nvSpPr>
        <p:spPr>
          <a:xfrm>
            <a:off x="163417" y="2279089"/>
            <a:ext cx="8585295" cy="4035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900"/>
              </a:spcBef>
              <a:spcAft>
                <a:spcPts val="0"/>
              </a:spcAft>
              <a:buClr>
                <a:srgbClr val="3C3C3B"/>
              </a:buClr>
              <a:buSzPts val="1050"/>
              <a:buFont typeface="Arial"/>
              <a:buNone/>
              <a:defRPr b="1" i="0" sz="1050" u="none" cap="none" strike="noStrike">
                <a:solidFill>
                  <a:srgbClr val="3C3C3B"/>
                </a:solidFill>
                <a:latin typeface="Tahoma"/>
                <a:ea typeface="Tahoma"/>
                <a:cs typeface="Tahoma"/>
                <a:sym typeface="Tahoma"/>
              </a:defRPr>
            </a:lvl1pPr>
            <a:lvl2pPr indent="-228600" lvl="1" marL="9144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2pPr>
            <a:lvl3pPr indent="-228600" lvl="2" marL="13716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3pPr>
            <a:lvl4pPr indent="-228600" lvl="3" marL="18288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4pPr>
            <a:lvl5pPr indent="-228600" lvl="4" marL="2286000" marR="0" rtl="0" algn="l">
              <a:lnSpc>
                <a:spcPct val="90000"/>
              </a:lnSpc>
              <a:spcBef>
                <a:spcPts val="449"/>
              </a:spcBef>
              <a:spcAft>
                <a:spcPts val="0"/>
              </a:spcAft>
              <a:buClr>
                <a:srgbClr val="3C3C3B"/>
              </a:buClr>
              <a:buSzPts val="900"/>
              <a:buFont typeface="Arial"/>
              <a:buNone/>
              <a:defRPr b="1" i="0" sz="9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83" name="Google Shape;83;p18"/>
          <p:cNvSpPr txBox="1"/>
          <p:nvPr>
            <p:ph idx="3" type="body"/>
          </p:nvPr>
        </p:nvSpPr>
        <p:spPr>
          <a:xfrm>
            <a:off x="153988" y="2978430"/>
            <a:ext cx="8700900" cy="70606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3C3C3B"/>
              </a:buClr>
              <a:buSzPts val="1050"/>
              <a:buFont typeface="Arial"/>
              <a:buNone/>
              <a:defRPr b="0" i="0" sz="1050" u="none" cap="none" strike="noStrike">
                <a:solidFill>
                  <a:srgbClr val="3C3C3B"/>
                </a:solidFill>
                <a:latin typeface="Tahoma"/>
                <a:ea typeface="Tahoma"/>
                <a:cs typeface="Tahoma"/>
                <a:sym typeface="Tahoma"/>
              </a:defRPr>
            </a:lvl1pPr>
            <a:lvl2pPr indent="-292100" lvl="1" marL="9144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2pPr>
            <a:lvl3pPr indent="-292100" lvl="2" marL="13716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3pPr>
            <a:lvl4pPr indent="-292100" lvl="3" marL="18288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4pPr>
            <a:lvl5pPr indent="-292100" lvl="4" marL="22860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84" name="Google Shape;84;p18"/>
          <p:cNvSpPr txBox="1"/>
          <p:nvPr>
            <p:ph idx="4" type="body"/>
          </p:nvPr>
        </p:nvSpPr>
        <p:spPr>
          <a:xfrm>
            <a:off x="153988" y="5107932"/>
            <a:ext cx="8700900" cy="70606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3C3C3B"/>
              </a:buClr>
              <a:buSzPts val="1000"/>
              <a:buFont typeface="Arial"/>
              <a:buNone/>
              <a:defRPr b="0" i="0" sz="1000" u="none" cap="none" strike="noStrike">
                <a:solidFill>
                  <a:srgbClr val="3C3C3B"/>
                </a:solidFill>
                <a:latin typeface="Tahoma"/>
                <a:ea typeface="Tahoma"/>
                <a:cs typeface="Tahoma"/>
                <a:sym typeface="Tahoma"/>
              </a:defRPr>
            </a:lvl1pPr>
            <a:lvl2pPr indent="-292100" lvl="1" marL="9144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2pPr>
            <a:lvl3pPr indent="-292100" lvl="2" marL="13716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3pPr>
            <a:lvl4pPr indent="-292100" lvl="3" marL="18288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4pPr>
            <a:lvl5pPr indent="-292100" lvl="4" marL="2286000" marR="0" rtl="0" algn="l">
              <a:lnSpc>
                <a:spcPct val="90000"/>
              </a:lnSpc>
              <a:spcBef>
                <a:spcPts val="449"/>
              </a:spcBef>
              <a:spcAft>
                <a:spcPts val="0"/>
              </a:spcAft>
              <a:buClr>
                <a:srgbClr val="3C3C3B"/>
              </a:buClr>
              <a:buSzPts val="1000"/>
              <a:buFont typeface="Arial"/>
              <a:buChar char="•"/>
              <a:defRPr b="0" i="0" sz="100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85" name="Google Shape;85;p18"/>
          <p:cNvSpPr txBox="1"/>
          <p:nvPr>
            <p:ph idx="5" type="body"/>
          </p:nvPr>
        </p:nvSpPr>
        <p:spPr>
          <a:xfrm>
            <a:off x="161363" y="3784695"/>
            <a:ext cx="8700249" cy="1177270"/>
          </a:xfrm>
          <a:prstGeom prst="rect">
            <a:avLst/>
          </a:prstGeom>
          <a:noFill/>
          <a:ln>
            <a:noFill/>
          </a:ln>
        </p:spPr>
        <p:txBody>
          <a:bodyPr anchorCtr="0" anchor="t" bIns="45700" lIns="91425" spcFirstLastPara="1" rIns="91425" wrap="square" tIns="45700">
            <a:noAutofit/>
          </a:bodyPr>
          <a:lstStyle>
            <a:lvl1pPr indent="-292100" lvl="0" marL="457200" marR="0" rtl="0" algn="l">
              <a:lnSpc>
                <a:spcPct val="90000"/>
              </a:lnSpc>
              <a:spcBef>
                <a:spcPts val="900"/>
              </a:spcBef>
              <a:spcAft>
                <a:spcPts val="0"/>
              </a:spcAft>
              <a:buClr>
                <a:schemeClr val="dk1"/>
              </a:buClr>
              <a:buSzPts val="1000"/>
              <a:buFont typeface="Noto Sans Symbols"/>
              <a:buChar char="▪"/>
              <a:defRPr b="0" i="0" sz="1000" u="none" cap="none" strike="noStrike">
                <a:solidFill>
                  <a:srgbClr val="3C3C3B"/>
                </a:solidFill>
                <a:latin typeface="Tahoma"/>
                <a:ea typeface="Tahoma"/>
                <a:cs typeface="Tahoma"/>
                <a:sym typeface="Tahoma"/>
              </a:defRPr>
            </a:lvl1pPr>
            <a:lvl2pPr indent="-365760" lvl="1" marL="914400" marR="0" rtl="0" algn="l">
              <a:lnSpc>
                <a:spcPct val="90000"/>
              </a:lnSpc>
              <a:spcBef>
                <a:spcPts val="449"/>
              </a:spcBef>
              <a:spcAft>
                <a:spcPts val="0"/>
              </a:spcAft>
              <a:buClr>
                <a:srgbClr val="3C3C3B"/>
              </a:buClr>
              <a:buSzPts val="2160"/>
              <a:buFont typeface="Arial"/>
              <a:buChar char="•"/>
              <a:defRPr b="0" i="0" sz="2160" u="none" cap="none" strike="noStrike">
                <a:solidFill>
                  <a:srgbClr val="3C3C3B"/>
                </a:solidFill>
                <a:latin typeface="Tahoma"/>
                <a:ea typeface="Tahoma"/>
                <a:cs typeface="Tahoma"/>
                <a:sym typeface="Tahoma"/>
              </a:defRPr>
            </a:lvl2pPr>
            <a:lvl3pPr indent="-342900" lvl="2" marL="1371600" marR="0" rtl="0" algn="l">
              <a:lnSpc>
                <a:spcPct val="90000"/>
              </a:lnSpc>
              <a:spcBef>
                <a:spcPts val="449"/>
              </a:spcBef>
              <a:spcAft>
                <a:spcPts val="0"/>
              </a:spcAft>
              <a:buClr>
                <a:srgbClr val="3C3C3B"/>
              </a:buClr>
              <a:buSzPts val="1800"/>
              <a:buFont typeface="Arial"/>
              <a:buChar char="•"/>
              <a:defRPr b="0" i="0" sz="1800" u="none" cap="none" strike="noStrike">
                <a:solidFill>
                  <a:srgbClr val="3C3C3B"/>
                </a:solidFill>
                <a:latin typeface="Tahoma"/>
                <a:ea typeface="Tahoma"/>
                <a:cs typeface="Tahoma"/>
                <a:sym typeface="Tahoma"/>
              </a:defRPr>
            </a:lvl3pPr>
            <a:lvl4pPr indent="-331469" lvl="3" marL="1828800" marR="0" rtl="0" algn="l">
              <a:lnSpc>
                <a:spcPct val="90000"/>
              </a:lnSpc>
              <a:spcBef>
                <a:spcPts val="449"/>
              </a:spcBef>
              <a:spcAft>
                <a:spcPts val="0"/>
              </a:spcAft>
              <a:buClr>
                <a:srgbClr val="3C3C3B"/>
              </a:buClr>
              <a:buSzPts val="1620"/>
              <a:buFont typeface="Arial"/>
              <a:buChar char="•"/>
              <a:defRPr b="0" i="0" sz="1620" u="none" cap="none" strike="noStrike">
                <a:solidFill>
                  <a:srgbClr val="3C3C3B"/>
                </a:solidFill>
                <a:latin typeface="Tahoma"/>
                <a:ea typeface="Tahoma"/>
                <a:cs typeface="Tahoma"/>
                <a:sym typeface="Tahoma"/>
              </a:defRPr>
            </a:lvl4pPr>
            <a:lvl5pPr indent="-331470" lvl="4" marL="2286000" marR="0" rtl="0" algn="l">
              <a:lnSpc>
                <a:spcPct val="90000"/>
              </a:lnSpc>
              <a:spcBef>
                <a:spcPts val="449"/>
              </a:spcBef>
              <a:spcAft>
                <a:spcPts val="0"/>
              </a:spcAft>
              <a:buClr>
                <a:srgbClr val="3C3C3B"/>
              </a:buClr>
              <a:buSzPts val="1620"/>
              <a:buFont typeface="Arial"/>
              <a:buChar char="•"/>
              <a:defRPr b="0" i="0" sz="1620" u="none" cap="none" strike="noStrike">
                <a:solidFill>
                  <a:srgbClr val="3C3C3B"/>
                </a:solidFill>
                <a:latin typeface="Tahoma"/>
                <a:ea typeface="Tahoma"/>
                <a:cs typeface="Tahoma"/>
                <a:sym typeface="Tahoma"/>
              </a:defRPr>
            </a:lvl5pPr>
            <a:lvl6pPr indent="-331470" lvl="5" marL="27432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6pPr>
            <a:lvl7pPr indent="-331470" lvl="6" marL="32004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7pPr>
            <a:lvl8pPr indent="-331470" lvl="7" marL="36576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8pPr>
            <a:lvl9pPr indent="-331470" lvl="8" marL="4114800" marR="0" rtl="0" algn="l">
              <a:lnSpc>
                <a:spcPct val="90000"/>
              </a:lnSpc>
              <a:spcBef>
                <a:spcPts val="449"/>
              </a:spcBef>
              <a:spcAft>
                <a:spcPts val="0"/>
              </a:spcAft>
              <a:buClr>
                <a:schemeClr val="dk1"/>
              </a:buClr>
              <a:buSzPts val="1620"/>
              <a:buFont typeface="Arial"/>
              <a:buChar char="•"/>
              <a:defRPr b="0" i="0" sz="1620" u="none" cap="none" strike="noStrike">
                <a:solidFill>
                  <a:schemeClr val="dk1"/>
                </a:solidFill>
                <a:latin typeface="Tahoma"/>
                <a:ea typeface="Tahoma"/>
                <a:cs typeface="Tahoma"/>
                <a:sym typeface="Tahoma"/>
              </a:defRPr>
            </a:lvl9pPr>
          </a:lstStyle>
          <a:p/>
        </p:txBody>
      </p:sp>
      <p:sp>
        <p:nvSpPr>
          <p:cNvPr id="86" name="Google Shape;86;p18"/>
          <p:cNvSpPr/>
          <p:nvPr/>
        </p:nvSpPr>
        <p:spPr>
          <a:xfrm>
            <a:off x="254109" y="6261834"/>
            <a:ext cx="35779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0" i="0" lang="hu-HU" sz="900" u="none" cap="none" strike="noStrike">
                <a:solidFill>
                  <a:srgbClr val="868686"/>
                </a:solidFill>
                <a:latin typeface="Tahoma"/>
                <a:ea typeface="Tahoma"/>
                <a:cs typeface="Tahoma"/>
                <a:sym typeface="Tahoma"/>
              </a:rPr>
              <a:t>‹#›</a:t>
            </a:fld>
            <a:endParaRPr b="0" i="0" sz="900" u="none" cap="none" strike="noStrike">
              <a:solidFill>
                <a:srgbClr val="868686"/>
              </a:solidFill>
              <a:latin typeface="Tahoma"/>
              <a:ea typeface="Tahoma"/>
              <a:cs typeface="Tahoma"/>
              <a:sym typeface="Tahoma"/>
            </a:endParaRPr>
          </a:p>
        </p:txBody>
      </p:sp>
    </p:spTree>
  </p:cSld>
  <p:clrMapOvr>
    <a:masterClrMapping/>
  </p:clrMapOvr>
  <p:extLst>
    <p:ext uri="{DCECCB84-F9BA-43D5-87BE-67443E8EF086}">
      <p15:sldGuideLst>
        <p15:guide id="1" pos="158">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11">
          <p15:clr>
            <a:srgbClr val="F26B43"/>
          </p15:clr>
        </p15:guide>
        <p15:guide id="2" pos="3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opten.h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www.opten.hu/dokumentumok"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357510"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92" name="Google Shape;92;p1"/>
          <p:cNvSpPr txBox="1"/>
          <p:nvPr/>
        </p:nvSpPr>
        <p:spPr>
          <a:xfrm>
            <a:off x="205215" y="5527340"/>
            <a:ext cx="38889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hu-HU" sz="1300">
                <a:solidFill>
                  <a:srgbClr val="242943"/>
                </a:solidFill>
                <a:latin typeface="Tahoma"/>
                <a:ea typeface="Tahoma"/>
                <a:cs typeface="Tahoma"/>
                <a:sym typeface="Tahoma"/>
              </a:rPr>
              <a:t>Készítette: Farkas Renáta, Skultéty Diána Anikó</a:t>
            </a:r>
            <a:endParaRPr sz="1300">
              <a:solidFill>
                <a:srgbClr val="242943"/>
              </a:solidFill>
              <a:latin typeface="Tahoma"/>
              <a:ea typeface="Tahoma"/>
              <a:cs typeface="Tahoma"/>
              <a:sym typeface="Tahoma"/>
            </a:endParaRPr>
          </a:p>
        </p:txBody>
      </p:sp>
      <p:sp>
        <p:nvSpPr>
          <p:cNvPr id="93" name="Google Shape;93;p1"/>
          <p:cNvSpPr txBox="1"/>
          <p:nvPr/>
        </p:nvSpPr>
        <p:spPr>
          <a:xfrm>
            <a:off x="205222" y="2407700"/>
            <a:ext cx="4510200" cy="5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hu-HU" sz="4000">
                <a:solidFill>
                  <a:srgbClr val="07B9D9"/>
                </a:solidFill>
                <a:latin typeface="Tahoma"/>
                <a:ea typeface="Tahoma"/>
                <a:cs typeface="Tahoma"/>
                <a:sym typeface="Tahoma"/>
              </a:rPr>
              <a:t>ADATBÁZISAINK</a:t>
            </a:r>
            <a:endParaRPr b="1" sz="4000">
              <a:solidFill>
                <a:srgbClr val="07B9D9"/>
              </a:solidFill>
              <a:latin typeface="Tahoma"/>
              <a:ea typeface="Tahoma"/>
              <a:cs typeface="Tahoma"/>
              <a:sym typeface="Tahoma"/>
            </a:endParaRPr>
          </a:p>
        </p:txBody>
      </p:sp>
      <p:sp>
        <p:nvSpPr>
          <p:cNvPr id="94" name="Google Shape;94;p1"/>
          <p:cNvSpPr txBox="1"/>
          <p:nvPr/>
        </p:nvSpPr>
        <p:spPr>
          <a:xfrm>
            <a:off x="415975" y="3216150"/>
            <a:ext cx="4088700" cy="42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lang="hu-HU" sz="3000">
                <a:solidFill>
                  <a:srgbClr val="242943"/>
                </a:solidFill>
                <a:latin typeface="Tahoma"/>
                <a:ea typeface="Tahoma"/>
                <a:cs typeface="Tahoma"/>
                <a:sym typeface="Tahoma"/>
              </a:rPr>
              <a:t>Opten</a:t>
            </a:r>
            <a:endParaRPr b="1" sz="3000">
              <a:solidFill>
                <a:srgbClr val="242943"/>
              </a:solidFill>
              <a:latin typeface="Tahoma"/>
              <a:ea typeface="Tahoma"/>
              <a:cs typeface="Tahoma"/>
              <a:sym typeface="Tahoma"/>
            </a:endParaRPr>
          </a:p>
        </p:txBody>
      </p:sp>
      <p:sp>
        <p:nvSpPr>
          <p:cNvPr id="95" name="Google Shape;95;p1"/>
          <p:cNvSpPr txBox="1"/>
          <p:nvPr/>
        </p:nvSpPr>
        <p:spPr>
          <a:xfrm>
            <a:off x="5627225" y="5527350"/>
            <a:ext cx="10677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14042"/>
              </a:buClr>
              <a:buSzPts val="1300"/>
              <a:buFont typeface="Tahoma"/>
              <a:buNone/>
            </a:pPr>
            <a:r>
              <a:rPr b="0" i="0" lang="hu-HU" sz="1300" u="none" cap="none" strike="noStrike">
                <a:solidFill>
                  <a:srgbClr val="242943"/>
                </a:solidFill>
                <a:latin typeface="Tahoma"/>
                <a:ea typeface="Tahoma"/>
                <a:cs typeface="Tahoma"/>
                <a:sym typeface="Tahoma"/>
              </a:rPr>
              <a:t>2023.0</a:t>
            </a:r>
            <a:r>
              <a:rPr lang="hu-HU" sz="1300">
                <a:solidFill>
                  <a:srgbClr val="242943"/>
                </a:solidFill>
                <a:latin typeface="Tahoma"/>
                <a:ea typeface="Tahoma"/>
                <a:cs typeface="Tahoma"/>
                <a:sym typeface="Tahoma"/>
              </a:rPr>
              <a:t>3</a:t>
            </a:r>
            <a:r>
              <a:rPr b="0" i="0" lang="hu-HU" sz="1300" u="none" cap="none" strike="noStrike">
                <a:solidFill>
                  <a:srgbClr val="242943"/>
                </a:solidFill>
                <a:latin typeface="Tahoma"/>
                <a:ea typeface="Tahoma"/>
                <a:cs typeface="Tahoma"/>
                <a:sym typeface="Tahoma"/>
              </a:rPr>
              <a:t>.</a:t>
            </a:r>
            <a:r>
              <a:rPr lang="hu-HU" sz="1300">
                <a:solidFill>
                  <a:srgbClr val="242943"/>
                </a:solidFill>
                <a:latin typeface="Tahoma"/>
                <a:ea typeface="Tahoma"/>
                <a:cs typeface="Tahoma"/>
                <a:sym typeface="Tahoma"/>
              </a:rPr>
              <a:t>2</a:t>
            </a:r>
            <a:r>
              <a:rPr b="0" i="0" lang="hu-HU" sz="1300" u="none" cap="none" strike="noStrike">
                <a:solidFill>
                  <a:srgbClr val="242943"/>
                </a:solidFill>
                <a:latin typeface="Tahoma"/>
                <a:ea typeface="Tahoma"/>
                <a:cs typeface="Tahoma"/>
                <a:sym typeface="Tahoma"/>
              </a:rPr>
              <a:t>0</a:t>
            </a:r>
            <a:r>
              <a:rPr lang="hu-HU" sz="1300">
                <a:solidFill>
                  <a:srgbClr val="242943"/>
                </a:solidFill>
                <a:latin typeface="Tahoma"/>
                <a:ea typeface="Tahoma"/>
                <a:cs typeface="Tahoma"/>
                <a:sym typeface="Tahoma"/>
              </a:rPr>
              <a:t>.</a:t>
            </a:r>
            <a:endParaRPr>
              <a:solidFill>
                <a:srgbClr val="2429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0f92cda910_0_48"/>
          <p:cNvSpPr txBox="1"/>
          <p:nvPr/>
        </p:nvSpPr>
        <p:spPr>
          <a:xfrm>
            <a:off x="712475" y="1449475"/>
            <a:ext cx="7572300" cy="1089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Egyes modulok, előfizetések használata - Keresés</a:t>
            </a:r>
            <a:endParaRPr b="0" i="0" sz="1400" u="none" cap="none" strike="noStrike">
              <a:solidFill>
                <a:srgbClr val="000000"/>
              </a:solidFill>
              <a:latin typeface="Arial"/>
              <a:ea typeface="Arial"/>
              <a:cs typeface="Arial"/>
              <a:sym typeface="Arial"/>
            </a:endParaRPr>
          </a:p>
        </p:txBody>
      </p:sp>
      <p:pic>
        <p:nvPicPr>
          <p:cNvPr id="153" name="Google Shape;153;g20f92cda910_0_48"/>
          <p:cNvPicPr preferRelativeResize="0"/>
          <p:nvPr/>
        </p:nvPicPr>
        <p:blipFill>
          <a:blip r:embed="rId3">
            <a:alphaModFix/>
          </a:blip>
          <a:stretch>
            <a:fillRect/>
          </a:stretch>
        </p:blipFill>
        <p:spPr>
          <a:xfrm>
            <a:off x="459075" y="2933149"/>
            <a:ext cx="8225850" cy="3153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0f92cda910_0_12"/>
          <p:cNvSpPr txBox="1"/>
          <p:nvPr/>
        </p:nvSpPr>
        <p:spPr>
          <a:xfrm>
            <a:off x="275225" y="979725"/>
            <a:ext cx="8473500" cy="1629900"/>
          </a:xfrm>
          <a:prstGeom prst="rect">
            <a:avLst/>
          </a:prstGeom>
          <a:noFill/>
          <a:ln>
            <a:noFill/>
          </a:ln>
        </p:spPr>
        <p:txBody>
          <a:bodyPr anchorCtr="0" anchor="t" bIns="45700" lIns="91425" spcFirstLastPara="1" rIns="91425" wrap="square" tIns="45700">
            <a:spAutoFit/>
          </a:bodyPr>
          <a:lstStyle/>
          <a:p>
            <a:pPr indent="0" lvl="0" marL="914400" marR="0" rtl="0" algn="l">
              <a:lnSpc>
                <a:spcPct val="90000"/>
              </a:lnSpc>
              <a:spcBef>
                <a:spcPts val="0"/>
              </a:spcBef>
              <a:spcAft>
                <a:spcPts val="0"/>
              </a:spcAft>
              <a:buNone/>
            </a:pPr>
            <a:r>
              <a:t/>
            </a:r>
            <a:endParaRPr b="1" i="1" sz="16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Cégforma:</a:t>
            </a:r>
            <a:r>
              <a:rPr lang="hu-HU" sz="1900">
                <a:solidFill>
                  <a:schemeClr val="dk2"/>
                </a:solidFill>
                <a:latin typeface="Tahoma"/>
                <a:ea typeface="Tahoma"/>
                <a:cs typeface="Tahoma"/>
                <a:sym typeface="Tahoma"/>
              </a:rPr>
              <a:t> betéti társaság</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Főtevékenység:</a:t>
            </a:r>
            <a:r>
              <a:rPr lang="hu-HU" sz="1900">
                <a:solidFill>
                  <a:schemeClr val="dk2"/>
                </a:solidFill>
                <a:latin typeface="Tahoma"/>
                <a:ea typeface="Tahoma"/>
                <a:cs typeface="Tahoma"/>
                <a:sym typeface="Tahoma"/>
              </a:rPr>
              <a:t> 01 Növénytermesztés, - .. 014 Állattenyésztés</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Ország:</a:t>
            </a:r>
            <a:r>
              <a:rPr lang="hu-HU" sz="1900">
                <a:solidFill>
                  <a:schemeClr val="dk2"/>
                </a:solidFill>
                <a:latin typeface="Tahoma"/>
                <a:ea typeface="Tahoma"/>
                <a:cs typeface="Tahoma"/>
                <a:sym typeface="Tahoma"/>
              </a:rPr>
              <a:t> 100%-ban magyar tulajdonú cégek</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Régió:</a:t>
            </a:r>
            <a:r>
              <a:rPr lang="hu-HU" sz="1900">
                <a:solidFill>
                  <a:schemeClr val="dk2"/>
                </a:solidFill>
                <a:latin typeface="Tahoma"/>
                <a:ea typeface="Tahoma"/>
                <a:cs typeface="Tahoma"/>
                <a:sym typeface="Tahoma"/>
              </a:rPr>
              <a:t> Észak Alföld, Dél Alföld, Közép Magyarország</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Alaptőke:</a:t>
            </a:r>
            <a:r>
              <a:rPr lang="hu-HU" sz="1900">
                <a:solidFill>
                  <a:schemeClr val="dk2"/>
                </a:solidFill>
                <a:latin typeface="Tahoma"/>
                <a:ea typeface="Tahoma"/>
                <a:cs typeface="Tahoma"/>
                <a:sym typeface="Tahoma"/>
              </a:rPr>
              <a:t> 100 000 Ft alatt</a:t>
            </a:r>
            <a:endParaRPr sz="2400">
              <a:solidFill>
                <a:schemeClr val="dk2"/>
              </a:solidFill>
              <a:latin typeface="Tahoma"/>
              <a:ea typeface="Tahoma"/>
              <a:cs typeface="Tahoma"/>
              <a:sym typeface="Tahoma"/>
            </a:endParaRPr>
          </a:p>
        </p:txBody>
      </p:sp>
      <p:sp>
        <p:nvSpPr>
          <p:cNvPr id="159" name="Google Shape;159;g20f92cda910_0_12"/>
          <p:cNvSpPr txBox="1"/>
          <p:nvPr/>
        </p:nvSpPr>
        <p:spPr>
          <a:xfrm>
            <a:off x="2045375" y="530025"/>
            <a:ext cx="69498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Cégtár </a:t>
            </a:r>
            <a:endParaRPr b="0" i="0" sz="1400" u="none" cap="none" strike="noStrike">
              <a:solidFill>
                <a:srgbClr val="000000"/>
              </a:solidFill>
              <a:latin typeface="Arial"/>
              <a:ea typeface="Arial"/>
              <a:cs typeface="Arial"/>
              <a:sym typeface="Arial"/>
            </a:endParaRPr>
          </a:p>
        </p:txBody>
      </p:sp>
      <p:pic>
        <p:nvPicPr>
          <p:cNvPr id="160" name="Google Shape;160;g20f92cda910_0_12"/>
          <p:cNvPicPr preferRelativeResize="0"/>
          <p:nvPr/>
        </p:nvPicPr>
        <p:blipFill>
          <a:blip r:embed="rId3">
            <a:alphaModFix/>
          </a:blip>
          <a:stretch>
            <a:fillRect/>
          </a:stretch>
        </p:blipFill>
        <p:spPr>
          <a:xfrm>
            <a:off x="2292225" y="2853700"/>
            <a:ext cx="5687351" cy="3677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0f92cda910_0_20"/>
          <p:cNvSpPr txBox="1"/>
          <p:nvPr/>
        </p:nvSpPr>
        <p:spPr>
          <a:xfrm>
            <a:off x="275225" y="1847488"/>
            <a:ext cx="8473500" cy="369300"/>
          </a:xfrm>
          <a:prstGeom prst="rect">
            <a:avLst/>
          </a:prstGeom>
          <a:noFill/>
          <a:ln>
            <a:noFill/>
          </a:ln>
        </p:spPr>
        <p:txBody>
          <a:bodyPr anchorCtr="0" anchor="t" bIns="45700" lIns="91425" spcFirstLastPara="1" rIns="91425" wrap="square" tIns="45700">
            <a:spAutoFit/>
          </a:bodyPr>
          <a:lstStyle/>
          <a:p>
            <a:pPr indent="0" lvl="0" marL="457200" marR="0" rtl="0" algn="ctr">
              <a:lnSpc>
                <a:spcPct val="90000"/>
              </a:lnSpc>
              <a:spcBef>
                <a:spcPts val="0"/>
              </a:spcBef>
              <a:spcAft>
                <a:spcPts val="0"/>
              </a:spcAft>
              <a:buNone/>
            </a:pPr>
            <a:r>
              <a:rPr b="1" i="1" lang="hu-HU" sz="2000">
                <a:solidFill>
                  <a:schemeClr val="dk2"/>
                </a:solidFill>
                <a:latin typeface="Tahoma"/>
                <a:ea typeface="Tahoma"/>
                <a:cs typeface="Tahoma"/>
                <a:sym typeface="Tahoma"/>
              </a:rPr>
              <a:t>Találatok exportálhatók excelben</a:t>
            </a:r>
            <a:endParaRPr sz="2400">
              <a:solidFill>
                <a:schemeClr val="dk2"/>
              </a:solidFill>
              <a:latin typeface="Tahoma"/>
              <a:ea typeface="Tahoma"/>
              <a:cs typeface="Tahoma"/>
              <a:sym typeface="Tahoma"/>
            </a:endParaRPr>
          </a:p>
        </p:txBody>
      </p:sp>
      <p:sp>
        <p:nvSpPr>
          <p:cNvPr id="166" name="Google Shape;166;g20f92cda910_0_20"/>
          <p:cNvSpPr txBox="1"/>
          <p:nvPr/>
        </p:nvSpPr>
        <p:spPr>
          <a:xfrm>
            <a:off x="2045375" y="530025"/>
            <a:ext cx="69498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Cégtár </a:t>
            </a:r>
            <a:endParaRPr b="0" i="0" sz="1400" u="none" cap="none" strike="noStrike">
              <a:solidFill>
                <a:srgbClr val="000000"/>
              </a:solidFill>
              <a:latin typeface="Arial"/>
              <a:ea typeface="Arial"/>
              <a:cs typeface="Arial"/>
              <a:sym typeface="Arial"/>
            </a:endParaRPr>
          </a:p>
        </p:txBody>
      </p:sp>
      <p:pic>
        <p:nvPicPr>
          <p:cNvPr id="167" name="Google Shape;167;g20f92cda910_0_20"/>
          <p:cNvPicPr preferRelativeResize="0"/>
          <p:nvPr/>
        </p:nvPicPr>
        <p:blipFill>
          <a:blip r:embed="rId3">
            <a:alphaModFix/>
          </a:blip>
          <a:stretch>
            <a:fillRect/>
          </a:stretch>
        </p:blipFill>
        <p:spPr>
          <a:xfrm>
            <a:off x="74413" y="2943250"/>
            <a:ext cx="8995174" cy="25662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0f92cda910_0_87"/>
          <p:cNvSpPr txBox="1"/>
          <p:nvPr/>
        </p:nvSpPr>
        <p:spPr>
          <a:xfrm>
            <a:off x="275225" y="1264125"/>
            <a:ext cx="8473500" cy="355500"/>
          </a:xfrm>
          <a:prstGeom prst="rect">
            <a:avLst/>
          </a:prstGeom>
          <a:noFill/>
          <a:ln>
            <a:noFill/>
          </a:ln>
        </p:spPr>
        <p:txBody>
          <a:bodyPr anchorCtr="0" anchor="t" bIns="45700" lIns="91425" spcFirstLastPara="1" rIns="91425" wrap="square" tIns="45700">
            <a:spAutoFit/>
          </a:bodyPr>
          <a:lstStyle/>
          <a:p>
            <a:pPr indent="0" lvl="0" marL="457200" marR="0" rtl="0" algn="l">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Adott cégre keresés: Unilever</a:t>
            </a:r>
            <a:endParaRPr sz="2400">
              <a:solidFill>
                <a:schemeClr val="dk2"/>
              </a:solidFill>
              <a:latin typeface="Tahoma"/>
              <a:ea typeface="Tahoma"/>
              <a:cs typeface="Tahoma"/>
              <a:sym typeface="Tahoma"/>
            </a:endParaRPr>
          </a:p>
        </p:txBody>
      </p:sp>
      <p:sp>
        <p:nvSpPr>
          <p:cNvPr id="173" name="Google Shape;173;g20f92cda910_0_87"/>
          <p:cNvSpPr txBox="1"/>
          <p:nvPr/>
        </p:nvSpPr>
        <p:spPr>
          <a:xfrm>
            <a:off x="2045375" y="530025"/>
            <a:ext cx="6949800" cy="1089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cégnév alapján – RIPORT</a:t>
            </a:r>
            <a:endParaRPr b="0" i="0" sz="1400" u="none" cap="none" strike="noStrike">
              <a:solidFill>
                <a:srgbClr val="000000"/>
              </a:solidFill>
              <a:latin typeface="Arial"/>
              <a:ea typeface="Arial"/>
              <a:cs typeface="Arial"/>
              <a:sym typeface="Arial"/>
            </a:endParaRPr>
          </a:p>
        </p:txBody>
      </p:sp>
      <p:pic>
        <p:nvPicPr>
          <p:cNvPr id="174" name="Google Shape;174;g20f92cda910_0_87"/>
          <p:cNvPicPr preferRelativeResize="0"/>
          <p:nvPr/>
        </p:nvPicPr>
        <p:blipFill>
          <a:blip r:embed="rId3">
            <a:alphaModFix/>
          </a:blip>
          <a:stretch>
            <a:fillRect/>
          </a:stretch>
        </p:blipFill>
        <p:spPr>
          <a:xfrm>
            <a:off x="723574" y="1674600"/>
            <a:ext cx="7696850" cy="454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0f92cda910_0_33"/>
          <p:cNvSpPr txBox="1"/>
          <p:nvPr/>
        </p:nvSpPr>
        <p:spPr>
          <a:xfrm>
            <a:off x="120325" y="1185975"/>
            <a:ext cx="5225100" cy="5356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0000"/>
              </a:buClr>
              <a:buSzPts val="2400"/>
              <a:buFont typeface="Arial"/>
              <a:buNone/>
            </a:pPr>
            <a:r>
              <a:rPr b="1" lang="hu-HU" sz="1900">
                <a:solidFill>
                  <a:schemeClr val="dk2"/>
                </a:solidFill>
                <a:latin typeface="Tahoma"/>
                <a:ea typeface="Tahoma"/>
                <a:cs typeface="Tahoma"/>
                <a:sym typeface="Tahoma"/>
              </a:rPr>
              <a:t>Elérése: </a:t>
            </a:r>
            <a:endParaRPr b="1" sz="1900">
              <a:solidFill>
                <a:schemeClr val="dk2"/>
              </a:solidFill>
              <a:latin typeface="Tahoma"/>
              <a:ea typeface="Tahoma"/>
              <a:cs typeface="Tahoma"/>
              <a:sym typeface="Tahoma"/>
            </a:endParaRPr>
          </a:p>
          <a:p>
            <a:pPr indent="-349250" lvl="0" marL="914400" marR="0"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Kapcsolati Háló modulban adott cégnél megtalálhatóak a kockázati besorolások is.</a:t>
            </a:r>
            <a:endParaRPr sz="1900">
              <a:solidFill>
                <a:schemeClr val="dk2"/>
              </a:solidFill>
              <a:latin typeface="Tahoma"/>
              <a:ea typeface="Tahoma"/>
              <a:cs typeface="Tahoma"/>
              <a:sym typeface="Tahoma"/>
            </a:endParaRPr>
          </a:p>
          <a:p>
            <a:pPr indent="-349250" lvl="0" marL="914400" marR="0"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Adott cégre indított keresésnél a Riportoknál látható</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a:solidFill>
                <a:schemeClr val="dk2"/>
              </a:solidFill>
              <a:latin typeface="Tahoma"/>
              <a:ea typeface="Tahoma"/>
              <a:cs typeface="Tahoma"/>
              <a:sym typeface="Tahoma"/>
            </a:endParaRPr>
          </a:p>
          <a:p>
            <a:pPr indent="0" lvl="0" marL="0" marR="0" rtl="0" algn="l">
              <a:lnSpc>
                <a:spcPct val="90000"/>
              </a:lnSpc>
              <a:spcBef>
                <a:spcPts val="0"/>
              </a:spcBef>
              <a:spcAft>
                <a:spcPts val="0"/>
              </a:spcAft>
              <a:buClr>
                <a:srgbClr val="FF0000"/>
              </a:buClr>
              <a:buSzPts val="2400"/>
              <a:buFont typeface="Arial"/>
              <a:buNone/>
            </a:pPr>
            <a:r>
              <a:rPr b="1" lang="hu-HU" sz="1900">
                <a:solidFill>
                  <a:schemeClr val="dk2"/>
                </a:solidFill>
                <a:latin typeface="Tahoma"/>
                <a:ea typeface="Tahoma"/>
                <a:cs typeface="Tahoma"/>
                <a:sym typeface="Tahoma"/>
              </a:rPr>
              <a:t>Kockázati besorolás Jelölések:</a:t>
            </a:r>
            <a:endParaRPr b="1" sz="1900">
              <a:solidFill>
                <a:schemeClr val="dk2"/>
              </a:solidFill>
              <a:latin typeface="Tahoma"/>
              <a:ea typeface="Tahoma"/>
              <a:cs typeface="Tahoma"/>
              <a:sym typeface="Tahoma"/>
            </a:endParaRPr>
          </a:p>
          <a:p>
            <a:pPr indent="-349250" lvl="0" marL="914400" marR="0"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A: Minimális kockázat</a:t>
            </a:r>
            <a:endParaRPr sz="1900">
              <a:solidFill>
                <a:schemeClr val="dk2"/>
              </a:solidFill>
              <a:latin typeface="Tahoma"/>
              <a:ea typeface="Tahoma"/>
              <a:cs typeface="Tahoma"/>
              <a:sym typeface="Tahoma"/>
            </a:endParaRPr>
          </a:p>
          <a:p>
            <a:pPr indent="-349250" lvl="0" marL="914400" marR="0"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B: Átlag alatti kockázat</a:t>
            </a:r>
            <a:endParaRPr sz="1900">
              <a:solidFill>
                <a:schemeClr val="dk2"/>
              </a:solidFill>
              <a:latin typeface="Tahoma"/>
              <a:ea typeface="Tahoma"/>
              <a:cs typeface="Tahoma"/>
              <a:sym typeface="Tahoma"/>
            </a:endParaRPr>
          </a:p>
          <a:p>
            <a:pPr indent="-349249" lvl="0" marL="899999"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AVG: Átlagos kockázat</a:t>
            </a:r>
            <a:endParaRPr sz="1900">
              <a:solidFill>
                <a:schemeClr val="dk2"/>
              </a:solidFill>
              <a:latin typeface="Tahoma"/>
              <a:ea typeface="Tahoma"/>
              <a:cs typeface="Tahoma"/>
              <a:sym typeface="Tahoma"/>
            </a:endParaRPr>
          </a:p>
          <a:p>
            <a:pPr indent="-349250" lvl="0" marL="914400" marR="0"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C: Átlagot meghaladó kockázat</a:t>
            </a:r>
            <a:endParaRPr sz="1900">
              <a:solidFill>
                <a:schemeClr val="dk2"/>
              </a:solidFill>
              <a:latin typeface="Tahoma"/>
              <a:ea typeface="Tahoma"/>
              <a:cs typeface="Tahoma"/>
              <a:sym typeface="Tahoma"/>
            </a:endParaRPr>
          </a:p>
          <a:p>
            <a:pPr indent="-349250" lvl="0" marL="914400" marR="0" rtl="0" algn="l">
              <a:lnSpc>
                <a:spcPct val="90000"/>
              </a:lnSpc>
              <a:spcBef>
                <a:spcPts val="0"/>
              </a:spcBef>
              <a:spcAft>
                <a:spcPts val="0"/>
              </a:spcAft>
              <a:buClr>
                <a:schemeClr val="dk2"/>
              </a:buClr>
              <a:buSzPts val="1900"/>
              <a:buFont typeface="Tahoma"/>
              <a:buChar char="●"/>
            </a:pPr>
            <a:r>
              <a:rPr lang="hu-HU" sz="1900">
                <a:solidFill>
                  <a:schemeClr val="dk2"/>
                </a:solidFill>
                <a:latin typeface="Tahoma"/>
                <a:ea typeface="Tahoma"/>
                <a:cs typeface="Tahoma"/>
                <a:sym typeface="Tahoma"/>
              </a:rPr>
              <a:t>D: Kiemelten magas kockázat</a:t>
            </a:r>
            <a:endParaRPr sz="1900">
              <a:solidFill>
                <a:schemeClr val="dk2"/>
              </a:solidFill>
              <a:latin typeface="Tahoma"/>
              <a:ea typeface="Tahoma"/>
              <a:cs typeface="Tahoma"/>
              <a:sym typeface="Tahoma"/>
            </a:endParaRPr>
          </a:p>
          <a:p>
            <a:pPr indent="0" lvl="0" marL="0" marR="0" rtl="0" algn="l">
              <a:lnSpc>
                <a:spcPct val="90000"/>
              </a:lnSpc>
              <a:spcBef>
                <a:spcPts val="0"/>
              </a:spcBef>
              <a:spcAft>
                <a:spcPts val="0"/>
              </a:spcAft>
              <a:buNone/>
            </a:pPr>
            <a:r>
              <a:t/>
            </a:r>
            <a:endParaRPr sz="1900">
              <a:solidFill>
                <a:schemeClr val="dk2"/>
              </a:solidFill>
              <a:latin typeface="Tahoma"/>
              <a:ea typeface="Tahoma"/>
              <a:cs typeface="Tahoma"/>
              <a:sym typeface="Tahoma"/>
            </a:endParaRPr>
          </a:p>
          <a:p>
            <a:pPr indent="0" lvl="0" marL="0" marR="0" rtl="0" algn="l">
              <a:lnSpc>
                <a:spcPct val="90000"/>
              </a:lnSpc>
              <a:spcBef>
                <a:spcPts val="0"/>
              </a:spcBef>
              <a:spcAft>
                <a:spcPts val="0"/>
              </a:spcAft>
              <a:buNone/>
            </a:pPr>
            <a:r>
              <a:rPr b="1" lang="hu-HU" sz="1900">
                <a:solidFill>
                  <a:schemeClr val="dk2"/>
                </a:solidFill>
                <a:latin typeface="Tahoma"/>
                <a:ea typeface="Tahoma"/>
                <a:cs typeface="Tahoma"/>
                <a:sym typeface="Tahoma"/>
              </a:rPr>
              <a:t>Kockázati index: </a:t>
            </a:r>
            <a:r>
              <a:rPr lang="hu-HU" sz="1900">
                <a:solidFill>
                  <a:schemeClr val="dk2"/>
                </a:solidFill>
                <a:latin typeface="Tahoma"/>
                <a:ea typeface="Tahoma"/>
                <a:cs typeface="Tahoma"/>
                <a:sym typeface="Tahoma"/>
              </a:rPr>
              <a:t> fizetésképtelenségi valószínűséggel arányos mutatószám, amely egy 1-100-ig terjedő skálán jellemzi, hogy a cég mekkora valószínűséggel fog fizetésképtelenségi eljárás alá kerülni. </a:t>
            </a:r>
            <a:r>
              <a:rPr b="1" i="1" lang="hu-HU" sz="1900">
                <a:solidFill>
                  <a:schemeClr val="dk2"/>
                </a:solidFill>
                <a:latin typeface="Tahoma"/>
                <a:ea typeface="Tahoma"/>
                <a:cs typeface="Tahoma"/>
                <a:sym typeface="Tahoma"/>
              </a:rPr>
              <a:t>Alacsony mutató = megbízhatóság</a:t>
            </a:r>
            <a:endParaRPr sz="2400">
              <a:solidFill>
                <a:schemeClr val="dk2"/>
              </a:solidFill>
              <a:latin typeface="Tahoma"/>
              <a:ea typeface="Tahoma"/>
              <a:cs typeface="Tahoma"/>
              <a:sym typeface="Tahoma"/>
            </a:endParaRPr>
          </a:p>
        </p:txBody>
      </p:sp>
      <p:sp>
        <p:nvSpPr>
          <p:cNvPr id="180" name="Google Shape;180;g20f92cda910_0_33"/>
          <p:cNvSpPr txBox="1"/>
          <p:nvPr/>
        </p:nvSpPr>
        <p:spPr>
          <a:xfrm>
            <a:off x="2045375" y="530025"/>
            <a:ext cx="69498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Kockázati besorolás és INDEX</a:t>
            </a:r>
            <a:endParaRPr b="0" i="0" sz="1400" u="none" cap="none" strike="noStrike">
              <a:solidFill>
                <a:srgbClr val="000000"/>
              </a:solidFill>
              <a:latin typeface="Arial"/>
              <a:ea typeface="Arial"/>
              <a:cs typeface="Arial"/>
              <a:sym typeface="Arial"/>
            </a:endParaRPr>
          </a:p>
        </p:txBody>
      </p:sp>
      <p:pic>
        <p:nvPicPr>
          <p:cNvPr id="181" name="Google Shape;181;g20f92cda910_0_33"/>
          <p:cNvPicPr preferRelativeResize="0"/>
          <p:nvPr/>
        </p:nvPicPr>
        <p:blipFill rotWithShape="1">
          <a:blip r:embed="rId3">
            <a:alphaModFix/>
          </a:blip>
          <a:srcRect b="16045" l="45864" r="23871" t="18701"/>
          <a:stretch/>
        </p:blipFill>
        <p:spPr>
          <a:xfrm>
            <a:off x="5081600" y="1839125"/>
            <a:ext cx="4062400" cy="3736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179af7327c_1_27"/>
          <p:cNvSpPr txBox="1"/>
          <p:nvPr/>
        </p:nvSpPr>
        <p:spPr>
          <a:xfrm>
            <a:off x="211950" y="1271150"/>
            <a:ext cx="8720100" cy="3232500"/>
          </a:xfrm>
          <a:prstGeom prst="rect">
            <a:avLst/>
          </a:prstGeom>
          <a:noFill/>
          <a:ln>
            <a:noFill/>
          </a:ln>
        </p:spPr>
        <p:txBody>
          <a:bodyPr anchorCtr="0" anchor="t" bIns="45700" lIns="91425" spcFirstLastPara="1" rIns="91425" wrap="square" tIns="45700">
            <a:spAutoFit/>
          </a:bodyPr>
          <a:lstStyle/>
          <a:p>
            <a:pPr indent="0" lvl="0" marL="457200" marR="0" rtl="0" algn="l">
              <a:lnSpc>
                <a:spcPct val="90000"/>
              </a:lnSpc>
              <a:spcBef>
                <a:spcPts val="0"/>
              </a:spcBef>
              <a:spcAft>
                <a:spcPts val="0"/>
              </a:spcAft>
              <a:buNone/>
            </a:pPr>
            <a:r>
              <a:t/>
            </a:r>
            <a:endParaRPr b="1" sz="2000">
              <a:latin typeface="Tahoma"/>
              <a:ea typeface="Tahoma"/>
              <a:cs typeface="Tahoma"/>
              <a:sym typeface="Tahoma"/>
            </a:endParaRPr>
          </a:p>
          <a:p>
            <a:pPr indent="0" lvl="0" marL="457200" marR="0" rtl="0" algn="l">
              <a:lnSpc>
                <a:spcPct val="90000"/>
              </a:lnSpc>
              <a:spcBef>
                <a:spcPts val="0"/>
              </a:spcBef>
              <a:spcAft>
                <a:spcPts val="0"/>
              </a:spcAft>
              <a:buNone/>
            </a:pPr>
            <a:r>
              <a:rPr lang="hu-HU" sz="2000">
                <a:latin typeface="Tahoma"/>
                <a:ea typeface="Tahoma"/>
                <a:cs typeface="Tahoma"/>
                <a:sym typeface="Tahoma"/>
              </a:rPr>
              <a:t>A válságtűrési index a vizsgált vállalkozás gazdasági visszaesés esetén tapasztalható stressztűrési képességét jellemzi. Az index egy</a:t>
            </a:r>
            <a:r>
              <a:rPr b="1" i="1" lang="hu-HU" sz="2000">
                <a:latin typeface="Tahoma"/>
                <a:ea typeface="Tahoma"/>
                <a:cs typeface="Tahoma"/>
                <a:sym typeface="Tahoma"/>
              </a:rPr>
              <a:t> iparágfüggetlen, </a:t>
            </a:r>
            <a:r>
              <a:rPr lang="hu-HU" sz="2000">
                <a:latin typeface="Tahoma"/>
                <a:ea typeface="Tahoma"/>
                <a:cs typeface="Tahoma"/>
                <a:sym typeface="Tahoma"/>
              </a:rPr>
              <a:t>általános </a:t>
            </a:r>
            <a:r>
              <a:rPr b="1" i="1" lang="hu-HU" sz="2000">
                <a:latin typeface="Tahoma"/>
                <a:ea typeface="Tahoma"/>
                <a:cs typeface="Tahoma"/>
                <a:sym typeface="Tahoma"/>
              </a:rPr>
              <a:t>mutató</a:t>
            </a:r>
            <a:r>
              <a:rPr lang="hu-HU" sz="2000">
                <a:latin typeface="Tahoma"/>
                <a:ea typeface="Tahoma"/>
                <a:cs typeface="Tahoma"/>
                <a:sym typeface="Tahoma"/>
              </a:rPr>
              <a:t>, amely azon </a:t>
            </a:r>
            <a:r>
              <a:rPr b="1" i="1" lang="hu-HU" sz="2000">
                <a:latin typeface="Tahoma"/>
                <a:ea typeface="Tahoma"/>
                <a:cs typeface="Tahoma"/>
                <a:sym typeface="Tahoma"/>
              </a:rPr>
              <a:t>pénzügyi és egyéb cégadatokat helyezi fókuszba</a:t>
            </a:r>
            <a:r>
              <a:rPr lang="hu-HU" sz="2000">
                <a:latin typeface="Tahoma"/>
                <a:ea typeface="Tahoma"/>
                <a:cs typeface="Tahoma"/>
                <a:sym typeface="Tahoma"/>
              </a:rPr>
              <a:t>, amelyek egy gazdasági visszaesés esetén kiemeltnek számítanak.</a:t>
            </a:r>
            <a:endParaRPr sz="2000">
              <a:latin typeface="Tahoma"/>
              <a:ea typeface="Tahoma"/>
              <a:cs typeface="Tahoma"/>
              <a:sym typeface="Tahoma"/>
            </a:endParaRPr>
          </a:p>
          <a:p>
            <a:pPr indent="0" lvl="0" marL="457200" marR="0" rtl="0" algn="l">
              <a:lnSpc>
                <a:spcPct val="90000"/>
              </a:lnSpc>
              <a:spcBef>
                <a:spcPts val="0"/>
              </a:spcBef>
              <a:spcAft>
                <a:spcPts val="0"/>
              </a:spcAft>
              <a:buNone/>
            </a:pPr>
            <a:r>
              <a:t/>
            </a:r>
            <a:endParaRPr sz="2000">
              <a:latin typeface="Tahoma"/>
              <a:ea typeface="Tahoma"/>
              <a:cs typeface="Tahoma"/>
              <a:sym typeface="Tahoma"/>
            </a:endParaRPr>
          </a:p>
          <a:p>
            <a:pPr indent="0" lvl="0" marL="457200" marR="0" rtl="0" algn="l">
              <a:lnSpc>
                <a:spcPct val="90000"/>
              </a:lnSpc>
              <a:spcBef>
                <a:spcPts val="0"/>
              </a:spcBef>
              <a:spcAft>
                <a:spcPts val="0"/>
              </a:spcAft>
              <a:buNone/>
            </a:pPr>
            <a:r>
              <a:rPr lang="hu-HU" sz="2000">
                <a:latin typeface="Tahoma"/>
                <a:ea typeface="Tahoma"/>
                <a:cs typeface="Tahoma"/>
                <a:sym typeface="Tahoma"/>
              </a:rPr>
              <a:t>A mutatónak 3 állása van:</a:t>
            </a:r>
            <a:endParaRPr sz="2000">
              <a:latin typeface="Tahoma"/>
              <a:ea typeface="Tahoma"/>
              <a:cs typeface="Tahoma"/>
              <a:sym typeface="Tahoma"/>
            </a:endParaRPr>
          </a:p>
          <a:p>
            <a:pPr indent="-355599" lvl="0" marL="899999" marR="0" rtl="0" algn="l">
              <a:lnSpc>
                <a:spcPct val="100000"/>
              </a:lnSpc>
              <a:spcBef>
                <a:spcPts val="0"/>
              </a:spcBef>
              <a:spcAft>
                <a:spcPts val="0"/>
              </a:spcAft>
              <a:buSzPts val="2000"/>
              <a:buFont typeface="Tahoma"/>
              <a:buChar char="●"/>
            </a:pPr>
            <a:r>
              <a:rPr lang="hu-HU" sz="2000">
                <a:latin typeface="Tahoma"/>
                <a:ea typeface="Tahoma"/>
                <a:cs typeface="Tahoma"/>
                <a:sym typeface="Tahoma"/>
              </a:rPr>
              <a:t>átlagnál gyengébb stressztűrési képesség</a:t>
            </a:r>
            <a:endParaRPr sz="2000">
              <a:latin typeface="Tahoma"/>
              <a:ea typeface="Tahoma"/>
              <a:cs typeface="Tahoma"/>
              <a:sym typeface="Tahoma"/>
            </a:endParaRPr>
          </a:p>
          <a:p>
            <a:pPr indent="-355599" lvl="0" marL="899999" rtl="0" algn="just">
              <a:lnSpc>
                <a:spcPct val="100000"/>
              </a:lnSpc>
              <a:spcBef>
                <a:spcPts val="0"/>
              </a:spcBef>
              <a:spcAft>
                <a:spcPts val="0"/>
              </a:spcAft>
              <a:buSzPts val="2000"/>
              <a:buFont typeface="Tahoma"/>
              <a:buChar char="●"/>
            </a:pPr>
            <a:r>
              <a:rPr lang="hu-HU" sz="2000">
                <a:latin typeface="Tahoma"/>
                <a:ea typeface="Tahoma"/>
                <a:cs typeface="Tahoma"/>
                <a:sym typeface="Tahoma"/>
              </a:rPr>
              <a:t>átlagos stressztűrési képesség</a:t>
            </a:r>
            <a:endParaRPr sz="2000">
              <a:latin typeface="Tahoma"/>
              <a:ea typeface="Tahoma"/>
              <a:cs typeface="Tahoma"/>
              <a:sym typeface="Tahoma"/>
            </a:endParaRPr>
          </a:p>
          <a:p>
            <a:pPr indent="-355599" lvl="0" marL="899999" rtl="0" algn="just">
              <a:lnSpc>
                <a:spcPct val="100000"/>
              </a:lnSpc>
              <a:spcBef>
                <a:spcPts val="0"/>
              </a:spcBef>
              <a:spcAft>
                <a:spcPts val="0"/>
              </a:spcAft>
              <a:buSzPts val="2000"/>
              <a:buFont typeface="Tahoma"/>
              <a:buChar char="●"/>
            </a:pPr>
            <a:r>
              <a:rPr lang="hu-HU" sz="2000">
                <a:latin typeface="Tahoma"/>
                <a:ea typeface="Tahoma"/>
                <a:cs typeface="Tahoma"/>
                <a:sym typeface="Tahoma"/>
              </a:rPr>
              <a:t>átlagnál erősebb stressztűrési képesség</a:t>
            </a:r>
            <a:endParaRPr sz="2400">
              <a:solidFill>
                <a:schemeClr val="dk2"/>
              </a:solidFill>
              <a:latin typeface="Tahoma"/>
              <a:ea typeface="Tahoma"/>
              <a:cs typeface="Tahoma"/>
              <a:sym typeface="Tahoma"/>
            </a:endParaRPr>
          </a:p>
        </p:txBody>
      </p:sp>
      <p:sp>
        <p:nvSpPr>
          <p:cNvPr id="187" name="Google Shape;187;g2179af7327c_1_27"/>
          <p:cNvSpPr txBox="1"/>
          <p:nvPr/>
        </p:nvSpPr>
        <p:spPr>
          <a:xfrm>
            <a:off x="2045375" y="530025"/>
            <a:ext cx="63252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Válságállósági index</a:t>
            </a:r>
            <a:endParaRPr b="0" i="0" sz="1400" u="none" cap="none" strike="noStrike">
              <a:solidFill>
                <a:srgbClr val="000000"/>
              </a:solidFill>
              <a:latin typeface="Arial"/>
              <a:ea typeface="Arial"/>
              <a:cs typeface="Arial"/>
              <a:sym typeface="Arial"/>
            </a:endParaRPr>
          </a:p>
        </p:txBody>
      </p:sp>
      <p:pic>
        <p:nvPicPr>
          <p:cNvPr id="188" name="Google Shape;188;g2179af7327c_1_27"/>
          <p:cNvPicPr preferRelativeResize="0"/>
          <p:nvPr/>
        </p:nvPicPr>
        <p:blipFill rotWithShape="1">
          <a:blip r:embed="rId3">
            <a:alphaModFix/>
          </a:blip>
          <a:srcRect b="28010" l="0" r="0" t="0"/>
          <a:stretch/>
        </p:blipFill>
        <p:spPr>
          <a:xfrm>
            <a:off x="2641500" y="4587350"/>
            <a:ext cx="3712350" cy="203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179af7327c_1_0"/>
          <p:cNvSpPr txBox="1"/>
          <p:nvPr/>
        </p:nvSpPr>
        <p:spPr>
          <a:xfrm>
            <a:off x="275225" y="979725"/>
            <a:ext cx="8473500" cy="4432500"/>
          </a:xfrm>
          <a:prstGeom prst="rect">
            <a:avLst/>
          </a:prstGeom>
          <a:noFill/>
          <a:ln>
            <a:noFill/>
          </a:ln>
        </p:spPr>
        <p:txBody>
          <a:bodyPr anchorCtr="0" anchor="t" bIns="45700" lIns="91425" spcFirstLastPara="1" rIns="91425" wrap="square" tIns="45700">
            <a:noAutofit/>
          </a:bodyPr>
          <a:lstStyle/>
          <a:p>
            <a:pPr indent="0" lvl="0" marL="914400" marR="0" rtl="0" algn="l">
              <a:lnSpc>
                <a:spcPct val="90000"/>
              </a:lnSpc>
              <a:spcBef>
                <a:spcPts val="0"/>
              </a:spcBef>
              <a:spcAft>
                <a:spcPts val="0"/>
              </a:spcAft>
              <a:buNone/>
            </a:pPr>
            <a:r>
              <a:t/>
            </a:r>
            <a:endParaRPr b="1" i="1" sz="16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ctr">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Adott cégre keresés: Moldován &amp; Fia Kft.</a:t>
            </a:r>
            <a:endParaRPr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ctr">
              <a:lnSpc>
                <a:spcPct val="90000"/>
              </a:lnSpc>
              <a:spcBef>
                <a:spcPts val="0"/>
              </a:spcBef>
              <a:spcAft>
                <a:spcPts val="0"/>
              </a:spcAft>
              <a:buNone/>
            </a:pPr>
            <a:r>
              <a:t/>
            </a:r>
            <a:endParaRPr b="1" i="1"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p:txBody>
      </p:sp>
      <p:sp>
        <p:nvSpPr>
          <p:cNvPr id="194" name="Google Shape;194;g2179af7327c_1_0"/>
          <p:cNvSpPr txBox="1"/>
          <p:nvPr/>
        </p:nvSpPr>
        <p:spPr>
          <a:xfrm>
            <a:off x="2045375" y="530025"/>
            <a:ext cx="69498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cégnév alapján Cégkivonat, Cégtörténet</a:t>
            </a:r>
            <a:endParaRPr b="0" i="0" sz="1400" u="none" cap="none" strike="noStrike">
              <a:solidFill>
                <a:srgbClr val="000000"/>
              </a:solidFill>
              <a:latin typeface="Arial"/>
              <a:ea typeface="Arial"/>
              <a:cs typeface="Arial"/>
              <a:sym typeface="Arial"/>
            </a:endParaRPr>
          </a:p>
        </p:txBody>
      </p:sp>
      <p:pic>
        <p:nvPicPr>
          <p:cNvPr id="195" name="Google Shape;195;g2179af7327c_1_0"/>
          <p:cNvPicPr preferRelativeResize="0"/>
          <p:nvPr/>
        </p:nvPicPr>
        <p:blipFill>
          <a:blip r:embed="rId3">
            <a:alphaModFix/>
          </a:blip>
          <a:stretch>
            <a:fillRect/>
          </a:stretch>
        </p:blipFill>
        <p:spPr>
          <a:xfrm>
            <a:off x="275213" y="2147000"/>
            <a:ext cx="4524375" cy="3905250"/>
          </a:xfrm>
          <a:prstGeom prst="rect">
            <a:avLst/>
          </a:prstGeom>
          <a:noFill/>
          <a:ln>
            <a:noFill/>
          </a:ln>
        </p:spPr>
      </p:pic>
      <p:pic>
        <p:nvPicPr>
          <p:cNvPr id="196" name="Google Shape;196;g2179af7327c_1_0"/>
          <p:cNvPicPr preferRelativeResize="0"/>
          <p:nvPr/>
        </p:nvPicPr>
        <p:blipFill rotWithShape="1">
          <a:blip r:embed="rId4">
            <a:alphaModFix/>
          </a:blip>
          <a:srcRect b="0" l="0" r="7415" t="0"/>
          <a:stretch/>
        </p:blipFill>
        <p:spPr>
          <a:xfrm>
            <a:off x="2709850" y="3183975"/>
            <a:ext cx="6434151" cy="2868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179af7327c_1_8"/>
          <p:cNvSpPr txBox="1"/>
          <p:nvPr/>
        </p:nvSpPr>
        <p:spPr>
          <a:xfrm>
            <a:off x="275225" y="979725"/>
            <a:ext cx="8473500" cy="4432500"/>
          </a:xfrm>
          <a:prstGeom prst="rect">
            <a:avLst/>
          </a:prstGeom>
          <a:noFill/>
          <a:ln>
            <a:noFill/>
          </a:ln>
        </p:spPr>
        <p:txBody>
          <a:bodyPr anchorCtr="0" anchor="t" bIns="45700" lIns="91425" spcFirstLastPara="1" rIns="91425" wrap="square" tIns="45700">
            <a:noAutofit/>
          </a:bodyPr>
          <a:lstStyle/>
          <a:p>
            <a:pPr indent="0" lvl="0" marL="914400" marR="0" rtl="0" algn="l">
              <a:lnSpc>
                <a:spcPct val="90000"/>
              </a:lnSpc>
              <a:spcBef>
                <a:spcPts val="0"/>
              </a:spcBef>
              <a:spcAft>
                <a:spcPts val="0"/>
              </a:spcAft>
              <a:buNone/>
            </a:pPr>
            <a:r>
              <a:t/>
            </a:r>
            <a:endParaRPr b="1" i="1" sz="16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ctr">
              <a:lnSpc>
                <a:spcPct val="90000"/>
              </a:lnSpc>
              <a:spcBef>
                <a:spcPts val="0"/>
              </a:spcBef>
              <a:spcAft>
                <a:spcPts val="0"/>
              </a:spcAft>
              <a:buClr>
                <a:srgbClr val="FF0000"/>
              </a:buClr>
              <a:buSzPts val="2400"/>
              <a:buFont typeface="Arial"/>
              <a:buNone/>
            </a:pPr>
            <a:r>
              <a:rPr lang="hu-HU" sz="1900" u="sng">
                <a:solidFill>
                  <a:schemeClr val="dk2"/>
                </a:solidFill>
                <a:latin typeface="Tahoma"/>
                <a:ea typeface="Tahoma"/>
                <a:cs typeface="Tahoma"/>
                <a:sym typeface="Tahoma"/>
              </a:rPr>
              <a:t>Adott cégre keresés: Moldován &amp; Fia Kft.</a:t>
            </a:r>
            <a:endParaRPr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u="sng">
              <a:solidFill>
                <a:schemeClr val="dk2"/>
              </a:solidFill>
              <a:latin typeface="Tahoma"/>
              <a:ea typeface="Tahoma"/>
              <a:cs typeface="Tahoma"/>
              <a:sym typeface="Tahoma"/>
            </a:endParaRPr>
          </a:p>
          <a:p>
            <a:pPr indent="0" lvl="0" marL="457200" marR="0" rtl="0" algn="ctr">
              <a:lnSpc>
                <a:spcPct val="90000"/>
              </a:lnSpc>
              <a:spcBef>
                <a:spcPts val="0"/>
              </a:spcBef>
              <a:spcAft>
                <a:spcPts val="0"/>
              </a:spcAft>
              <a:buClr>
                <a:srgbClr val="FF0000"/>
              </a:buClr>
              <a:buSzPts val="2400"/>
              <a:buFont typeface="Arial"/>
              <a:buNone/>
            </a:pPr>
            <a:r>
              <a:rPr b="1" lang="hu-HU" sz="1900" u="sng">
                <a:solidFill>
                  <a:schemeClr val="dk2"/>
                </a:solidFill>
                <a:latin typeface="Tahoma"/>
                <a:ea typeface="Tahoma"/>
                <a:cs typeface="Tahoma"/>
                <a:sym typeface="Tahoma"/>
              </a:rPr>
              <a:t>Cégkivonat</a:t>
            </a:r>
            <a:endParaRPr b="1"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Általános adatok, Azonosítók</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Cégformától függő adatok: társaság tagjainak adatai, pénzügyi modul, hirdetmények.</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Beállításoknál lehet állítani, hogy mikori hatállyal kérjük az adatokat.</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a:solidFill>
                <a:schemeClr val="dk2"/>
              </a:solidFill>
              <a:latin typeface="Tahoma"/>
              <a:ea typeface="Tahoma"/>
              <a:cs typeface="Tahoma"/>
              <a:sym typeface="Tahoma"/>
            </a:endParaRPr>
          </a:p>
          <a:p>
            <a:pPr indent="0" lvl="0" marL="457200" marR="0" rtl="0" algn="ctr">
              <a:lnSpc>
                <a:spcPct val="90000"/>
              </a:lnSpc>
              <a:spcBef>
                <a:spcPts val="0"/>
              </a:spcBef>
              <a:spcAft>
                <a:spcPts val="0"/>
              </a:spcAft>
              <a:buClr>
                <a:srgbClr val="FF0000"/>
              </a:buClr>
              <a:buSzPts val="2400"/>
              <a:buFont typeface="Arial"/>
              <a:buNone/>
            </a:pPr>
            <a:r>
              <a:rPr b="1" lang="hu-HU" sz="1900" u="sng">
                <a:solidFill>
                  <a:schemeClr val="dk2"/>
                </a:solidFill>
                <a:latin typeface="Tahoma"/>
                <a:ea typeface="Tahoma"/>
                <a:cs typeface="Tahoma"/>
                <a:sym typeface="Tahoma"/>
              </a:rPr>
              <a:t>Cégtörténet</a:t>
            </a:r>
            <a:endParaRPr b="1" sz="1900" u="sng">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Lehetőség van időszak beállítására, mettől meddig kérjük az adatokat.</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9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Hasznos funkciók a jobb sarokban:</a:t>
            </a:r>
            <a:endParaRPr sz="1900">
              <a:solidFill>
                <a:schemeClr val="dk2"/>
              </a:solidFill>
              <a:latin typeface="Tahoma"/>
              <a:ea typeface="Tahoma"/>
              <a:cs typeface="Tahoma"/>
              <a:sym typeface="Tahoma"/>
            </a:endParaRPr>
          </a:p>
          <a:p>
            <a:pPr indent="0" lvl="0" marL="457200" marR="0" rtl="0" algn="ctr">
              <a:lnSpc>
                <a:spcPct val="90000"/>
              </a:lnSpc>
              <a:spcBef>
                <a:spcPts val="0"/>
              </a:spcBef>
              <a:spcAft>
                <a:spcPts val="0"/>
              </a:spcAft>
              <a:buNone/>
            </a:pPr>
            <a:r>
              <a:t/>
            </a:r>
            <a:endParaRPr b="1" i="1"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p:txBody>
      </p:sp>
      <p:sp>
        <p:nvSpPr>
          <p:cNvPr id="202" name="Google Shape;202;g2179af7327c_1_8"/>
          <p:cNvSpPr txBox="1"/>
          <p:nvPr/>
        </p:nvSpPr>
        <p:spPr>
          <a:xfrm>
            <a:off x="2045375" y="530025"/>
            <a:ext cx="69498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cégnév alapján Cégkivonat, Cégtörténet</a:t>
            </a:r>
            <a:endParaRPr b="0" i="0" sz="1400" u="none" cap="none" strike="noStrike">
              <a:solidFill>
                <a:srgbClr val="000000"/>
              </a:solidFill>
              <a:latin typeface="Arial"/>
              <a:ea typeface="Arial"/>
              <a:cs typeface="Arial"/>
              <a:sym typeface="Arial"/>
            </a:endParaRPr>
          </a:p>
        </p:txBody>
      </p:sp>
      <p:pic>
        <p:nvPicPr>
          <p:cNvPr id="203" name="Google Shape;203;g2179af7327c_1_8"/>
          <p:cNvPicPr preferRelativeResize="0"/>
          <p:nvPr/>
        </p:nvPicPr>
        <p:blipFill>
          <a:blip r:embed="rId3">
            <a:alphaModFix/>
          </a:blip>
          <a:stretch>
            <a:fillRect/>
          </a:stretch>
        </p:blipFill>
        <p:spPr>
          <a:xfrm>
            <a:off x="4910138" y="4570538"/>
            <a:ext cx="3838575" cy="1876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0f92cda910_0_27"/>
          <p:cNvSpPr txBox="1"/>
          <p:nvPr/>
        </p:nvSpPr>
        <p:spPr>
          <a:xfrm>
            <a:off x="335250" y="926125"/>
            <a:ext cx="8473500" cy="4331400"/>
          </a:xfrm>
          <a:prstGeom prst="rect">
            <a:avLst/>
          </a:prstGeom>
          <a:noFill/>
          <a:ln>
            <a:noFill/>
          </a:ln>
        </p:spPr>
        <p:txBody>
          <a:bodyPr anchorCtr="0" anchor="t" bIns="45700" lIns="91425" spcFirstLastPara="1" rIns="91425" wrap="square" tIns="45700">
            <a:noAutofit/>
          </a:bodyPr>
          <a:lstStyle/>
          <a:p>
            <a:pPr indent="0" lvl="0" marL="914400" marR="0" rtl="0" algn="l">
              <a:lnSpc>
                <a:spcPct val="90000"/>
              </a:lnSpc>
              <a:spcBef>
                <a:spcPts val="0"/>
              </a:spcBef>
              <a:spcAft>
                <a:spcPts val="0"/>
              </a:spcAft>
              <a:buNone/>
            </a:pPr>
            <a:r>
              <a:t/>
            </a:r>
            <a:endParaRPr b="1" i="1" sz="1600">
              <a:solidFill>
                <a:schemeClr val="dk2"/>
              </a:solidFill>
              <a:latin typeface="Tahoma"/>
              <a:ea typeface="Tahoma"/>
              <a:cs typeface="Tahoma"/>
              <a:sym typeface="Tahoma"/>
            </a:endParaRPr>
          </a:p>
          <a:p>
            <a:pPr indent="-342900" lvl="0" marL="457200" marR="0" rtl="0" algn="l">
              <a:lnSpc>
                <a:spcPct val="90000"/>
              </a:lnSpc>
              <a:spcBef>
                <a:spcPts val="0"/>
              </a:spcBef>
              <a:spcAft>
                <a:spcPts val="0"/>
              </a:spcAft>
              <a:buClr>
                <a:schemeClr val="dk2"/>
              </a:buClr>
              <a:buSzPts val="1800"/>
              <a:buFont typeface="Tahoma"/>
              <a:buChar char="●"/>
            </a:pPr>
            <a:r>
              <a:rPr b="1" i="1" lang="hu-HU" sz="1800">
                <a:solidFill>
                  <a:schemeClr val="dk2"/>
                </a:solidFill>
                <a:latin typeface="Tahoma"/>
                <a:ea typeface="Tahoma"/>
                <a:cs typeface="Tahoma"/>
                <a:sym typeface="Tahoma"/>
              </a:rPr>
              <a:t>Összetett keresés/Személy/</a:t>
            </a:r>
            <a:r>
              <a:rPr b="1" i="1" lang="hu-HU" sz="1800" u="sng">
                <a:solidFill>
                  <a:schemeClr val="dk2"/>
                </a:solidFill>
                <a:latin typeface="Tahoma"/>
                <a:ea typeface="Tahoma"/>
                <a:cs typeface="Tahoma"/>
                <a:sym typeface="Tahoma"/>
              </a:rPr>
              <a:t>Személyes kapcsolati háló keresés</a:t>
            </a:r>
            <a:endParaRPr b="1" i="1" sz="1800" u="sng">
              <a:solidFill>
                <a:schemeClr val="dk2"/>
              </a:solidFill>
              <a:latin typeface="Tahoma"/>
              <a:ea typeface="Tahoma"/>
              <a:cs typeface="Tahoma"/>
              <a:sym typeface="Tahoma"/>
            </a:endParaRPr>
          </a:p>
          <a:p>
            <a:pPr indent="-342900" lvl="0" marL="457200" marR="0" rtl="0" algn="l">
              <a:lnSpc>
                <a:spcPct val="90000"/>
              </a:lnSpc>
              <a:spcBef>
                <a:spcPts val="0"/>
              </a:spcBef>
              <a:spcAft>
                <a:spcPts val="0"/>
              </a:spcAft>
              <a:buClr>
                <a:schemeClr val="dk2"/>
              </a:buClr>
              <a:buSzPts val="1800"/>
              <a:buFont typeface="Tahoma"/>
              <a:buChar char="●"/>
            </a:pPr>
            <a:r>
              <a:rPr b="1" i="1" lang="hu-HU" sz="1800">
                <a:solidFill>
                  <a:schemeClr val="dk2"/>
                </a:solidFill>
                <a:latin typeface="Tahoma"/>
                <a:ea typeface="Tahoma"/>
                <a:cs typeface="Tahoma"/>
                <a:sym typeface="Tahoma"/>
              </a:rPr>
              <a:t>Cégre keresve és megjelenítve is elérhető</a:t>
            </a:r>
            <a:endParaRPr b="1" i="1" sz="18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b="1" i="1" sz="1100">
              <a:solidFill>
                <a:schemeClr val="dk2"/>
              </a:solidFill>
              <a:latin typeface="Tahoma"/>
              <a:ea typeface="Tahoma"/>
              <a:cs typeface="Tahoma"/>
              <a:sym typeface="Tahoma"/>
            </a:endParaRPr>
          </a:p>
          <a:p>
            <a:pPr indent="0" lvl="0" marL="0" marR="0" rtl="0" algn="ctr">
              <a:lnSpc>
                <a:spcPct val="100000"/>
              </a:lnSpc>
              <a:spcBef>
                <a:spcPts val="0"/>
              </a:spcBef>
              <a:spcAft>
                <a:spcPts val="0"/>
              </a:spcAft>
              <a:buNone/>
            </a:pPr>
            <a:r>
              <a:rPr lang="hu-HU" sz="1800">
                <a:solidFill>
                  <a:schemeClr val="dk2"/>
                </a:solidFill>
                <a:latin typeface="Tahoma"/>
                <a:ea typeface="Tahoma"/>
                <a:cs typeface="Tahoma"/>
                <a:sym typeface="Tahoma"/>
              </a:rPr>
              <a:t>Az elkészült ábra PDF-ben kimenthető.</a:t>
            </a:r>
            <a:endParaRPr sz="1800">
              <a:solidFill>
                <a:schemeClr val="dk2"/>
              </a:solidFill>
              <a:latin typeface="Tahoma"/>
              <a:ea typeface="Tahoma"/>
              <a:cs typeface="Tahoma"/>
              <a:sym typeface="Tahoma"/>
            </a:endParaRPr>
          </a:p>
          <a:p>
            <a:pPr indent="0" lvl="0" marL="0" marR="0" rtl="0" algn="ctr">
              <a:lnSpc>
                <a:spcPct val="100000"/>
              </a:lnSpc>
              <a:spcBef>
                <a:spcPts val="0"/>
              </a:spcBef>
              <a:spcAft>
                <a:spcPts val="0"/>
              </a:spcAft>
              <a:buNone/>
            </a:pPr>
            <a:r>
              <a:rPr i="1" lang="hu-HU" sz="1800" u="sng">
                <a:solidFill>
                  <a:schemeClr val="dk2"/>
                </a:solidFill>
                <a:latin typeface="Tahoma"/>
                <a:ea typeface="Tahoma"/>
                <a:cs typeface="Tahoma"/>
                <a:sym typeface="Tahoma"/>
              </a:rPr>
              <a:t>Egyéb beállítások tehetők:</a:t>
            </a:r>
            <a:r>
              <a:rPr lang="hu-HU" sz="1800">
                <a:solidFill>
                  <a:schemeClr val="dk2"/>
                </a:solidFill>
                <a:latin typeface="Tahoma"/>
                <a:ea typeface="Tahoma"/>
                <a:cs typeface="Tahoma"/>
                <a:sym typeface="Tahoma"/>
              </a:rPr>
              <a:t> Ábrázolás, Megjelenítendő kapcsolat típusok.</a:t>
            </a:r>
            <a:endParaRPr sz="1800">
              <a:solidFill>
                <a:schemeClr val="dk2"/>
              </a:solidFill>
              <a:latin typeface="Tahoma"/>
              <a:ea typeface="Tahoma"/>
              <a:cs typeface="Tahoma"/>
              <a:sym typeface="Tahoma"/>
            </a:endParaRPr>
          </a:p>
          <a:p>
            <a:pPr indent="0" lvl="0" marL="0" marR="0" rtl="0" algn="ctr">
              <a:lnSpc>
                <a:spcPct val="100000"/>
              </a:lnSpc>
              <a:spcBef>
                <a:spcPts val="0"/>
              </a:spcBef>
              <a:spcAft>
                <a:spcPts val="0"/>
              </a:spcAft>
              <a:buNone/>
            </a:pPr>
            <a:r>
              <a:rPr lang="hu-HU" sz="1800">
                <a:solidFill>
                  <a:schemeClr val="dk2"/>
                </a:solidFill>
                <a:latin typeface="Tahoma"/>
                <a:ea typeface="Tahoma"/>
                <a:cs typeface="Tahoma"/>
                <a:sym typeface="Tahoma"/>
              </a:rPr>
              <a:t>A cég/tulajdonosi vezetői kapcsolatait hány évre visszamenőleg ábrázolja.</a:t>
            </a:r>
            <a:endParaRPr sz="1800">
              <a:solidFill>
                <a:schemeClr val="dk2"/>
              </a:solidFill>
              <a:latin typeface="Tahoma"/>
              <a:ea typeface="Tahoma"/>
              <a:cs typeface="Tahoma"/>
              <a:sym typeface="Tahoma"/>
            </a:endParaRPr>
          </a:p>
          <a:p>
            <a:pPr indent="0" lvl="0" marL="457200" marR="0" rtl="0" algn="ctr">
              <a:lnSpc>
                <a:spcPct val="90000"/>
              </a:lnSpc>
              <a:spcBef>
                <a:spcPts val="0"/>
              </a:spcBef>
              <a:spcAft>
                <a:spcPts val="0"/>
              </a:spcAft>
              <a:buNone/>
            </a:pPr>
            <a:r>
              <a:t/>
            </a:r>
            <a:endParaRPr b="1" i="1" sz="2000">
              <a:solidFill>
                <a:schemeClr val="dk2"/>
              </a:solidFill>
              <a:latin typeface="Tahoma"/>
              <a:ea typeface="Tahoma"/>
              <a:cs typeface="Tahoma"/>
              <a:sym typeface="Tahoma"/>
            </a:endParaRPr>
          </a:p>
          <a:p>
            <a:pPr indent="0" lvl="0" marL="457200" marR="0" rtl="0" algn="ctr">
              <a:lnSpc>
                <a:spcPct val="90000"/>
              </a:lnSpc>
              <a:spcBef>
                <a:spcPts val="0"/>
              </a:spcBef>
              <a:spcAft>
                <a:spcPts val="0"/>
              </a:spcAft>
              <a:buNone/>
            </a:pPr>
            <a:r>
              <a:t/>
            </a:r>
            <a:endParaRPr b="1" i="1"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p:txBody>
      </p:sp>
      <p:sp>
        <p:nvSpPr>
          <p:cNvPr id="209" name="Google Shape;209;g20f92cda910_0_27"/>
          <p:cNvSpPr txBox="1"/>
          <p:nvPr/>
        </p:nvSpPr>
        <p:spPr>
          <a:xfrm>
            <a:off x="2079750" y="375325"/>
            <a:ext cx="69498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Kapcsolati háló </a:t>
            </a:r>
            <a:endParaRPr b="0" i="0" sz="1400" u="none" cap="none" strike="noStrike">
              <a:solidFill>
                <a:srgbClr val="000000"/>
              </a:solidFill>
              <a:latin typeface="Arial"/>
              <a:ea typeface="Arial"/>
              <a:cs typeface="Arial"/>
              <a:sym typeface="Arial"/>
            </a:endParaRPr>
          </a:p>
        </p:txBody>
      </p:sp>
      <p:pic>
        <p:nvPicPr>
          <p:cNvPr id="210" name="Google Shape;210;g20f92cda910_0_27"/>
          <p:cNvPicPr preferRelativeResize="0"/>
          <p:nvPr/>
        </p:nvPicPr>
        <p:blipFill>
          <a:blip r:embed="rId3">
            <a:alphaModFix/>
          </a:blip>
          <a:stretch>
            <a:fillRect/>
          </a:stretch>
        </p:blipFill>
        <p:spPr>
          <a:xfrm>
            <a:off x="241800" y="2740900"/>
            <a:ext cx="8660424" cy="3756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0f92cda910_0_71"/>
          <p:cNvSpPr txBox="1"/>
          <p:nvPr/>
        </p:nvSpPr>
        <p:spPr>
          <a:xfrm>
            <a:off x="275225" y="1340700"/>
            <a:ext cx="847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1" lang="hu-HU" sz="2000">
                <a:solidFill>
                  <a:schemeClr val="dk2"/>
                </a:solidFill>
                <a:latin typeface="Tahoma"/>
                <a:ea typeface="Tahoma"/>
                <a:cs typeface="Tahoma"/>
                <a:sym typeface="Tahoma"/>
              </a:rPr>
              <a:t>JELMAGYARÁZAT - részlet</a:t>
            </a:r>
            <a:r>
              <a:rPr b="1" i="1" lang="hu-HU" sz="2000">
                <a:solidFill>
                  <a:schemeClr val="dk2"/>
                </a:solidFill>
                <a:latin typeface="Tahoma"/>
                <a:ea typeface="Tahoma"/>
                <a:cs typeface="Tahoma"/>
                <a:sym typeface="Tahoma"/>
              </a:rPr>
              <a:t>:</a:t>
            </a:r>
            <a:endParaRPr sz="2400">
              <a:solidFill>
                <a:schemeClr val="dk2"/>
              </a:solidFill>
              <a:latin typeface="Tahoma"/>
              <a:ea typeface="Tahoma"/>
              <a:cs typeface="Tahoma"/>
              <a:sym typeface="Tahoma"/>
            </a:endParaRPr>
          </a:p>
        </p:txBody>
      </p:sp>
      <p:sp>
        <p:nvSpPr>
          <p:cNvPr id="216" name="Google Shape;216;g20f92cda910_0_71"/>
          <p:cNvSpPr txBox="1"/>
          <p:nvPr/>
        </p:nvSpPr>
        <p:spPr>
          <a:xfrm>
            <a:off x="2045375" y="530025"/>
            <a:ext cx="69498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Kapcsolati háló </a:t>
            </a:r>
            <a:endParaRPr b="0" i="0" sz="1400" u="none" cap="none" strike="noStrike">
              <a:solidFill>
                <a:srgbClr val="000000"/>
              </a:solidFill>
              <a:latin typeface="Arial"/>
              <a:ea typeface="Arial"/>
              <a:cs typeface="Arial"/>
              <a:sym typeface="Arial"/>
            </a:endParaRPr>
          </a:p>
        </p:txBody>
      </p:sp>
      <p:pic>
        <p:nvPicPr>
          <p:cNvPr id="217" name="Google Shape;217;g20f92cda910_0_71"/>
          <p:cNvPicPr preferRelativeResize="0"/>
          <p:nvPr/>
        </p:nvPicPr>
        <p:blipFill rotWithShape="1">
          <a:blip r:embed="rId3">
            <a:alphaModFix/>
          </a:blip>
          <a:srcRect b="0" l="2893" r="0" t="3540"/>
          <a:stretch/>
        </p:blipFill>
        <p:spPr>
          <a:xfrm>
            <a:off x="151125" y="2371950"/>
            <a:ext cx="8992875" cy="295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5" type="body"/>
          </p:nvPr>
        </p:nvSpPr>
        <p:spPr>
          <a:xfrm>
            <a:off x="923950" y="2140875"/>
            <a:ext cx="7393500" cy="2664300"/>
          </a:xfrm>
          <a:prstGeom prst="rect">
            <a:avLst/>
          </a:prstGeom>
          <a:noFill/>
          <a:ln>
            <a:noFill/>
          </a:ln>
        </p:spPr>
        <p:txBody>
          <a:bodyPr anchorCtr="0" anchor="t" bIns="45700" lIns="91425" spcFirstLastPara="1" rIns="91425" wrap="square" tIns="45700">
            <a:spAutoFit/>
          </a:bodyPr>
          <a:lstStyle/>
          <a:p>
            <a:pPr indent="-273050" lvl="0" marL="273050" rtl="0" algn="l">
              <a:lnSpc>
                <a:spcPct val="90000"/>
              </a:lnSpc>
              <a:spcBef>
                <a:spcPts val="0"/>
              </a:spcBef>
              <a:spcAft>
                <a:spcPts val="0"/>
              </a:spcAft>
              <a:buSzPts val="2400"/>
              <a:buChar char="▪"/>
            </a:pPr>
            <a:r>
              <a:rPr lang="hu-HU" sz="2400">
                <a:solidFill>
                  <a:schemeClr val="dk2"/>
                </a:solidFill>
              </a:rPr>
              <a:t>Általános tudnivalók</a:t>
            </a:r>
            <a:endParaRPr>
              <a:solidFill>
                <a:schemeClr val="dk2"/>
              </a:solidFill>
            </a:endParaRPr>
          </a:p>
          <a:p>
            <a:pPr indent="-273050" lvl="0" marL="273050" rtl="0" algn="l">
              <a:lnSpc>
                <a:spcPct val="90000"/>
              </a:lnSpc>
              <a:spcBef>
                <a:spcPts val="900"/>
              </a:spcBef>
              <a:spcAft>
                <a:spcPts val="0"/>
              </a:spcAft>
              <a:buSzPts val="2400"/>
              <a:buChar char="▪"/>
            </a:pPr>
            <a:r>
              <a:rPr lang="hu-HU" sz="2400">
                <a:solidFill>
                  <a:schemeClr val="dk2"/>
                </a:solidFill>
              </a:rPr>
              <a:t>Kapcsolódás karhoz, tanszékhez</a:t>
            </a:r>
            <a:endParaRPr>
              <a:solidFill>
                <a:schemeClr val="dk2"/>
              </a:solidFill>
            </a:endParaRPr>
          </a:p>
          <a:p>
            <a:pPr indent="-273050" lvl="0" marL="273050" rtl="0" algn="l">
              <a:lnSpc>
                <a:spcPct val="90000"/>
              </a:lnSpc>
              <a:spcBef>
                <a:spcPts val="900"/>
              </a:spcBef>
              <a:spcAft>
                <a:spcPts val="0"/>
              </a:spcAft>
              <a:buSzPts val="2400"/>
              <a:buChar char="▪"/>
            </a:pPr>
            <a:r>
              <a:rPr lang="hu-HU" sz="2400">
                <a:solidFill>
                  <a:schemeClr val="dk2"/>
                </a:solidFill>
              </a:rPr>
              <a:t>Tartalomtípusok</a:t>
            </a:r>
            <a:endParaRPr sz="2400">
              <a:solidFill>
                <a:schemeClr val="dk2"/>
              </a:solidFill>
            </a:endParaRPr>
          </a:p>
          <a:p>
            <a:pPr indent="-273050" lvl="0" marL="273050" rtl="0" algn="l">
              <a:lnSpc>
                <a:spcPct val="90000"/>
              </a:lnSpc>
              <a:spcBef>
                <a:spcPts val="900"/>
              </a:spcBef>
              <a:spcAft>
                <a:spcPts val="0"/>
              </a:spcAft>
              <a:buSzPts val="2400"/>
              <a:buChar char="▪"/>
            </a:pPr>
            <a:r>
              <a:rPr lang="hu-HU" sz="2400">
                <a:solidFill>
                  <a:schemeClr val="dk2"/>
                </a:solidFill>
              </a:rPr>
              <a:t>Modulok előfizetések</a:t>
            </a:r>
            <a:endParaRPr sz="2400">
              <a:solidFill>
                <a:schemeClr val="dk2"/>
              </a:solidFill>
            </a:endParaRPr>
          </a:p>
          <a:p>
            <a:pPr indent="-273050" lvl="0" marL="273050" rtl="0" algn="l">
              <a:lnSpc>
                <a:spcPct val="90000"/>
              </a:lnSpc>
              <a:spcBef>
                <a:spcPts val="900"/>
              </a:spcBef>
              <a:spcAft>
                <a:spcPts val="0"/>
              </a:spcAft>
              <a:buSzPts val="2400"/>
              <a:buChar char="▪"/>
            </a:pPr>
            <a:r>
              <a:rPr lang="hu-HU" sz="2400">
                <a:solidFill>
                  <a:schemeClr val="dk2"/>
                </a:solidFill>
              </a:rPr>
              <a:t>Keresési, szűrési lehetőségek - gyakorlati példákkal</a:t>
            </a:r>
            <a:endParaRPr>
              <a:solidFill>
                <a:schemeClr val="dk2"/>
              </a:solidFill>
            </a:endParaRPr>
          </a:p>
          <a:p>
            <a:pPr indent="-273050" lvl="0" marL="273050" rtl="0" algn="l">
              <a:lnSpc>
                <a:spcPct val="90000"/>
              </a:lnSpc>
              <a:spcBef>
                <a:spcPts val="900"/>
              </a:spcBef>
              <a:spcAft>
                <a:spcPts val="0"/>
              </a:spcAft>
              <a:buSzPts val="2400"/>
              <a:buChar char="▪"/>
            </a:pPr>
            <a:r>
              <a:rPr lang="hu-HU" sz="2400">
                <a:solidFill>
                  <a:schemeClr val="dk2"/>
                </a:solidFill>
              </a:rPr>
              <a:t>Adatbázis tartalma, felépítése</a:t>
            </a:r>
            <a:endParaRPr>
              <a:solidFill>
                <a:schemeClr val="dk2"/>
              </a:solidFill>
            </a:endParaRPr>
          </a:p>
        </p:txBody>
      </p:sp>
      <p:sp>
        <p:nvSpPr>
          <p:cNvPr id="101" name="Google Shape;101;p2"/>
          <p:cNvSpPr txBox="1"/>
          <p:nvPr/>
        </p:nvSpPr>
        <p:spPr>
          <a:xfrm>
            <a:off x="923948" y="1434601"/>
            <a:ext cx="3692100" cy="5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i="0" lang="hu-HU" sz="3600" u="none" cap="none" strike="noStrike">
                <a:solidFill>
                  <a:schemeClr val="dk1"/>
                </a:solidFill>
                <a:latin typeface="Tahoma"/>
                <a:ea typeface="Tahoma"/>
                <a:cs typeface="Tahoma"/>
                <a:sym typeface="Tahoma"/>
              </a:rPr>
              <a:t>Tartalomjegyzék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f92cda910_0_55"/>
          <p:cNvSpPr txBox="1"/>
          <p:nvPr/>
        </p:nvSpPr>
        <p:spPr>
          <a:xfrm>
            <a:off x="2045375" y="530025"/>
            <a:ext cx="69498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Keresési példa - Cégtár: </a:t>
            </a:r>
            <a:r>
              <a:rPr b="1" lang="hu-HU" sz="3200">
                <a:solidFill>
                  <a:schemeClr val="dk1"/>
                </a:solidFill>
                <a:latin typeface="Tahoma"/>
                <a:ea typeface="Tahoma"/>
                <a:cs typeface="Tahoma"/>
                <a:sym typeface="Tahoma"/>
              </a:rPr>
              <a:t>Nemzetközi céginformáció</a:t>
            </a:r>
            <a:r>
              <a:rPr lang="hu-HU" sz="3600">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p:txBody>
      </p:sp>
      <p:pic>
        <p:nvPicPr>
          <p:cNvPr id="223" name="Google Shape;223;g20f92cda910_0_55"/>
          <p:cNvPicPr preferRelativeResize="0"/>
          <p:nvPr/>
        </p:nvPicPr>
        <p:blipFill>
          <a:blip r:embed="rId3">
            <a:alphaModFix/>
          </a:blip>
          <a:stretch>
            <a:fillRect/>
          </a:stretch>
        </p:blipFill>
        <p:spPr>
          <a:xfrm>
            <a:off x="318100" y="1667325"/>
            <a:ext cx="8677076" cy="1883865"/>
          </a:xfrm>
          <a:prstGeom prst="rect">
            <a:avLst/>
          </a:prstGeom>
          <a:noFill/>
          <a:ln>
            <a:noFill/>
          </a:ln>
        </p:spPr>
      </p:pic>
      <p:pic>
        <p:nvPicPr>
          <p:cNvPr id="224" name="Google Shape;224;g20f92cda910_0_55"/>
          <p:cNvPicPr preferRelativeResize="0"/>
          <p:nvPr/>
        </p:nvPicPr>
        <p:blipFill>
          <a:blip r:embed="rId4">
            <a:alphaModFix/>
          </a:blip>
          <a:stretch>
            <a:fillRect/>
          </a:stretch>
        </p:blipFill>
        <p:spPr>
          <a:xfrm>
            <a:off x="84638" y="3551208"/>
            <a:ext cx="9143999" cy="29479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0f92cda910_0_38"/>
          <p:cNvSpPr txBox="1"/>
          <p:nvPr/>
        </p:nvSpPr>
        <p:spPr>
          <a:xfrm>
            <a:off x="871350" y="2161900"/>
            <a:ext cx="7401300" cy="22524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0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Megfelelő háttér azoknak, akik új megrendelőket vagy beszállítókat keresnek és összetett szempontrendszer szerint szeretnének leválogatásokat végezni.</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Segítségével szűrhetünk pl. tevékenységre, különböző  pénzügyi v. létszám kategóriákra, ill. az alapítás dátumára. Beszállítókat keresvén megtalálhatjuk pl. a meghatározott területen működő, jó pénzügyi mutatókkal bíró új cégeket.</a:t>
            </a:r>
            <a:endParaRPr sz="2000">
              <a:solidFill>
                <a:schemeClr val="dk2"/>
              </a:solidFill>
              <a:latin typeface="Tahoma"/>
              <a:ea typeface="Tahoma"/>
              <a:cs typeface="Tahoma"/>
              <a:sym typeface="Tahoma"/>
            </a:endParaRPr>
          </a:p>
        </p:txBody>
      </p:sp>
      <p:sp>
        <p:nvSpPr>
          <p:cNvPr id="230" name="Google Shape;230;g20f92cda910_0_38"/>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Marketing modul</a:t>
            </a:r>
            <a:endParaRPr b="0" i="0" sz="1400" u="none" cap="none" strike="noStrike">
              <a:solidFill>
                <a:srgbClr val="000000"/>
              </a:solidFill>
              <a:latin typeface="Arial"/>
              <a:ea typeface="Arial"/>
              <a:cs typeface="Arial"/>
              <a:sym typeface="Arial"/>
            </a:endParaRPr>
          </a:p>
        </p:txBody>
      </p:sp>
      <p:sp>
        <p:nvSpPr>
          <p:cNvPr id="231" name="Google Shape;231;g20f92cda910_0_38"/>
          <p:cNvSpPr txBox="1"/>
          <p:nvPr/>
        </p:nvSpPr>
        <p:spPr>
          <a:xfrm>
            <a:off x="2778125" y="706225"/>
            <a:ext cx="6290700" cy="585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hu-HU" sz="1300">
                <a:solidFill>
                  <a:schemeClr val="dk2"/>
                </a:solidFill>
                <a:latin typeface="Tahoma"/>
                <a:ea typeface="Tahoma"/>
                <a:cs typeface="Tahoma"/>
                <a:sym typeface="Tahoma"/>
              </a:rPr>
              <a:t>Cégtár + KH + Kockázati besorolás és INDEX + </a:t>
            </a:r>
            <a:r>
              <a:rPr lang="hu-HU" sz="1300">
                <a:solidFill>
                  <a:schemeClr val="dk2"/>
                </a:solidFill>
                <a:latin typeface="Tahoma"/>
                <a:ea typeface="Tahoma"/>
                <a:cs typeface="Tahoma"/>
                <a:sym typeface="Tahoma"/>
              </a:rPr>
              <a:t>Cégellenőrző</a:t>
            </a:r>
            <a:r>
              <a:rPr lang="hu-HU" sz="1300">
                <a:solidFill>
                  <a:schemeClr val="dk2"/>
                </a:solidFill>
                <a:latin typeface="Tahoma"/>
                <a:ea typeface="Tahoma"/>
                <a:cs typeface="Tahoma"/>
                <a:sym typeface="Tahoma"/>
              </a:rPr>
              <a:t> + </a:t>
            </a:r>
            <a:r>
              <a:rPr b="1" lang="hu-HU" sz="1300">
                <a:solidFill>
                  <a:schemeClr val="dk1"/>
                </a:solidFill>
                <a:latin typeface="Tahoma"/>
                <a:ea typeface="Tahoma"/>
                <a:cs typeface="Tahoma"/>
                <a:sym typeface="Tahoma"/>
              </a:rPr>
              <a:t>Marketing modul</a:t>
            </a:r>
            <a:r>
              <a:rPr lang="hu-HU" sz="1300">
                <a:solidFill>
                  <a:schemeClr val="dk2"/>
                </a:solidFill>
                <a:latin typeface="Tahoma"/>
                <a:ea typeface="Tahoma"/>
                <a:cs typeface="Tahoma"/>
                <a:sym typeface="Tahoma"/>
              </a:rPr>
              <a:t> előfizetés </a:t>
            </a:r>
            <a:r>
              <a:rPr b="1" lang="hu-HU" sz="1300">
                <a:solidFill>
                  <a:schemeClr val="dk2"/>
                </a:solidFill>
                <a:latin typeface="Tahoma"/>
                <a:ea typeface="Tahoma"/>
                <a:cs typeface="Tahoma"/>
                <a:sym typeface="Tahoma"/>
              </a:rPr>
              <a:t>egyidőben 3 fő belépéssel</a:t>
            </a:r>
            <a:endParaRPr b="1" sz="1300">
              <a:solidFill>
                <a:schemeClr val="dk2"/>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16382550f5_0_0"/>
          <p:cNvSpPr txBox="1"/>
          <p:nvPr/>
        </p:nvSpPr>
        <p:spPr>
          <a:xfrm>
            <a:off x="871350" y="2161900"/>
            <a:ext cx="7401300" cy="424800"/>
          </a:xfrm>
          <a:prstGeom prst="rect">
            <a:avLst/>
          </a:prstGeom>
          <a:noFill/>
          <a:ln>
            <a:noFill/>
          </a:ln>
        </p:spPr>
        <p:txBody>
          <a:bodyPr anchorCtr="0" anchor="t" bIns="45700" lIns="91425" spcFirstLastPara="1" rIns="91425" wrap="square" tIns="45700">
            <a:spAutoFit/>
          </a:bodyPr>
          <a:lstStyle/>
          <a:p>
            <a:pPr indent="0" lvl="0" marL="457200" marR="0" rtl="0" algn="just">
              <a:lnSpc>
                <a:spcPct val="90000"/>
              </a:lnSpc>
              <a:spcBef>
                <a:spcPts val="0"/>
              </a:spcBef>
              <a:spcAft>
                <a:spcPts val="0"/>
              </a:spcAft>
              <a:buNone/>
            </a:pPr>
            <a:r>
              <a:t/>
            </a:r>
            <a:endParaRPr sz="2400">
              <a:solidFill>
                <a:schemeClr val="dk2"/>
              </a:solidFill>
              <a:latin typeface="Tahoma"/>
              <a:ea typeface="Tahoma"/>
              <a:cs typeface="Tahoma"/>
              <a:sym typeface="Tahoma"/>
            </a:endParaRPr>
          </a:p>
        </p:txBody>
      </p:sp>
      <p:pic>
        <p:nvPicPr>
          <p:cNvPr id="237" name="Google Shape;237;g216382550f5_0_0"/>
          <p:cNvPicPr preferRelativeResize="0"/>
          <p:nvPr/>
        </p:nvPicPr>
        <p:blipFill>
          <a:blip r:embed="rId3">
            <a:alphaModFix/>
          </a:blip>
          <a:stretch>
            <a:fillRect/>
          </a:stretch>
        </p:blipFill>
        <p:spPr>
          <a:xfrm>
            <a:off x="0" y="1231104"/>
            <a:ext cx="9144000" cy="52080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179af7327c_0_97"/>
          <p:cNvSpPr txBox="1"/>
          <p:nvPr/>
        </p:nvSpPr>
        <p:spPr>
          <a:xfrm>
            <a:off x="871350" y="2161900"/>
            <a:ext cx="7401300" cy="6465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bal oldalon elhelyezkedő modul menüben a    ikonra kattintva megjelenik az összetett keresés ablak:</a:t>
            </a:r>
            <a:endParaRPr sz="2000">
              <a:solidFill>
                <a:schemeClr val="dk2"/>
              </a:solidFill>
              <a:latin typeface="Tahoma"/>
              <a:ea typeface="Tahoma"/>
              <a:cs typeface="Tahoma"/>
              <a:sym typeface="Tahoma"/>
            </a:endParaRPr>
          </a:p>
        </p:txBody>
      </p:sp>
      <p:sp>
        <p:nvSpPr>
          <p:cNvPr id="243" name="Google Shape;243;g2179af7327c_0_97"/>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Marketing modul</a:t>
            </a:r>
            <a:endParaRPr b="0" i="0" sz="1400" u="none" cap="none" strike="noStrike">
              <a:solidFill>
                <a:srgbClr val="000000"/>
              </a:solidFill>
              <a:latin typeface="Arial"/>
              <a:ea typeface="Arial"/>
              <a:cs typeface="Arial"/>
              <a:sym typeface="Arial"/>
            </a:endParaRPr>
          </a:p>
        </p:txBody>
      </p:sp>
      <p:pic>
        <p:nvPicPr>
          <p:cNvPr id="244" name="Google Shape;244;g2179af7327c_0_97"/>
          <p:cNvPicPr preferRelativeResize="0"/>
          <p:nvPr/>
        </p:nvPicPr>
        <p:blipFill>
          <a:blip r:embed="rId3">
            <a:alphaModFix/>
          </a:blip>
          <a:stretch>
            <a:fillRect/>
          </a:stretch>
        </p:blipFill>
        <p:spPr>
          <a:xfrm>
            <a:off x="498837" y="3960975"/>
            <a:ext cx="8146324" cy="2372574"/>
          </a:xfrm>
          <a:prstGeom prst="rect">
            <a:avLst/>
          </a:prstGeom>
          <a:noFill/>
          <a:ln>
            <a:noFill/>
          </a:ln>
        </p:spPr>
      </p:pic>
      <p:sp>
        <p:nvSpPr>
          <p:cNvPr id="245" name="Google Shape;245;g2179af7327c_0_97"/>
          <p:cNvSpPr/>
          <p:nvPr/>
        </p:nvSpPr>
        <p:spPr>
          <a:xfrm>
            <a:off x="507450" y="4299925"/>
            <a:ext cx="1536000" cy="735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179af7327c_0_97"/>
          <p:cNvSpPr/>
          <p:nvPr/>
        </p:nvSpPr>
        <p:spPr>
          <a:xfrm>
            <a:off x="6327025" y="5133800"/>
            <a:ext cx="811200" cy="258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g2179af7327c_0_97"/>
          <p:cNvPicPr preferRelativeResize="0"/>
          <p:nvPr/>
        </p:nvPicPr>
        <p:blipFill>
          <a:blip r:embed="rId4">
            <a:alphaModFix/>
          </a:blip>
          <a:stretch>
            <a:fillRect/>
          </a:stretch>
        </p:blipFill>
        <p:spPr>
          <a:xfrm>
            <a:off x="7048474" y="2161900"/>
            <a:ext cx="327276" cy="315150"/>
          </a:xfrm>
          <a:prstGeom prst="rect">
            <a:avLst/>
          </a:prstGeom>
          <a:noFill/>
          <a:ln>
            <a:noFill/>
          </a:ln>
        </p:spPr>
      </p:pic>
      <p:cxnSp>
        <p:nvCxnSpPr>
          <p:cNvPr id="248" name="Google Shape;248;g2179af7327c_0_97"/>
          <p:cNvCxnSpPr>
            <a:stCxn id="245" idx="0"/>
            <a:endCxn id="247" idx="2"/>
          </p:cNvCxnSpPr>
          <p:nvPr/>
        </p:nvCxnSpPr>
        <p:spPr>
          <a:xfrm rot="-5400000">
            <a:off x="3332400" y="420175"/>
            <a:ext cx="1822800" cy="5936700"/>
          </a:xfrm>
          <a:prstGeom prst="bentConnector3">
            <a:avLst>
              <a:gd fmla="val 50002" name="adj1"/>
            </a:avLst>
          </a:prstGeom>
          <a:noFill/>
          <a:ln cap="flat" cmpd="sng" w="38100">
            <a:solidFill>
              <a:schemeClr val="dk1"/>
            </a:solidFill>
            <a:prstDash val="solid"/>
            <a:round/>
            <a:headEnd len="med" w="med" type="none"/>
            <a:tailEnd len="med" w="med" type="none"/>
          </a:ln>
        </p:spPr>
      </p:cxnSp>
      <p:cxnSp>
        <p:nvCxnSpPr>
          <p:cNvPr id="249" name="Google Shape;249;g2179af7327c_0_97"/>
          <p:cNvCxnSpPr>
            <a:stCxn id="246" idx="0"/>
          </p:cNvCxnSpPr>
          <p:nvPr/>
        </p:nvCxnSpPr>
        <p:spPr>
          <a:xfrm rot="-5400000">
            <a:off x="6107575" y="4027250"/>
            <a:ext cx="1731600" cy="481500"/>
          </a:xfrm>
          <a:prstGeom prst="bentConnector3">
            <a:avLst>
              <a:gd fmla="val 100006" name="adj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179af7327c_0_108"/>
          <p:cNvSpPr txBox="1"/>
          <p:nvPr/>
        </p:nvSpPr>
        <p:spPr>
          <a:xfrm>
            <a:off x="871350" y="2161900"/>
            <a:ext cx="7401300" cy="3693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t/>
            </a:r>
            <a:endParaRPr sz="2000">
              <a:solidFill>
                <a:schemeClr val="dk2"/>
              </a:solidFill>
              <a:latin typeface="Tahoma"/>
              <a:ea typeface="Tahoma"/>
              <a:cs typeface="Tahoma"/>
              <a:sym typeface="Tahoma"/>
            </a:endParaRPr>
          </a:p>
        </p:txBody>
      </p:sp>
      <p:sp>
        <p:nvSpPr>
          <p:cNvPr id="255" name="Google Shape;255;g2179af7327c_0_108"/>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Marketing modul</a:t>
            </a:r>
            <a:endParaRPr b="0" i="0" sz="1400" u="none" cap="none" strike="noStrike">
              <a:solidFill>
                <a:srgbClr val="000000"/>
              </a:solidFill>
              <a:latin typeface="Arial"/>
              <a:ea typeface="Arial"/>
              <a:cs typeface="Arial"/>
              <a:sym typeface="Arial"/>
            </a:endParaRPr>
          </a:p>
        </p:txBody>
      </p:sp>
      <p:pic>
        <p:nvPicPr>
          <p:cNvPr id="256" name="Google Shape;256;g2179af7327c_0_108"/>
          <p:cNvPicPr preferRelativeResize="0"/>
          <p:nvPr/>
        </p:nvPicPr>
        <p:blipFill>
          <a:blip r:embed="rId3">
            <a:alphaModFix/>
          </a:blip>
          <a:stretch>
            <a:fillRect/>
          </a:stretch>
        </p:blipFill>
        <p:spPr>
          <a:xfrm>
            <a:off x="0" y="2055350"/>
            <a:ext cx="9144002" cy="3309880"/>
          </a:xfrm>
          <a:prstGeom prst="rect">
            <a:avLst/>
          </a:prstGeom>
          <a:noFill/>
          <a:ln>
            <a:noFill/>
          </a:ln>
        </p:spPr>
      </p:pic>
      <p:sp>
        <p:nvSpPr>
          <p:cNvPr id="257" name="Google Shape;257;g2179af7327c_0_108"/>
          <p:cNvSpPr/>
          <p:nvPr/>
        </p:nvSpPr>
        <p:spPr>
          <a:xfrm>
            <a:off x="529100" y="4862400"/>
            <a:ext cx="3018000" cy="502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179af7327c_0_108"/>
          <p:cNvSpPr txBox="1"/>
          <p:nvPr/>
        </p:nvSpPr>
        <p:spPr>
          <a:xfrm>
            <a:off x="884675" y="5623350"/>
            <a:ext cx="7401300" cy="6465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Alaptőke</a:t>
            </a:r>
            <a:endParaRPr sz="2000">
              <a:solidFill>
                <a:schemeClr val="dk2"/>
              </a:solidFill>
              <a:latin typeface="Tahoma"/>
              <a:ea typeface="Tahoma"/>
              <a:cs typeface="Tahoma"/>
              <a:sym typeface="Tahoma"/>
            </a:endParaRPr>
          </a:p>
          <a:p>
            <a:pPr indent="-355600" lvl="0" marL="457200" marR="0" rtl="0" algn="just">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Marketing leválogatások</a:t>
            </a:r>
            <a:endParaRPr sz="2000">
              <a:solidFill>
                <a:schemeClr val="dk2"/>
              </a:solidFill>
              <a:latin typeface="Tahoma"/>
              <a:ea typeface="Tahoma"/>
              <a:cs typeface="Tahoma"/>
              <a:sym typeface="Tahoma"/>
            </a:endParaRPr>
          </a:p>
        </p:txBody>
      </p:sp>
      <p:cxnSp>
        <p:nvCxnSpPr>
          <p:cNvPr id="259" name="Google Shape;259;g2179af7327c_0_108"/>
          <p:cNvCxnSpPr>
            <a:stCxn id="258" idx="1"/>
            <a:endCxn id="257" idx="1"/>
          </p:cNvCxnSpPr>
          <p:nvPr/>
        </p:nvCxnSpPr>
        <p:spPr>
          <a:xfrm rot="10800000">
            <a:off x="529175" y="5113800"/>
            <a:ext cx="355500" cy="832800"/>
          </a:xfrm>
          <a:prstGeom prst="bentConnector3">
            <a:avLst>
              <a:gd fmla="val 167004" name="adj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179af7327c_0_126"/>
          <p:cNvSpPr txBox="1"/>
          <p:nvPr/>
        </p:nvSpPr>
        <p:spPr>
          <a:xfrm>
            <a:off x="280300" y="2128775"/>
            <a:ext cx="4424100" cy="3008700"/>
          </a:xfrm>
          <a:prstGeom prst="rect">
            <a:avLst/>
          </a:prstGeom>
          <a:noFill/>
          <a:ln>
            <a:noFill/>
          </a:ln>
        </p:spPr>
        <p:txBody>
          <a:bodyPr anchorCtr="0" anchor="t" bIns="45700" lIns="91425" spcFirstLastPara="1" rIns="91425" wrap="square" tIns="45700">
            <a:spAutoFit/>
          </a:bodyPr>
          <a:lstStyle/>
          <a:p>
            <a:pPr indent="-330200" lvl="0" marL="457200" marR="0" rtl="0" algn="just">
              <a:lnSpc>
                <a:spcPct val="90000"/>
              </a:lnSpc>
              <a:spcBef>
                <a:spcPts val="1000"/>
              </a:spcBef>
              <a:spcAft>
                <a:spcPts val="0"/>
              </a:spcAft>
              <a:buClr>
                <a:schemeClr val="dk1"/>
              </a:buClr>
              <a:buSzPts val="1600"/>
              <a:buFont typeface="Tahoma"/>
              <a:buChar char="❏"/>
            </a:pPr>
            <a:r>
              <a:rPr lang="hu-HU" sz="1600">
                <a:solidFill>
                  <a:schemeClr val="dk2"/>
                </a:solidFill>
                <a:latin typeface="Tahoma"/>
                <a:ea typeface="Tahoma"/>
                <a:cs typeface="Tahoma"/>
                <a:sym typeface="Tahoma"/>
              </a:rPr>
              <a:t>Ezek a feltételek csak akkor elérhetőek, ha a felhasználó kapott jogosultságot a használatára, mivel e szolgáltatás csak kiegészítő díj fejében hozzáférhető.</a:t>
            </a:r>
            <a:endParaRPr sz="1600">
              <a:solidFill>
                <a:schemeClr val="dk2"/>
              </a:solidFill>
              <a:latin typeface="Tahoma"/>
              <a:ea typeface="Tahoma"/>
              <a:cs typeface="Tahoma"/>
              <a:sym typeface="Tahoma"/>
            </a:endParaRPr>
          </a:p>
          <a:p>
            <a:pPr indent="-330200" lvl="0" marL="457200" marR="0" rtl="0" algn="just">
              <a:lnSpc>
                <a:spcPct val="90000"/>
              </a:lnSpc>
              <a:spcBef>
                <a:spcPts val="1000"/>
              </a:spcBef>
              <a:spcAft>
                <a:spcPts val="0"/>
              </a:spcAft>
              <a:buClr>
                <a:schemeClr val="dk1"/>
              </a:buClr>
              <a:buSzPts val="1600"/>
              <a:buFont typeface="Tahoma"/>
              <a:buChar char="❏"/>
            </a:pPr>
            <a:r>
              <a:rPr lang="hu-HU" sz="1600">
                <a:solidFill>
                  <a:schemeClr val="dk2"/>
                </a:solidFill>
                <a:latin typeface="Tahoma"/>
                <a:ea typeface="Tahoma"/>
                <a:cs typeface="Tahoma"/>
                <a:sym typeface="Tahoma"/>
              </a:rPr>
              <a:t>A pénzügyi adatok változásai pont alatt, azokat a cégeket keresi, akiknek az utolsó két év pénzügyi adatai a felhasználó által beállított mértékben változtak.</a:t>
            </a:r>
            <a:endParaRPr sz="1600">
              <a:solidFill>
                <a:schemeClr val="dk2"/>
              </a:solidFill>
              <a:latin typeface="Tahoma"/>
              <a:ea typeface="Tahoma"/>
              <a:cs typeface="Tahoma"/>
              <a:sym typeface="Tahoma"/>
            </a:endParaRPr>
          </a:p>
          <a:p>
            <a:pPr indent="-330200" lvl="0" marL="457200" marR="0" rtl="0" algn="just">
              <a:lnSpc>
                <a:spcPct val="90000"/>
              </a:lnSpc>
              <a:spcBef>
                <a:spcPts val="1000"/>
              </a:spcBef>
              <a:spcAft>
                <a:spcPts val="0"/>
              </a:spcAft>
              <a:buClr>
                <a:schemeClr val="dk1"/>
              </a:buClr>
              <a:buSzPts val="1600"/>
              <a:buFont typeface="Tahoma"/>
              <a:buChar char="❏"/>
            </a:pPr>
            <a:r>
              <a:rPr lang="hu-HU" sz="1600">
                <a:solidFill>
                  <a:schemeClr val="dk2"/>
                </a:solidFill>
                <a:latin typeface="Tahoma"/>
                <a:ea typeface="Tahoma"/>
                <a:cs typeface="Tahoma"/>
                <a:sym typeface="Tahoma"/>
              </a:rPr>
              <a:t>Azok a cégek, amelyeknek a legfrissebb pénzügyi beszámolója nem áll az OPTEN Kft. rendelkezésére, azok ebben a leválogatásban nem vesznek részt.</a:t>
            </a:r>
            <a:endParaRPr sz="1600">
              <a:solidFill>
                <a:schemeClr val="dk2"/>
              </a:solidFill>
              <a:latin typeface="Tahoma"/>
              <a:ea typeface="Tahoma"/>
              <a:cs typeface="Tahoma"/>
              <a:sym typeface="Tahoma"/>
            </a:endParaRPr>
          </a:p>
        </p:txBody>
      </p:sp>
      <p:sp>
        <p:nvSpPr>
          <p:cNvPr id="265" name="Google Shape;265;g2179af7327c_0_126"/>
          <p:cNvSpPr txBox="1"/>
          <p:nvPr/>
        </p:nvSpPr>
        <p:spPr>
          <a:xfrm>
            <a:off x="280300" y="1434600"/>
            <a:ext cx="4261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Marketing leválogatások</a:t>
            </a:r>
            <a:endParaRPr i="0" sz="2400" u="none" cap="none" strike="noStrike">
              <a:solidFill>
                <a:schemeClr val="dk1"/>
              </a:solidFill>
              <a:latin typeface="Tahoma"/>
              <a:ea typeface="Tahoma"/>
              <a:cs typeface="Tahoma"/>
              <a:sym typeface="Tahoma"/>
            </a:endParaRPr>
          </a:p>
        </p:txBody>
      </p:sp>
      <p:pic>
        <p:nvPicPr>
          <p:cNvPr id="266" name="Google Shape;266;g2179af7327c_0_126"/>
          <p:cNvPicPr preferRelativeResize="0"/>
          <p:nvPr/>
        </p:nvPicPr>
        <p:blipFill>
          <a:blip r:embed="rId3">
            <a:alphaModFix/>
          </a:blip>
          <a:stretch>
            <a:fillRect/>
          </a:stretch>
        </p:blipFill>
        <p:spPr>
          <a:xfrm>
            <a:off x="4769560" y="256550"/>
            <a:ext cx="4320336" cy="6344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179af7327c_0_131"/>
          <p:cNvSpPr txBox="1"/>
          <p:nvPr/>
        </p:nvSpPr>
        <p:spPr>
          <a:xfrm>
            <a:off x="884675" y="2128775"/>
            <a:ext cx="7400100" cy="22884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kapott céglistából egyszerre maximum 200 cég neve és címe menthető le a lista tetején található gomb (</a:t>
            </a:r>
            <a:r>
              <a:rPr b="1" lang="hu-HU" sz="2000">
                <a:solidFill>
                  <a:schemeClr val="dk2"/>
                </a:solidFill>
                <a:latin typeface="Tahoma"/>
                <a:ea typeface="Tahoma"/>
                <a:cs typeface="Tahoma"/>
                <a:sym typeface="Tahoma"/>
              </a:rPr>
              <a:t>Exportálás</a:t>
            </a:r>
            <a:r>
              <a:rPr lang="hu-HU" sz="2000">
                <a:solidFill>
                  <a:schemeClr val="dk2"/>
                </a:solidFill>
                <a:latin typeface="Tahoma"/>
                <a:ea typeface="Tahoma"/>
                <a:cs typeface="Tahoma"/>
                <a:sym typeface="Tahoma"/>
              </a:rPr>
              <a:t>) segítségével.</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Alapbeállítások mellett egy oldalon 20 cég jelenik meg.</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exportált fájl az alábbi adatokat tartalmazza: </a:t>
            </a:r>
            <a:r>
              <a:rPr i="1" lang="hu-HU" sz="2000">
                <a:solidFill>
                  <a:schemeClr val="dk2"/>
                </a:solidFill>
                <a:latin typeface="Tahoma"/>
                <a:ea typeface="Tahoma"/>
                <a:cs typeface="Tahoma"/>
                <a:sym typeface="Tahoma"/>
              </a:rPr>
              <a:t>Azonosító</a:t>
            </a:r>
            <a:r>
              <a:rPr lang="hu-HU" sz="2000">
                <a:solidFill>
                  <a:schemeClr val="dk2"/>
                </a:solidFill>
                <a:latin typeface="Tahoma"/>
                <a:ea typeface="Tahoma"/>
                <a:cs typeface="Tahoma"/>
                <a:sym typeface="Tahoma"/>
              </a:rPr>
              <a:t>, </a:t>
            </a:r>
            <a:r>
              <a:rPr i="1" lang="hu-HU" sz="2000">
                <a:solidFill>
                  <a:schemeClr val="dk2"/>
                </a:solidFill>
                <a:latin typeface="Tahoma"/>
                <a:ea typeface="Tahoma"/>
                <a:cs typeface="Tahoma"/>
                <a:sym typeface="Tahoma"/>
              </a:rPr>
              <a:t>Cégnév</a:t>
            </a:r>
            <a:r>
              <a:rPr lang="hu-HU" sz="2000">
                <a:solidFill>
                  <a:schemeClr val="dk2"/>
                </a:solidFill>
                <a:latin typeface="Tahoma"/>
                <a:ea typeface="Tahoma"/>
                <a:cs typeface="Tahoma"/>
                <a:sym typeface="Tahoma"/>
              </a:rPr>
              <a:t>, </a:t>
            </a:r>
            <a:r>
              <a:rPr i="1" lang="hu-HU" sz="2000">
                <a:solidFill>
                  <a:schemeClr val="dk2"/>
                </a:solidFill>
                <a:latin typeface="Tahoma"/>
                <a:ea typeface="Tahoma"/>
                <a:cs typeface="Tahoma"/>
                <a:sym typeface="Tahoma"/>
              </a:rPr>
              <a:t>Irányítószám</a:t>
            </a:r>
            <a:r>
              <a:rPr lang="hu-HU" sz="2000">
                <a:solidFill>
                  <a:schemeClr val="dk2"/>
                </a:solidFill>
                <a:latin typeface="Tahoma"/>
                <a:ea typeface="Tahoma"/>
                <a:cs typeface="Tahoma"/>
                <a:sym typeface="Tahoma"/>
              </a:rPr>
              <a:t>, </a:t>
            </a:r>
            <a:r>
              <a:rPr i="1" lang="hu-HU" sz="2000">
                <a:solidFill>
                  <a:schemeClr val="dk2"/>
                </a:solidFill>
                <a:latin typeface="Tahoma"/>
                <a:ea typeface="Tahoma"/>
                <a:cs typeface="Tahoma"/>
                <a:sym typeface="Tahoma"/>
              </a:rPr>
              <a:t>Település</a:t>
            </a:r>
            <a:r>
              <a:rPr lang="hu-HU" sz="2000">
                <a:solidFill>
                  <a:schemeClr val="dk2"/>
                </a:solidFill>
                <a:latin typeface="Tahoma"/>
                <a:ea typeface="Tahoma"/>
                <a:cs typeface="Tahoma"/>
                <a:sym typeface="Tahoma"/>
              </a:rPr>
              <a:t>, </a:t>
            </a:r>
            <a:r>
              <a:rPr i="1" lang="hu-HU" sz="2000">
                <a:solidFill>
                  <a:schemeClr val="dk2"/>
                </a:solidFill>
                <a:latin typeface="Tahoma"/>
                <a:ea typeface="Tahoma"/>
                <a:cs typeface="Tahoma"/>
                <a:sym typeface="Tahoma"/>
              </a:rPr>
              <a:t>Cím</a:t>
            </a:r>
            <a:r>
              <a:rPr lang="hu-HU" sz="2000">
                <a:solidFill>
                  <a:schemeClr val="dk2"/>
                </a:solidFill>
                <a:latin typeface="Tahoma"/>
                <a:ea typeface="Tahoma"/>
                <a:cs typeface="Tahoma"/>
                <a:sym typeface="Tahoma"/>
              </a:rPr>
              <a:t>, </a:t>
            </a:r>
            <a:r>
              <a:rPr i="1" lang="hu-HU" sz="2000">
                <a:solidFill>
                  <a:schemeClr val="dk2"/>
                </a:solidFill>
                <a:latin typeface="Tahoma"/>
                <a:ea typeface="Tahoma"/>
                <a:cs typeface="Tahoma"/>
                <a:sym typeface="Tahoma"/>
              </a:rPr>
              <a:t>Cégjegyzésre jogosult</a:t>
            </a:r>
            <a:r>
              <a:rPr lang="hu-HU" sz="2000">
                <a:solidFill>
                  <a:schemeClr val="dk2"/>
                </a:solidFill>
                <a:latin typeface="Tahoma"/>
                <a:ea typeface="Tahoma"/>
                <a:cs typeface="Tahoma"/>
                <a:sym typeface="Tahoma"/>
              </a:rPr>
              <a:t>, </a:t>
            </a:r>
            <a:r>
              <a:rPr i="1" lang="hu-HU" sz="2000">
                <a:solidFill>
                  <a:schemeClr val="dk2"/>
                </a:solidFill>
                <a:latin typeface="Tahoma"/>
                <a:ea typeface="Tahoma"/>
                <a:cs typeface="Tahoma"/>
                <a:sym typeface="Tahoma"/>
              </a:rPr>
              <a:t>Telefon</a:t>
            </a:r>
            <a:endParaRPr i="1" sz="2000">
              <a:solidFill>
                <a:schemeClr val="dk2"/>
              </a:solidFill>
              <a:latin typeface="Tahoma"/>
              <a:ea typeface="Tahoma"/>
              <a:cs typeface="Tahoma"/>
              <a:sym typeface="Tahoma"/>
            </a:endParaRPr>
          </a:p>
        </p:txBody>
      </p:sp>
      <p:sp>
        <p:nvSpPr>
          <p:cNvPr id="272" name="Google Shape;272;g2179af7327c_0_131"/>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Marketing lista exportálása</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2179af7327c_0_139"/>
          <p:cNvPicPr preferRelativeResize="0"/>
          <p:nvPr/>
        </p:nvPicPr>
        <p:blipFill>
          <a:blip r:embed="rId3">
            <a:alphaModFix/>
          </a:blip>
          <a:stretch>
            <a:fillRect/>
          </a:stretch>
        </p:blipFill>
        <p:spPr>
          <a:xfrm>
            <a:off x="0" y="2346017"/>
            <a:ext cx="9143999" cy="4128133"/>
          </a:xfrm>
          <a:prstGeom prst="rect">
            <a:avLst/>
          </a:prstGeom>
          <a:noFill/>
          <a:ln>
            <a:noFill/>
          </a:ln>
        </p:spPr>
      </p:pic>
      <p:pic>
        <p:nvPicPr>
          <p:cNvPr id="278" name="Google Shape;278;g2179af7327c_0_139"/>
          <p:cNvPicPr preferRelativeResize="0"/>
          <p:nvPr/>
        </p:nvPicPr>
        <p:blipFill rotWithShape="1">
          <a:blip r:embed="rId4">
            <a:alphaModFix/>
          </a:blip>
          <a:srcRect b="2518" l="0" r="5935" t="1714"/>
          <a:stretch/>
        </p:blipFill>
        <p:spPr>
          <a:xfrm>
            <a:off x="1147950" y="3338825"/>
            <a:ext cx="727075" cy="1247800"/>
          </a:xfrm>
          <a:prstGeom prst="rect">
            <a:avLst/>
          </a:prstGeom>
          <a:noFill/>
          <a:ln>
            <a:noFill/>
          </a:ln>
        </p:spPr>
      </p:pic>
      <p:sp>
        <p:nvSpPr>
          <p:cNvPr id="279" name="Google Shape;279;g2179af7327c_0_139"/>
          <p:cNvSpPr txBox="1"/>
          <p:nvPr/>
        </p:nvSpPr>
        <p:spPr>
          <a:xfrm>
            <a:off x="884675" y="1434600"/>
            <a:ext cx="40902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Marketing lista exportálása</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179af7327c_0_0"/>
          <p:cNvSpPr txBox="1"/>
          <p:nvPr/>
        </p:nvSpPr>
        <p:spPr>
          <a:xfrm>
            <a:off x="884675" y="2128775"/>
            <a:ext cx="7400100" cy="32478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Egyszerűen utána lehet nézni, hogy van-e valamilyen követelés vagy fizetésképtelenségi eljárás az adott gazdálkodó szervezettel szemben a rendszerben.</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Egy helyen, “egy csokorba gyűjtve” céglekérdezéseket kínál és az ezekre vonatkozó összes hivatalosan elérhető negatív és pozitív információt.</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Adóslisták lehívása nem lehetséges, csak egyedi lekérdezések végezhetőek.</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Jelenleg több mint 436 ezer cégre tartalmaz valamilyen negatív vagy pozitív információt.</a:t>
            </a:r>
            <a:endParaRPr sz="2000">
              <a:solidFill>
                <a:schemeClr val="dk2"/>
              </a:solidFill>
              <a:latin typeface="Tahoma"/>
              <a:ea typeface="Tahoma"/>
              <a:cs typeface="Tahoma"/>
              <a:sym typeface="Tahoma"/>
            </a:endParaRPr>
          </a:p>
        </p:txBody>
      </p:sp>
      <p:sp>
        <p:nvSpPr>
          <p:cNvPr id="285" name="Google Shape;285;g2179af7327c_0_0"/>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a:t>
            </a:r>
            <a:endParaRPr b="0" i="0" sz="1400" u="none" cap="none" strike="noStrike">
              <a:solidFill>
                <a:srgbClr val="000000"/>
              </a:solidFill>
              <a:latin typeface="Arial"/>
              <a:ea typeface="Arial"/>
              <a:cs typeface="Arial"/>
              <a:sym typeface="Arial"/>
            </a:endParaRPr>
          </a:p>
        </p:txBody>
      </p:sp>
      <p:sp>
        <p:nvSpPr>
          <p:cNvPr id="286" name="Google Shape;286;g2179af7327c_0_0"/>
          <p:cNvSpPr txBox="1"/>
          <p:nvPr/>
        </p:nvSpPr>
        <p:spPr>
          <a:xfrm>
            <a:off x="2856050" y="706225"/>
            <a:ext cx="6229500" cy="585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hu-HU" sz="1300">
                <a:solidFill>
                  <a:schemeClr val="dk2"/>
                </a:solidFill>
                <a:latin typeface="Tahoma"/>
                <a:ea typeface="Tahoma"/>
                <a:cs typeface="Tahoma"/>
                <a:sym typeface="Tahoma"/>
              </a:rPr>
              <a:t>Cégtár + KH + Kockázati besorolás és INDEX + </a:t>
            </a:r>
            <a:r>
              <a:rPr b="1" lang="hu-HU" sz="1300">
                <a:solidFill>
                  <a:schemeClr val="dk1"/>
                </a:solidFill>
                <a:latin typeface="Tahoma"/>
                <a:ea typeface="Tahoma"/>
                <a:cs typeface="Tahoma"/>
                <a:sym typeface="Tahoma"/>
              </a:rPr>
              <a:t>Cégellenőrző</a:t>
            </a:r>
            <a:r>
              <a:rPr lang="hu-HU" sz="1300">
                <a:solidFill>
                  <a:schemeClr val="dk2"/>
                </a:solidFill>
                <a:latin typeface="Tahoma"/>
                <a:ea typeface="Tahoma"/>
                <a:cs typeface="Tahoma"/>
                <a:sym typeface="Tahoma"/>
              </a:rPr>
              <a:t> + Marketing modul előfizetés </a:t>
            </a:r>
            <a:r>
              <a:rPr b="1" lang="hu-HU" sz="1300">
                <a:solidFill>
                  <a:schemeClr val="dk2"/>
                </a:solidFill>
                <a:latin typeface="Tahoma"/>
                <a:ea typeface="Tahoma"/>
                <a:cs typeface="Tahoma"/>
                <a:sym typeface="Tahoma"/>
              </a:rPr>
              <a:t>egyidőben 3 fő belépéssel</a:t>
            </a:r>
            <a:endParaRPr b="1" sz="1300">
              <a:solidFill>
                <a:schemeClr val="dk2"/>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179af7327c_0_5"/>
          <p:cNvSpPr txBox="1"/>
          <p:nvPr/>
        </p:nvSpPr>
        <p:spPr>
          <a:xfrm>
            <a:off x="884675" y="2128775"/>
            <a:ext cx="7400100" cy="22677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rendszer a bejelentett követeléseket négy kategóriában jeleníti meg:</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Fennálló követelések (negatív információ)</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Megszüntetésre irányuló eljárás (negatív információ)</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Vitatható követelések (negatív információ)</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Egyéb információk</a:t>
            </a:r>
            <a:endParaRPr sz="2000">
              <a:solidFill>
                <a:schemeClr val="dk2"/>
              </a:solidFill>
              <a:latin typeface="Tahoma"/>
              <a:ea typeface="Tahoma"/>
              <a:cs typeface="Tahoma"/>
              <a:sym typeface="Tahoma"/>
            </a:endParaRPr>
          </a:p>
        </p:txBody>
      </p:sp>
      <p:sp>
        <p:nvSpPr>
          <p:cNvPr id="292" name="Google Shape;292;g2179af7327c_0_5"/>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3"/>
          <p:cNvGraphicFramePr/>
          <p:nvPr/>
        </p:nvGraphicFramePr>
        <p:xfrm>
          <a:off x="536618" y="2152519"/>
          <a:ext cx="3000000" cy="3000000"/>
        </p:xfrm>
        <a:graphic>
          <a:graphicData uri="http://schemas.openxmlformats.org/drawingml/2006/table">
            <a:tbl>
              <a:tblPr bandRow="1" firstRow="1">
                <a:noFill/>
                <a:tableStyleId>{D79CA7FB-63CE-45FF-BECF-99DB51142E77}</a:tableStyleId>
              </a:tblPr>
              <a:tblGrid>
                <a:gridCol w="2961450"/>
                <a:gridCol w="5140525"/>
              </a:tblGrid>
              <a:tr h="396250">
                <a:tc gridSpan="2">
                  <a:txBody>
                    <a:bodyPr/>
                    <a:lstStyle/>
                    <a:p>
                      <a:pPr indent="0" lvl="0" marL="0" marR="0" rtl="0" algn="ctr">
                        <a:lnSpc>
                          <a:spcPct val="100000"/>
                        </a:lnSpc>
                        <a:spcBef>
                          <a:spcPts val="0"/>
                        </a:spcBef>
                        <a:spcAft>
                          <a:spcPts val="0"/>
                        </a:spcAft>
                        <a:buClr>
                          <a:srgbClr val="000000"/>
                        </a:buClr>
                        <a:buSzPts val="2000"/>
                        <a:buFont typeface="Arial"/>
                        <a:buNone/>
                      </a:pPr>
                      <a:r>
                        <a:rPr lang="hu-HU" sz="2000" u="sng">
                          <a:solidFill>
                            <a:schemeClr val="hlink"/>
                          </a:solidFill>
                          <a:hlinkClick r:id="rId3"/>
                        </a:rPr>
                        <a:t>Opten</a:t>
                      </a:r>
                      <a:endParaRPr sz="1400" u="none" cap="none" strike="noStrike">
                        <a:solidFill>
                          <a:schemeClr val="dk2"/>
                        </a:solidFill>
                      </a:endParaRPr>
                    </a:p>
                  </a:txBody>
                  <a:tcPr marT="45725" marB="45725" marR="91450" marL="91450" anchor="ctr"/>
                </a:tc>
                <a:tc hMerge="1"/>
              </a:tr>
              <a:tr h="396250">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Tudományterület</a:t>
                      </a:r>
                      <a:endParaRPr sz="1400" u="none" cap="none" strike="noStrike">
                        <a:solidFill>
                          <a:schemeClr val="dk2"/>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hu-HU" sz="2000">
                          <a:solidFill>
                            <a:schemeClr val="dk2"/>
                          </a:solidFill>
                        </a:rPr>
                        <a:t>Közgazdaságtudomány</a:t>
                      </a:r>
                      <a:endParaRPr sz="1400" u="none" cap="none" strike="noStrike">
                        <a:solidFill>
                          <a:schemeClr val="dk2"/>
                        </a:solidFill>
                      </a:endParaRPr>
                    </a:p>
                  </a:txBody>
                  <a:tcPr marT="45725" marB="45725" marR="91450" marL="91450"/>
                </a:tc>
              </a:tr>
              <a:tr h="396250">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Hozzáférés módja</a:t>
                      </a:r>
                      <a:endParaRPr sz="1400" u="none" cap="none" strike="noStrike">
                        <a:solidFill>
                          <a:schemeClr val="dk2"/>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hu-HU" sz="2000">
                          <a:solidFill>
                            <a:schemeClr val="dk2"/>
                          </a:solidFill>
                        </a:rPr>
                        <a:t>Jelszóhoz kötött</a:t>
                      </a:r>
                      <a:endParaRPr sz="1400" u="none" cap="none" strike="noStrike">
                        <a:solidFill>
                          <a:schemeClr val="dk2"/>
                        </a:solidFill>
                      </a:endParaRPr>
                    </a:p>
                  </a:txBody>
                  <a:tcPr marT="45725" marB="45725" marR="91450" marL="91450"/>
                </a:tc>
              </a:tr>
              <a:tr h="376525">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Gyűjtemény</a:t>
                      </a:r>
                      <a:endParaRPr sz="1400" u="none" cap="none" strike="noStrike">
                        <a:solidFill>
                          <a:schemeClr val="dk2"/>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hu-HU" sz="2000">
                          <a:solidFill>
                            <a:schemeClr val="dk2"/>
                          </a:solidFill>
                        </a:rPr>
                        <a:t>Faktografikus: üzleti adatok, céginformációk</a:t>
                      </a:r>
                      <a:endParaRPr sz="1400" u="none" cap="none" strike="noStrike">
                        <a:solidFill>
                          <a:schemeClr val="dk2"/>
                        </a:solidFill>
                      </a:endParaRPr>
                    </a:p>
                  </a:txBody>
                  <a:tcPr marT="45725" marB="45725" marR="91450" marL="91450"/>
                </a:tc>
              </a:tr>
              <a:tr h="396250">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Nyelv</a:t>
                      </a:r>
                      <a:endParaRPr sz="1400" u="none" cap="none" strike="noStrike">
                        <a:solidFill>
                          <a:schemeClr val="dk2"/>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Magyar</a:t>
                      </a:r>
                      <a:r>
                        <a:rPr lang="hu-HU" sz="2000">
                          <a:solidFill>
                            <a:schemeClr val="dk2"/>
                          </a:solidFill>
                        </a:rPr>
                        <a:t>, Angol, Német</a:t>
                      </a:r>
                      <a:endParaRPr sz="1400" u="none" cap="none" strike="noStrike">
                        <a:solidFill>
                          <a:schemeClr val="dk2"/>
                        </a:solidFill>
                      </a:endParaRPr>
                    </a:p>
                  </a:txBody>
                  <a:tcPr marT="45725" marB="45725" marR="91450" marL="91450"/>
                </a:tc>
              </a:tr>
              <a:tr h="1215225">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Előfizetés</a:t>
                      </a:r>
                      <a:endParaRPr sz="1400" u="none" cap="none" strike="noStrike">
                        <a:solidFill>
                          <a:schemeClr val="dk2"/>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hu-HU" sz="2000">
                          <a:solidFill>
                            <a:schemeClr val="dk2"/>
                          </a:solidFill>
                        </a:rPr>
                        <a:t>Cégtár, Kapcsolati Háló, Kockázati besorolás és Index, Cégellenőrző, Marketing modul, Cégelemzés - </a:t>
                      </a:r>
                      <a:r>
                        <a:rPr i="1" lang="hu-HU" sz="2000">
                          <a:solidFill>
                            <a:schemeClr val="dk2"/>
                          </a:solidFill>
                        </a:rPr>
                        <a:t>eltérő felhasználónévvel és jelszóval belépve </a:t>
                      </a:r>
                      <a:r>
                        <a:rPr lang="hu-HU" sz="2000">
                          <a:solidFill>
                            <a:schemeClr val="dk2"/>
                          </a:solidFill>
                        </a:rPr>
                        <a:t>+ letölthető Adatbázis</a:t>
                      </a:r>
                      <a:endParaRPr sz="1400" u="none" cap="none" strike="noStrike">
                        <a:solidFill>
                          <a:schemeClr val="dk2"/>
                        </a:solidFill>
                      </a:endParaRPr>
                    </a:p>
                  </a:txBody>
                  <a:tcPr marT="45725" marB="45725" marR="91450" marL="91450"/>
                </a:tc>
              </a:tr>
              <a:tr h="396250">
                <a:tc>
                  <a:txBody>
                    <a:bodyPr/>
                    <a:lstStyle/>
                    <a:p>
                      <a:pPr indent="0" lvl="0" marL="0" marR="0" rtl="0" algn="l">
                        <a:lnSpc>
                          <a:spcPct val="100000"/>
                        </a:lnSpc>
                        <a:spcBef>
                          <a:spcPts val="0"/>
                        </a:spcBef>
                        <a:spcAft>
                          <a:spcPts val="0"/>
                        </a:spcAft>
                        <a:buClr>
                          <a:srgbClr val="000000"/>
                        </a:buClr>
                        <a:buSzPts val="2000"/>
                        <a:buFont typeface="Arial"/>
                        <a:buNone/>
                      </a:pPr>
                      <a:r>
                        <a:rPr lang="hu-HU" sz="2000" u="none" cap="none" strike="noStrike">
                          <a:solidFill>
                            <a:schemeClr val="dk2"/>
                          </a:solidFill>
                        </a:rPr>
                        <a:t>OA publikálási lehetőség</a:t>
                      </a:r>
                      <a:endParaRPr sz="1400" u="none" cap="none" strike="noStrike">
                        <a:solidFill>
                          <a:schemeClr val="dk2"/>
                        </a:solidFil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hu-HU" sz="2000">
                          <a:solidFill>
                            <a:schemeClr val="dk2"/>
                          </a:solidFill>
                        </a:rPr>
                        <a:t>-</a:t>
                      </a:r>
                      <a:endParaRPr sz="1400" u="none" cap="none" strike="noStrike">
                        <a:solidFill>
                          <a:schemeClr val="dk2"/>
                        </a:solidFill>
                      </a:endParaRPr>
                    </a:p>
                  </a:txBody>
                  <a:tcPr marT="45725" marB="45725" marR="91450" marL="91450"/>
                </a:tc>
              </a:tr>
            </a:tbl>
          </a:graphicData>
        </a:graphic>
      </p:graphicFrame>
      <p:sp>
        <p:nvSpPr>
          <p:cNvPr id="107" name="Google Shape;107;p3"/>
          <p:cNvSpPr txBox="1"/>
          <p:nvPr/>
        </p:nvSpPr>
        <p:spPr>
          <a:xfrm>
            <a:off x="708123" y="1434601"/>
            <a:ext cx="5610900" cy="5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i="0" lang="hu-HU" sz="3600" u="none" cap="none" strike="noStrike">
                <a:solidFill>
                  <a:schemeClr val="dk1"/>
                </a:solidFill>
                <a:latin typeface="Tahoma"/>
                <a:ea typeface="Tahoma"/>
                <a:cs typeface="Tahoma"/>
                <a:sym typeface="Tahoma"/>
              </a:rPr>
              <a:t>Általános tudnivalók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179af7327c_0_10"/>
          <p:cNvSpPr txBox="1"/>
          <p:nvPr/>
        </p:nvSpPr>
        <p:spPr>
          <a:xfrm>
            <a:off x="884675" y="2128775"/>
            <a:ext cx="7394400" cy="28425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adós gazdálkodó szervezet által teljes bizonyító erejű magánokiratban elismert, </a:t>
            </a:r>
            <a:r>
              <a:rPr b="1" lang="hu-HU" sz="2000">
                <a:solidFill>
                  <a:schemeClr val="dk2"/>
                </a:solidFill>
                <a:latin typeface="Tahoma"/>
                <a:ea typeface="Tahoma"/>
                <a:cs typeface="Tahoma"/>
                <a:sym typeface="Tahoma"/>
              </a:rPr>
              <a:t>lejárt tartozás</a:t>
            </a:r>
            <a:endParaRPr b="1"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Választott bíróság által az adós gazdálkodó </a:t>
            </a:r>
            <a:r>
              <a:rPr lang="hu-HU" sz="2000">
                <a:solidFill>
                  <a:schemeClr val="dk2"/>
                </a:solidFill>
                <a:latin typeface="Tahoma"/>
                <a:ea typeface="Tahoma"/>
                <a:cs typeface="Tahoma"/>
                <a:sym typeface="Tahoma"/>
              </a:rPr>
              <a:t>szervezet</a:t>
            </a:r>
            <a:r>
              <a:rPr lang="hu-HU" sz="2000">
                <a:solidFill>
                  <a:schemeClr val="dk2"/>
                </a:solidFill>
                <a:latin typeface="Tahoma"/>
                <a:ea typeface="Tahoma"/>
                <a:cs typeface="Tahoma"/>
                <a:sym typeface="Tahoma"/>
              </a:rPr>
              <a:t> tekintetében </a:t>
            </a:r>
            <a:r>
              <a:rPr b="1" lang="hu-HU" sz="2000">
                <a:solidFill>
                  <a:schemeClr val="dk2"/>
                </a:solidFill>
                <a:latin typeface="Tahoma"/>
                <a:ea typeface="Tahoma"/>
                <a:cs typeface="Tahoma"/>
                <a:sym typeface="Tahoma"/>
              </a:rPr>
              <a:t>jogerősen megítélt követelés</a:t>
            </a:r>
            <a:r>
              <a:rPr lang="hu-HU" sz="2000">
                <a:solidFill>
                  <a:schemeClr val="dk2"/>
                </a:solidFill>
                <a:latin typeface="Tahoma"/>
                <a:ea typeface="Tahoma"/>
                <a:cs typeface="Tahoma"/>
                <a:sym typeface="Tahoma"/>
              </a:rPr>
              <a:t> (ide értve a fizetés meghagyásos eljárást is)</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hitelező kérelmére az adós gazdálkodó szervezettel szemben a bíróság által jogerősen elrendelt felszámolási eljárásban a hitelező által a bírósághoz benyújtott kérelemben megjelölt </a:t>
            </a:r>
            <a:r>
              <a:rPr b="1" lang="hu-HU" sz="2000">
                <a:solidFill>
                  <a:schemeClr val="dk2"/>
                </a:solidFill>
                <a:latin typeface="Tahoma"/>
                <a:ea typeface="Tahoma"/>
                <a:cs typeface="Tahoma"/>
                <a:sym typeface="Tahoma"/>
              </a:rPr>
              <a:t>követelés összege</a:t>
            </a:r>
            <a:endParaRPr b="1" sz="2000">
              <a:solidFill>
                <a:schemeClr val="dk2"/>
              </a:solidFill>
              <a:latin typeface="Tahoma"/>
              <a:ea typeface="Tahoma"/>
              <a:cs typeface="Tahoma"/>
              <a:sym typeface="Tahoma"/>
            </a:endParaRPr>
          </a:p>
        </p:txBody>
      </p:sp>
      <p:sp>
        <p:nvSpPr>
          <p:cNvPr id="298" name="Google Shape;298;g2179af7327c_0_10"/>
          <p:cNvSpPr txBox="1"/>
          <p:nvPr/>
        </p:nvSpPr>
        <p:spPr>
          <a:xfrm>
            <a:off x="874800" y="1434600"/>
            <a:ext cx="73944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Cégellenőrző - Fennálló követelések</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179af7327c_0_15"/>
          <p:cNvSpPr txBox="1"/>
          <p:nvPr/>
        </p:nvSpPr>
        <p:spPr>
          <a:xfrm>
            <a:off x="884675" y="2128775"/>
            <a:ext cx="7877400" cy="15855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Felszámolási eljárás</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Kényszertörlési eljárás</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Végelszámolási eljárás</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1000"/>
              </a:spcAft>
              <a:buClr>
                <a:schemeClr val="dk1"/>
              </a:buClr>
              <a:buSzPts val="2000"/>
              <a:buFont typeface="Tahoma"/>
              <a:buChar char="❏"/>
            </a:pPr>
            <a:r>
              <a:rPr lang="hu-HU" sz="2000">
                <a:solidFill>
                  <a:schemeClr val="dk2"/>
                </a:solidFill>
                <a:latin typeface="Tahoma"/>
                <a:ea typeface="Tahoma"/>
                <a:cs typeface="Tahoma"/>
                <a:sym typeface="Tahoma"/>
              </a:rPr>
              <a:t>Hivatalból törlési eljárás</a:t>
            </a:r>
            <a:endParaRPr sz="2000">
              <a:solidFill>
                <a:schemeClr val="dk2"/>
              </a:solidFill>
              <a:latin typeface="Tahoma"/>
              <a:ea typeface="Tahoma"/>
              <a:cs typeface="Tahoma"/>
              <a:sym typeface="Tahoma"/>
            </a:endParaRPr>
          </a:p>
        </p:txBody>
      </p:sp>
      <p:sp>
        <p:nvSpPr>
          <p:cNvPr id="304" name="Google Shape;304;g2179af7327c_0_15"/>
          <p:cNvSpPr txBox="1"/>
          <p:nvPr/>
        </p:nvSpPr>
        <p:spPr>
          <a:xfrm>
            <a:off x="884675" y="1434600"/>
            <a:ext cx="72675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Cégellenőrző - Megszüntetésre irányuló eljárás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179af7327c_0_20"/>
          <p:cNvSpPr txBox="1"/>
          <p:nvPr/>
        </p:nvSpPr>
        <p:spPr>
          <a:xfrm>
            <a:off x="884675" y="2128775"/>
            <a:ext cx="7877400" cy="3693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Ügyfél által bejelentett lejárt számlatartozások</a:t>
            </a:r>
            <a:endParaRPr sz="2000">
              <a:solidFill>
                <a:schemeClr val="dk2"/>
              </a:solidFill>
              <a:latin typeface="Tahoma"/>
              <a:ea typeface="Tahoma"/>
              <a:cs typeface="Tahoma"/>
              <a:sym typeface="Tahoma"/>
            </a:endParaRPr>
          </a:p>
        </p:txBody>
      </p:sp>
      <p:sp>
        <p:nvSpPr>
          <p:cNvPr id="310" name="Google Shape;310;g2179af7327c_0_20"/>
          <p:cNvSpPr txBox="1"/>
          <p:nvPr/>
        </p:nvSpPr>
        <p:spPr>
          <a:xfrm>
            <a:off x="884675" y="1434600"/>
            <a:ext cx="72675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Cégellenőrző - Vitatható követelések</a:t>
            </a:r>
            <a:endParaRPr b="0" i="0" sz="2400" u="none" cap="none" strike="noStrike">
              <a:solidFill>
                <a:srgbClr val="000000"/>
              </a:solidFill>
              <a:latin typeface="Arial"/>
              <a:ea typeface="Arial"/>
              <a:cs typeface="Arial"/>
              <a:sym typeface="Arial"/>
            </a:endParaRPr>
          </a:p>
        </p:txBody>
      </p:sp>
      <p:pic>
        <p:nvPicPr>
          <p:cNvPr id="311" name="Google Shape;311;g2179af7327c_0_20"/>
          <p:cNvPicPr preferRelativeResize="0"/>
          <p:nvPr/>
        </p:nvPicPr>
        <p:blipFill>
          <a:blip r:embed="rId3">
            <a:alphaModFix/>
          </a:blip>
          <a:stretch>
            <a:fillRect/>
          </a:stretch>
        </p:blipFill>
        <p:spPr>
          <a:xfrm>
            <a:off x="688162" y="3093925"/>
            <a:ext cx="7767674" cy="1354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179af7327c_0_25"/>
          <p:cNvSpPr txBox="1"/>
          <p:nvPr/>
        </p:nvSpPr>
        <p:spPr>
          <a:xfrm>
            <a:off x="884675" y="2128775"/>
            <a:ext cx="7877400" cy="7746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Csoportos áfaalany</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NAIH határozat</a:t>
            </a:r>
            <a:endParaRPr sz="2000">
              <a:solidFill>
                <a:schemeClr val="dk2"/>
              </a:solidFill>
              <a:latin typeface="Tahoma"/>
              <a:ea typeface="Tahoma"/>
              <a:cs typeface="Tahoma"/>
              <a:sym typeface="Tahoma"/>
            </a:endParaRPr>
          </a:p>
        </p:txBody>
      </p:sp>
      <p:sp>
        <p:nvSpPr>
          <p:cNvPr id="317" name="Google Shape;317;g2179af7327c_0_25"/>
          <p:cNvSpPr txBox="1"/>
          <p:nvPr/>
        </p:nvSpPr>
        <p:spPr>
          <a:xfrm>
            <a:off x="884675" y="1434600"/>
            <a:ext cx="72675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Cégellenőrző - Egyéb információk</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179af7327c_0_36"/>
          <p:cNvSpPr txBox="1"/>
          <p:nvPr/>
        </p:nvSpPr>
        <p:spPr>
          <a:xfrm>
            <a:off x="884675" y="2128775"/>
            <a:ext cx="7400100" cy="30783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Csődeljárás</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Végrehajtási eljárás alatt áll</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NAV kétféle adóslistáján való szereplés</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Törölt adószáma van</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Gazdasági Versenyhivatal elmarasztaló döntés született a cég ellen</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Munkaügyi és/vagy munkavédelmi jogsértést elkövető a cég</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Nemzeti Fogyasztóvédelmi Hatósági eljárás volt a cég ellen</a:t>
            </a:r>
            <a:endParaRPr sz="2000">
              <a:solidFill>
                <a:schemeClr val="dk2"/>
              </a:solidFill>
              <a:latin typeface="Tahoma"/>
              <a:ea typeface="Tahoma"/>
              <a:cs typeface="Tahoma"/>
              <a:sym typeface="Tahoma"/>
            </a:endParaRPr>
          </a:p>
        </p:txBody>
      </p:sp>
      <p:sp>
        <p:nvSpPr>
          <p:cNvPr id="323" name="Google Shape;323;g2179af7327c_0_36"/>
          <p:cNvSpPr txBox="1"/>
          <p:nvPr/>
        </p:nvSpPr>
        <p:spPr>
          <a:xfrm>
            <a:off x="884675" y="1434600"/>
            <a:ext cx="7864200" cy="5910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 - Negatív információ 2/1</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179af7327c_0_41"/>
          <p:cNvSpPr txBox="1"/>
          <p:nvPr/>
        </p:nvSpPr>
        <p:spPr>
          <a:xfrm>
            <a:off x="884675" y="2128775"/>
            <a:ext cx="7400100" cy="3483900"/>
          </a:xfrm>
          <a:prstGeom prst="rect">
            <a:avLst/>
          </a:prstGeom>
          <a:noFill/>
          <a:ln>
            <a:noFill/>
          </a:ln>
        </p:spPr>
        <p:txBody>
          <a:bodyPr anchorCtr="0" anchor="t" bIns="45700" lIns="91425" spcFirstLastPara="1" rIns="91425" wrap="square" tIns="45700">
            <a:spAutoFit/>
          </a:bodyPr>
          <a:lstStyle/>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Biztosítási intézkedés</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Vagyonrendezési eljárás</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Be nem jelentett alkalmazottat foglalkoztató</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Áfa bevallást be nem nyújtó adózó</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Büntetőjogi intézkedés</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Súlyos jogsértést elkövető webáruházat üzemeltető vállalkozás</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Nem rendezett munkaügyi kapcsolatokkal rendelkező adózó</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BMH jogerős közrendvédelmi bírság</a:t>
            </a:r>
            <a:endParaRPr sz="2000">
              <a:solidFill>
                <a:schemeClr val="dk2"/>
              </a:solidFill>
              <a:latin typeface="Tahoma"/>
              <a:ea typeface="Tahoma"/>
              <a:cs typeface="Tahoma"/>
              <a:sym typeface="Tahoma"/>
            </a:endParaRPr>
          </a:p>
        </p:txBody>
      </p:sp>
      <p:sp>
        <p:nvSpPr>
          <p:cNvPr id="329" name="Google Shape;329;g2179af7327c_0_41"/>
          <p:cNvSpPr txBox="1"/>
          <p:nvPr/>
        </p:nvSpPr>
        <p:spPr>
          <a:xfrm>
            <a:off x="884675" y="1434600"/>
            <a:ext cx="7864200" cy="5910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 - Negatív információ 2/2</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179af7327c_0_84"/>
          <p:cNvSpPr txBox="1"/>
          <p:nvPr/>
        </p:nvSpPr>
        <p:spPr>
          <a:xfrm>
            <a:off x="884675" y="2128775"/>
            <a:ext cx="7238100" cy="4484400"/>
          </a:xfrm>
          <a:prstGeom prst="rect">
            <a:avLst/>
          </a:prstGeom>
          <a:noFill/>
          <a:ln>
            <a:noFill/>
          </a:ln>
        </p:spPr>
        <p:txBody>
          <a:bodyPr anchorCtr="0" anchor="t" bIns="45700" lIns="91425" spcFirstLastPara="1" rIns="91425" wrap="square" tIns="45700">
            <a:spAutoFit/>
          </a:bodyPr>
          <a:lstStyle/>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Bizonyos események úgynevezett “</a:t>
            </a:r>
            <a:r>
              <a:rPr i="1" lang="hu-HU" sz="2000">
                <a:solidFill>
                  <a:schemeClr val="dk2"/>
                </a:solidFill>
                <a:latin typeface="Tahoma"/>
                <a:ea typeface="Tahoma"/>
                <a:cs typeface="Tahoma"/>
                <a:sym typeface="Tahoma"/>
              </a:rPr>
              <a:t>Egyszeri események</a:t>
            </a:r>
            <a:r>
              <a:rPr lang="hu-HU" sz="2000">
                <a:solidFill>
                  <a:schemeClr val="dk2"/>
                </a:solidFill>
                <a:latin typeface="Tahoma"/>
                <a:ea typeface="Tahoma"/>
                <a:cs typeface="Tahoma"/>
                <a:sym typeface="Tahoma"/>
              </a:rPr>
              <a:t>”. Ezek jellemzően egyszeri tényt megállapító határozatok, nem folyamatot jelölnek, így csupán közzétételi dátummal rendelkeznek. A hatályosság vége dátum hiánya ezáltal nem jelenti azt, hogy a jelzett állapot jelenleg is fenn áll.</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ilyen esetekben az esemény leírásánál megjelenik, hogy “</a:t>
            </a:r>
            <a:r>
              <a:rPr i="1" lang="hu-HU" sz="2000">
                <a:solidFill>
                  <a:schemeClr val="dk2"/>
                </a:solidFill>
                <a:latin typeface="Tahoma"/>
                <a:ea typeface="Tahoma"/>
                <a:cs typeface="Tahoma"/>
                <a:sym typeface="Tahoma"/>
              </a:rPr>
              <a:t>Egyszeri esemény</a:t>
            </a:r>
            <a:r>
              <a:rPr lang="hu-HU" sz="2000">
                <a:solidFill>
                  <a:schemeClr val="dk2"/>
                </a:solidFill>
                <a:latin typeface="Tahoma"/>
                <a:ea typeface="Tahoma"/>
                <a:cs typeface="Tahoma"/>
                <a:sym typeface="Tahoma"/>
              </a:rPr>
              <a:t>”.</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Nem jelenik meg:</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Azok a cégközlönyben közzétett végrehajtások, melyek nem hatályosak, és lezárásuk dátuma régebbi mint 5 év.</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Azok a NAV honlapján közzétett végrehajtások, melyek nem hatályosak, és lezárásuk dátuma régebbi mint 2 év.</a:t>
            </a:r>
            <a:endParaRPr sz="2000">
              <a:solidFill>
                <a:schemeClr val="dk2"/>
              </a:solidFill>
              <a:latin typeface="Tahoma"/>
              <a:ea typeface="Tahoma"/>
              <a:cs typeface="Tahoma"/>
              <a:sym typeface="Tahoma"/>
            </a:endParaRPr>
          </a:p>
        </p:txBody>
      </p:sp>
      <p:sp>
        <p:nvSpPr>
          <p:cNvPr id="335" name="Google Shape;335;g2179af7327c_0_84"/>
          <p:cNvSpPr txBox="1"/>
          <p:nvPr/>
        </p:nvSpPr>
        <p:spPr>
          <a:xfrm>
            <a:off x="884675" y="1434600"/>
            <a:ext cx="7802700" cy="5910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g2179af7327c_0_76"/>
          <p:cNvPicPr preferRelativeResize="0"/>
          <p:nvPr/>
        </p:nvPicPr>
        <p:blipFill>
          <a:blip r:embed="rId3">
            <a:alphaModFix/>
          </a:blip>
          <a:stretch>
            <a:fillRect/>
          </a:stretch>
        </p:blipFill>
        <p:spPr>
          <a:xfrm>
            <a:off x="0" y="1439575"/>
            <a:ext cx="9144001" cy="4720983"/>
          </a:xfrm>
          <a:prstGeom prst="rect">
            <a:avLst/>
          </a:prstGeom>
          <a:noFill/>
          <a:ln>
            <a:noFill/>
          </a:ln>
        </p:spPr>
      </p:pic>
      <p:sp>
        <p:nvSpPr>
          <p:cNvPr id="341" name="Google Shape;341;g2179af7327c_0_76"/>
          <p:cNvSpPr/>
          <p:nvPr/>
        </p:nvSpPr>
        <p:spPr>
          <a:xfrm>
            <a:off x="2243750" y="4956500"/>
            <a:ext cx="633300" cy="123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179af7327c_0_76"/>
          <p:cNvSpPr/>
          <p:nvPr/>
        </p:nvSpPr>
        <p:spPr>
          <a:xfrm>
            <a:off x="3010500" y="5275575"/>
            <a:ext cx="985800" cy="123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179af7327c_0_46"/>
          <p:cNvSpPr txBox="1"/>
          <p:nvPr/>
        </p:nvSpPr>
        <p:spPr>
          <a:xfrm>
            <a:off x="884675" y="2128775"/>
            <a:ext cx="7400100" cy="2801400"/>
          </a:xfrm>
          <a:prstGeom prst="rect">
            <a:avLst/>
          </a:prstGeom>
          <a:noFill/>
          <a:ln>
            <a:noFill/>
          </a:ln>
        </p:spPr>
        <p:txBody>
          <a:bodyPr anchorCtr="0" anchor="t" bIns="45700" lIns="91425" spcFirstLastPara="1" rIns="91425" wrap="square" tIns="45700">
            <a:spAutoFit/>
          </a:bodyPr>
          <a:lstStyle/>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Kiemelt adózó</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Köztartozásmentes adózó</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Nemzeti Fogyasztóvédelmi Hatósági pozitív listán szerepel</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Engedélyezett gazdálkodó</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Kormányhatározat stratégiai partnerségről</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Kiemelt jelentőségű gazdasági szervezet</a:t>
            </a:r>
            <a:endParaRPr sz="2000">
              <a:solidFill>
                <a:schemeClr val="dk2"/>
              </a:solidFill>
              <a:latin typeface="Tahoma"/>
              <a:ea typeface="Tahoma"/>
              <a:cs typeface="Tahoma"/>
              <a:sym typeface="Tahoma"/>
            </a:endParaRPr>
          </a:p>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Megbízható adózó</a:t>
            </a:r>
            <a:endParaRPr sz="2000">
              <a:solidFill>
                <a:schemeClr val="dk2"/>
              </a:solidFill>
              <a:latin typeface="Tahoma"/>
              <a:ea typeface="Tahoma"/>
              <a:cs typeface="Tahoma"/>
              <a:sym typeface="Tahoma"/>
            </a:endParaRPr>
          </a:p>
        </p:txBody>
      </p:sp>
      <p:sp>
        <p:nvSpPr>
          <p:cNvPr id="348" name="Google Shape;348;g2179af7327c_0_46"/>
          <p:cNvSpPr txBox="1"/>
          <p:nvPr/>
        </p:nvSpPr>
        <p:spPr>
          <a:xfrm>
            <a:off x="884675" y="1434600"/>
            <a:ext cx="7802700" cy="5910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 - Pozitív információ</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179af7327c_0_61"/>
          <p:cNvSpPr txBox="1"/>
          <p:nvPr/>
        </p:nvSpPr>
        <p:spPr>
          <a:xfrm>
            <a:off x="873750" y="2145350"/>
            <a:ext cx="7411200" cy="2267700"/>
          </a:xfrm>
          <a:prstGeom prst="rect">
            <a:avLst/>
          </a:prstGeom>
          <a:noFill/>
          <a:ln>
            <a:noFill/>
          </a:ln>
        </p:spPr>
        <p:txBody>
          <a:bodyPr anchorCtr="0" anchor="t" bIns="45700" lIns="91425" spcFirstLastPara="1" rIns="91425" wrap="square" tIns="45700">
            <a:spAutoFit/>
          </a:bodyPr>
          <a:lstStyle/>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adós gazdálkodó szervezetről az alábbi adatok ismerhetőek meg:</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Cégnév; Székhely; Cégjegyzékszám/Adószám</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számla kiállításának dátuma és lejárata</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adatrendszerbe történő bekerülésének dátuma</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egyes követelések bruttó összege</a:t>
            </a:r>
            <a:endParaRPr sz="2000">
              <a:solidFill>
                <a:schemeClr val="dk2"/>
              </a:solidFill>
              <a:latin typeface="Tahoma"/>
              <a:ea typeface="Tahoma"/>
              <a:cs typeface="Tahoma"/>
              <a:sym typeface="Tahoma"/>
            </a:endParaRPr>
          </a:p>
        </p:txBody>
      </p:sp>
      <p:sp>
        <p:nvSpPr>
          <p:cNvPr id="354" name="Google Shape;354;g2179af7327c_0_61"/>
          <p:cNvSpPr txBox="1"/>
          <p:nvPr/>
        </p:nvSpPr>
        <p:spPr>
          <a:xfrm>
            <a:off x="884675" y="1434600"/>
            <a:ext cx="7802700" cy="5910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aphicFrame>
        <p:nvGraphicFramePr>
          <p:cNvPr id="112" name="Google Shape;112;p4"/>
          <p:cNvGraphicFramePr/>
          <p:nvPr/>
        </p:nvGraphicFramePr>
        <p:xfrm>
          <a:off x="346143" y="1898809"/>
          <a:ext cx="3000000" cy="3000000"/>
        </p:xfrm>
        <a:graphic>
          <a:graphicData uri="http://schemas.openxmlformats.org/drawingml/2006/table">
            <a:tbl>
              <a:tblPr bandRow="1" firstRow="1">
                <a:noFill/>
                <a:tableStyleId>{D79CA7FB-63CE-45FF-BECF-99DB51142E77}</a:tableStyleId>
              </a:tblPr>
              <a:tblGrid>
                <a:gridCol w="4582075"/>
                <a:gridCol w="3869650"/>
              </a:tblGrid>
              <a:tr h="277000">
                <a:tc>
                  <a:txBody>
                    <a:bodyPr/>
                    <a:lstStyle/>
                    <a:p>
                      <a:pPr indent="0" lvl="0" marL="0" rtl="0" algn="ctr">
                        <a:spcBef>
                          <a:spcPts val="0"/>
                        </a:spcBef>
                        <a:spcAft>
                          <a:spcPts val="0"/>
                        </a:spcAft>
                        <a:buClr>
                          <a:srgbClr val="000000"/>
                        </a:buClr>
                        <a:buSzPts val="2000"/>
                        <a:buFont typeface="Arial"/>
                        <a:buNone/>
                      </a:pPr>
                      <a:r>
                        <a:rPr lang="hu-HU" sz="1300"/>
                        <a:t>Kar</a:t>
                      </a:r>
                      <a:endParaRPr sz="1300"/>
                    </a:p>
                  </a:txBody>
                  <a:tcPr marT="45725" marB="45725" marR="91450" marL="91450" anchor="ctr"/>
                </a:tc>
                <a:tc>
                  <a:txBody>
                    <a:bodyPr/>
                    <a:lstStyle/>
                    <a:p>
                      <a:pPr indent="0" lvl="0" marL="0" rtl="0" algn="ctr">
                        <a:spcBef>
                          <a:spcPts val="0"/>
                        </a:spcBef>
                        <a:spcAft>
                          <a:spcPts val="0"/>
                        </a:spcAft>
                        <a:buClr>
                          <a:srgbClr val="000000"/>
                        </a:buClr>
                        <a:buSzPts val="2000"/>
                        <a:buFont typeface="Arial"/>
                        <a:buNone/>
                      </a:pPr>
                      <a:r>
                        <a:rPr lang="hu-HU" sz="1300"/>
                        <a:t>Tanszék</a:t>
                      </a:r>
                      <a:endParaRPr sz="1300"/>
                    </a:p>
                  </a:txBody>
                  <a:tcPr marT="45725" marB="45725" marR="91450" marL="91450" anchor="ctr"/>
                </a:tc>
              </a:tr>
              <a:tr h="568600">
                <a:tc>
                  <a:txBody>
                    <a:bodyPr/>
                    <a:lstStyle/>
                    <a:p>
                      <a:pPr indent="0" lvl="0" marL="0" rtl="0" algn="l">
                        <a:spcBef>
                          <a:spcPts val="0"/>
                        </a:spcBef>
                        <a:spcAft>
                          <a:spcPts val="0"/>
                        </a:spcAft>
                        <a:buNone/>
                      </a:pPr>
                      <a:r>
                        <a:rPr lang="hu-HU" sz="1100">
                          <a:solidFill>
                            <a:schemeClr val="dk2"/>
                          </a:solidFill>
                        </a:rPr>
                        <a:t>Albert Kázmér Mosonmagyaróvári Kar</a:t>
                      </a:r>
                      <a:endParaRPr sz="1100">
                        <a:solidFill>
                          <a:schemeClr val="dk2"/>
                        </a:solidFill>
                      </a:endParaRPr>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hu-HU" sz="1100">
                          <a:solidFill>
                            <a:schemeClr val="dk2"/>
                          </a:solidFill>
                        </a:rPr>
                        <a:t>Agrárökonómiai Tanszék</a:t>
                      </a:r>
                      <a:br>
                        <a:rPr lang="hu-HU" sz="1100">
                          <a:solidFill>
                            <a:schemeClr val="dk2"/>
                          </a:solidFill>
                        </a:rPr>
                      </a:br>
                      <a:r>
                        <a:rPr lang="hu-HU" sz="1100">
                          <a:solidFill>
                            <a:schemeClr val="dk2"/>
                          </a:solidFill>
                        </a:rPr>
                        <a:t>Alkalmazott Fenntarthatóság Tanszék</a:t>
                      </a:r>
                      <a:br>
                        <a:rPr lang="hu-HU" sz="1100">
                          <a:solidFill>
                            <a:schemeClr val="dk2"/>
                          </a:solidFill>
                        </a:rPr>
                      </a:br>
                      <a:r>
                        <a:rPr lang="hu-HU" sz="1100">
                          <a:solidFill>
                            <a:schemeClr val="dk2"/>
                          </a:solidFill>
                        </a:rPr>
                        <a:t>Területi Tudományi és Vidékfejlesztési Tanszék</a:t>
                      </a:r>
                      <a:endParaRPr sz="1100">
                        <a:solidFill>
                          <a:schemeClr val="dk2"/>
                        </a:solidFill>
                      </a:endParaRPr>
                    </a:p>
                  </a:txBody>
                  <a:tcPr marT="45725" marB="45725" marR="91450" marL="91450">
                    <a:lnB cap="flat" cmpd="sng" w="12700">
                      <a:solidFill>
                        <a:schemeClr val="lt1"/>
                      </a:solidFill>
                      <a:prstDash val="solid"/>
                      <a:round/>
                      <a:headEnd len="sm" w="sm" type="none"/>
                      <a:tailEnd len="sm" w="sm" type="none"/>
                    </a:lnB>
                  </a:tcPr>
                </a:tc>
              </a:tr>
              <a:tr h="568600">
                <a:tc>
                  <a:txBody>
                    <a:bodyPr/>
                    <a:lstStyle/>
                    <a:p>
                      <a:pPr indent="0" lvl="0" marL="0" rtl="0" algn="l">
                        <a:spcBef>
                          <a:spcPts val="0"/>
                        </a:spcBef>
                        <a:spcAft>
                          <a:spcPts val="0"/>
                        </a:spcAft>
                        <a:buNone/>
                      </a:pPr>
                      <a:r>
                        <a:rPr lang="hu-HU" sz="1100">
                          <a:solidFill>
                            <a:schemeClr val="dk2"/>
                          </a:solidFill>
                        </a:rPr>
                        <a:t>Apáczai Csere János Pedagógiai, Humán- és Társadalomtudományi Kar</a:t>
                      </a:r>
                      <a:endParaRPr sz="1100">
                        <a:solidFill>
                          <a:schemeClr val="dk2"/>
                        </a:solidFill>
                      </a:endParaRPr>
                    </a:p>
                  </a:txBody>
                  <a:tcPr marT="45725" marB="45725" marR="91450" marL="91450">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hu-HU" sz="1100">
                          <a:solidFill>
                            <a:schemeClr val="dk2"/>
                          </a:solidFill>
                        </a:rPr>
                        <a:t>Bölcsészettudományi és Humánerőforrás-fejlesztési Tanszék</a:t>
                      </a:r>
                      <a:br>
                        <a:rPr lang="hu-HU" sz="1100">
                          <a:solidFill>
                            <a:schemeClr val="dk2"/>
                          </a:solidFill>
                        </a:rPr>
                      </a:br>
                      <a:r>
                        <a:rPr lang="hu-HU" sz="1100">
                          <a:solidFill>
                            <a:schemeClr val="dk2"/>
                          </a:solidFill>
                        </a:rPr>
                        <a:t>Nemzetközi Tanulmányok és Kommunikáció Tanszék</a:t>
                      </a:r>
                      <a:br>
                        <a:rPr lang="hu-HU" sz="1100">
                          <a:solidFill>
                            <a:schemeClr val="dk2"/>
                          </a:solidFill>
                        </a:rPr>
                      </a:br>
                      <a:r>
                        <a:rPr lang="hu-HU" sz="1100">
                          <a:solidFill>
                            <a:schemeClr val="dk2"/>
                          </a:solidFill>
                        </a:rPr>
                        <a:t>Szociális Tanulmányok és Szociológia Tanszék</a:t>
                      </a:r>
                      <a:endParaRPr sz="1100">
                        <a:solidFill>
                          <a:schemeClr val="dk2"/>
                        </a:solidFill>
                      </a:endParaRPr>
                    </a:p>
                  </a:txBody>
                  <a:tcPr marT="45725" marB="45725" marR="91450" marL="91450">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47850">
                <a:tc>
                  <a:txBody>
                    <a:bodyPr/>
                    <a:lstStyle/>
                    <a:p>
                      <a:pPr indent="0" lvl="0" marL="0" rtl="0" algn="l">
                        <a:spcBef>
                          <a:spcPts val="0"/>
                        </a:spcBef>
                        <a:spcAft>
                          <a:spcPts val="0"/>
                        </a:spcAft>
                        <a:buClr>
                          <a:srgbClr val="000000"/>
                        </a:buClr>
                        <a:buSzPts val="2000"/>
                        <a:buFont typeface="Arial"/>
                        <a:buNone/>
                      </a:pPr>
                      <a:r>
                        <a:rPr lang="hu-HU" sz="1100">
                          <a:solidFill>
                            <a:schemeClr val="dk2"/>
                          </a:solidFill>
                        </a:rPr>
                        <a:t>Audi Hungaria Járműmérnöki Kar</a:t>
                      </a:r>
                      <a:endParaRPr sz="1100">
                        <a:solidFill>
                          <a:schemeClr val="dk2"/>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000"/>
                        <a:buFont typeface="Arial"/>
                        <a:buNone/>
                      </a:pPr>
                      <a:r>
                        <a:rPr lang="hu-HU" sz="1100">
                          <a:solidFill>
                            <a:schemeClr val="dk2"/>
                          </a:solidFill>
                        </a:rPr>
                        <a:t>Logisztikai és Szállítmányozási Tanszék</a:t>
                      </a:r>
                      <a:endParaRPr sz="1100">
                        <a:solidFill>
                          <a:schemeClr val="dk2"/>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210050">
                <a:tc>
                  <a:txBody>
                    <a:bodyPr/>
                    <a:lstStyle/>
                    <a:p>
                      <a:pPr indent="0" lvl="0" marL="0" rtl="0" algn="l">
                        <a:spcBef>
                          <a:spcPts val="0"/>
                        </a:spcBef>
                        <a:spcAft>
                          <a:spcPts val="0"/>
                        </a:spcAft>
                        <a:buClr>
                          <a:srgbClr val="000000"/>
                        </a:buClr>
                        <a:buSzPts val="2000"/>
                        <a:buFont typeface="Arial"/>
                        <a:buNone/>
                      </a:pPr>
                      <a:r>
                        <a:rPr lang="hu-HU" sz="1100">
                          <a:solidFill>
                            <a:schemeClr val="dk2"/>
                          </a:solidFill>
                        </a:rPr>
                        <a:t>Deák Ferenc Állam- és Jogtudományi Kar</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2000"/>
                        <a:buFont typeface="Arial"/>
                        <a:buNone/>
                      </a:pPr>
                      <a:r>
                        <a:rPr lang="hu-HU" sz="1100">
                          <a:solidFill>
                            <a:schemeClr val="dk2"/>
                          </a:solidFill>
                        </a:rPr>
                        <a:t>Bűnügyi Tudományok Tanszék</a:t>
                      </a:r>
                      <a:br>
                        <a:rPr lang="hu-HU" sz="1100">
                          <a:solidFill>
                            <a:schemeClr val="dk2"/>
                          </a:solidFill>
                        </a:rPr>
                      </a:br>
                      <a:r>
                        <a:rPr lang="hu-HU" sz="1100">
                          <a:solidFill>
                            <a:schemeClr val="dk2"/>
                          </a:solidFill>
                        </a:rPr>
                        <a:t>Jogelméleti Tanszék</a:t>
                      </a:r>
                      <a:br>
                        <a:rPr lang="hu-HU" sz="1100">
                          <a:solidFill>
                            <a:schemeClr val="dk2"/>
                          </a:solidFill>
                        </a:rPr>
                      </a:br>
                      <a:r>
                        <a:rPr lang="hu-HU" sz="1100">
                          <a:solidFill>
                            <a:schemeClr val="dk2"/>
                          </a:solidFill>
                        </a:rPr>
                        <a:t>Jogtörténeti Tanszék</a:t>
                      </a:r>
                      <a:br>
                        <a:rPr lang="hu-HU" sz="1100">
                          <a:solidFill>
                            <a:schemeClr val="dk2"/>
                          </a:solidFill>
                        </a:rPr>
                      </a:br>
                      <a:r>
                        <a:rPr lang="hu-HU" sz="1100">
                          <a:solidFill>
                            <a:schemeClr val="dk2"/>
                          </a:solidFill>
                        </a:rPr>
                        <a:t>Kereskedelmi, Agrár- és Munkajogi Tanszék</a:t>
                      </a:r>
                      <a:br>
                        <a:rPr lang="hu-HU" sz="1100">
                          <a:solidFill>
                            <a:schemeClr val="dk2"/>
                          </a:solidFill>
                        </a:rPr>
                      </a:br>
                      <a:r>
                        <a:rPr lang="hu-HU" sz="1100">
                          <a:solidFill>
                            <a:schemeClr val="dk2"/>
                          </a:solidFill>
                        </a:rPr>
                        <a:t>Közigazgatási és Pénzügyi Jogi Tanszék</a:t>
                      </a:r>
                      <a:br>
                        <a:rPr lang="hu-HU" sz="1100">
                          <a:solidFill>
                            <a:schemeClr val="dk2"/>
                          </a:solidFill>
                        </a:rPr>
                      </a:br>
                      <a:r>
                        <a:rPr lang="hu-HU" sz="1100">
                          <a:solidFill>
                            <a:schemeClr val="dk2"/>
                          </a:solidFill>
                        </a:rPr>
                        <a:t>Munkajogi és Szociális Jogi Tanszék</a:t>
                      </a:r>
                      <a:br>
                        <a:rPr lang="hu-HU" sz="1100">
                          <a:solidFill>
                            <a:schemeClr val="dk2"/>
                          </a:solidFill>
                        </a:rPr>
                      </a:br>
                      <a:r>
                        <a:rPr lang="hu-HU" sz="1100">
                          <a:solidFill>
                            <a:schemeClr val="dk2"/>
                          </a:solidFill>
                        </a:rPr>
                        <a:t>Polgári Jogi és Polgári Eljárásjogi Tanszék</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408225">
                <a:tc>
                  <a:txBody>
                    <a:bodyPr/>
                    <a:lstStyle/>
                    <a:p>
                      <a:pPr indent="0" lvl="0" marL="0" rtl="0" algn="l">
                        <a:spcBef>
                          <a:spcPts val="0"/>
                        </a:spcBef>
                        <a:spcAft>
                          <a:spcPts val="0"/>
                        </a:spcAft>
                        <a:buNone/>
                      </a:pPr>
                      <a:r>
                        <a:rPr lang="hu-HU" sz="1100">
                          <a:solidFill>
                            <a:schemeClr val="dk2"/>
                          </a:solidFill>
                        </a:rPr>
                        <a:t>Egészségtudományi Kar</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hu-HU" sz="1100">
                          <a:solidFill>
                            <a:schemeClr val="dk2"/>
                          </a:solidFill>
                        </a:rPr>
                        <a:t>Egészség- és Ápolástudományi Tanszék</a:t>
                      </a:r>
                      <a:br>
                        <a:rPr lang="hu-HU" sz="1100">
                          <a:solidFill>
                            <a:schemeClr val="dk2"/>
                          </a:solidFill>
                        </a:rPr>
                      </a:br>
                      <a:r>
                        <a:rPr lang="hu-HU" sz="1100">
                          <a:solidFill>
                            <a:schemeClr val="dk2"/>
                          </a:solidFill>
                        </a:rPr>
                        <a:t>Preventív Egészségtudományi Tanszék</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47850">
                <a:tc>
                  <a:txBody>
                    <a:bodyPr/>
                    <a:lstStyle/>
                    <a:p>
                      <a:pPr indent="0" lvl="0" marL="0" rtl="0" algn="l">
                        <a:spcBef>
                          <a:spcPts val="0"/>
                        </a:spcBef>
                        <a:spcAft>
                          <a:spcPts val="0"/>
                        </a:spcAft>
                        <a:buNone/>
                      </a:pPr>
                      <a:r>
                        <a:rPr lang="hu-HU" sz="1100">
                          <a:solidFill>
                            <a:schemeClr val="dk2"/>
                          </a:solidFill>
                        </a:rPr>
                        <a:t>Építész-, Építő- és Közlekedésmérnöki Kar</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hu-HU" sz="1100">
                          <a:solidFill>
                            <a:schemeClr val="dk2"/>
                          </a:solidFill>
                        </a:rPr>
                        <a:t>-</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247850">
                <a:tc>
                  <a:txBody>
                    <a:bodyPr/>
                    <a:lstStyle/>
                    <a:p>
                      <a:pPr indent="0" lvl="0" marL="0" rtl="0" algn="l">
                        <a:spcBef>
                          <a:spcPts val="0"/>
                        </a:spcBef>
                        <a:spcAft>
                          <a:spcPts val="0"/>
                        </a:spcAft>
                        <a:buNone/>
                      </a:pPr>
                      <a:r>
                        <a:rPr lang="hu-HU" sz="1100">
                          <a:solidFill>
                            <a:schemeClr val="dk2"/>
                          </a:solidFill>
                        </a:rPr>
                        <a:t>Gépészmérnöki, Informatikai és Villamosmérnöki Kar</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hu-HU" sz="1100">
                          <a:solidFill>
                            <a:schemeClr val="dk2"/>
                          </a:solidFill>
                        </a:rPr>
                        <a:t>Informatika Tanszék</a:t>
                      </a:r>
                      <a:endParaRPr sz="1100">
                        <a:solidFill>
                          <a:schemeClr val="dk2"/>
                        </a:solidFill>
                      </a:endParaRPr>
                    </a:p>
                  </a:txBody>
                  <a:tcPr marT="45725" marB="45725" marR="91450" marL="91450">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47850">
                <a:tc>
                  <a:txBody>
                    <a:bodyPr/>
                    <a:lstStyle/>
                    <a:p>
                      <a:pPr indent="0" lvl="0" marL="0" rtl="0" algn="l">
                        <a:spcBef>
                          <a:spcPts val="0"/>
                        </a:spcBef>
                        <a:spcAft>
                          <a:spcPts val="0"/>
                        </a:spcAft>
                        <a:buClr>
                          <a:srgbClr val="000000"/>
                        </a:buClr>
                        <a:buSzPts val="2000"/>
                        <a:buFont typeface="Arial"/>
                        <a:buNone/>
                      </a:pPr>
                      <a:r>
                        <a:rPr b="1" lang="hu-HU" sz="1100"/>
                        <a:t>Kautz Gyula Gazdaságtudományi Kar</a:t>
                      </a:r>
                      <a:endParaRPr b="1" sz="11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000"/>
                        <a:buFont typeface="Arial"/>
                        <a:buNone/>
                      </a:pPr>
                      <a:r>
                        <a:rPr b="1" lang="hu-HU" sz="1100"/>
                        <a:t>MINDEN TANSZÉK</a:t>
                      </a:r>
                      <a:endParaRPr b="1" sz="11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47850">
                <a:tc>
                  <a:txBody>
                    <a:bodyPr/>
                    <a:lstStyle/>
                    <a:p>
                      <a:pPr indent="0" lvl="0" marL="0" rtl="0" algn="l">
                        <a:spcBef>
                          <a:spcPts val="0"/>
                        </a:spcBef>
                        <a:spcAft>
                          <a:spcPts val="0"/>
                        </a:spcAft>
                        <a:buNone/>
                      </a:pPr>
                      <a:r>
                        <a:rPr lang="hu-HU" sz="1100">
                          <a:solidFill>
                            <a:schemeClr val="dk2"/>
                          </a:solidFill>
                        </a:rPr>
                        <a:t>Művészeti Kar</a:t>
                      </a:r>
                      <a:endParaRPr sz="1100">
                        <a:solidFill>
                          <a:schemeClr val="dk2"/>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hu-HU" sz="1100">
                          <a:solidFill>
                            <a:schemeClr val="dk2"/>
                          </a:solidFill>
                        </a:rPr>
                        <a:t>-</a:t>
                      </a:r>
                      <a:endParaRPr sz="1100">
                        <a:solidFill>
                          <a:schemeClr val="dk2"/>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113" name="Google Shape;113;p4"/>
          <p:cNvSpPr txBox="1"/>
          <p:nvPr/>
        </p:nvSpPr>
        <p:spPr>
          <a:xfrm>
            <a:off x="678948" y="1348001"/>
            <a:ext cx="7647600" cy="5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i="0" lang="hu-HU" sz="3600" u="none" cap="none" strike="noStrike">
                <a:solidFill>
                  <a:schemeClr val="dk1"/>
                </a:solidFill>
                <a:latin typeface="Tahoma"/>
                <a:ea typeface="Tahoma"/>
                <a:cs typeface="Tahoma"/>
                <a:sym typeface="Tahoma"/>
              </a:rPr>
              <a:t>Kapcsolódás karhoz, tanszékhez</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4784750" y="645800"/>
            <a:ext cx="4013100" cy="615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hu-HU">
                <a:solidFill>
                  <a:schemeClr val="dk1"/>
                </a:solidFill>
              </a:rPr>
              <a:t>! DE </a:t>
            </a:r>
            <a:r>
              <a:rPr b="1" lang="hu-HU">
                <a:solidFill>
                  <a:schemeClr val="dk2"/>
                </a:solidFill>
              </a:rPr>
              <a:t>az egyetemi polgárok közül bárkihez, aki céginformációs szolgáltatásokra kíváncsi</a:t>
            </a:r>
            <a:endParaRPr b="1">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179af7327c_0_68"/>
          <p:cNvSpPr txBox="1"/>
          <p:nvPr/>
        </p:nvSpPr>
        <p:spPr>
          <a:xfrm>
            <a:off x="873750" y="2159450"/>
            <a:ext cx="7411200" cy="2673000"/>
          </a:xfrm>
          <a:prstGeom prst="rect">
            <a:avLst/>
          </a:prstGeom>
          <a:noFill/>
          <a:ln>
            <a:noFill/>
          </a:ln>
        </p:spPr>
        <p:txBody>
          <a:bodyPr anchorCtr="0" anchor="t" bIns="45700" lIns="91425" spcFirstLastPara="1" rIns="91425" wrap="square" tIns="45700">
            <a:spAutoFit/>
          </a:bodyPr>
          <a:lstStyle/>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követelés-adatbázis frissítése</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naponta (hitelezők bejelentései, felszámolási eljárások)</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hetente (egyéb eljárások, minősített adózók)</a:t>
            </a:r>
            <a:endParaRPr sz="2000">
              <a:solidFill>
                <a:schemeClr val="dk2"/>
              </a:solidFill>
              <a:latin typeface="Tahoma"/>
              <a:ea typeface="Tahoma"/>
              <a:cs typeface="Tahoma"/>
              <a:sym typeface="Tahoma"/>
            </a:endParaRPr>
          </a:p>
          <a:p>
            <a:pPr indent="-355600" lvl="1" marL="9144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alkalmanként</a:t>
            </a:r>
            <a:endParaRPr sz="2000">
              <a:solidFill>
                <a:schemeClr val="dk2"/>
              </a:solidFill>
              <a:latin typeface="Tahoma"/>
              <a:ea typeface="Tahoma"/>
              <a:cs typeface="Tahoma"/>
              <a:sym typeface="Tahoma"/>
            </a:endParaRPr>
          </a:p>
          <a:p>
            <a:pPr indent="-355600" lvl="2" marL="13716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NAV lista (negyedévente)</a:t>
            </a:r>
            <a:endParaRPr sz="2000">
              <a:solidFill>
                <a:schemeClr val="dk2"/>
              </a:solidFill>
              <a:latin typeface="Tahoma"/>
              <a:ea typeface="Tahoma"/>
              <a:cs typeface="Tahoma"/>
              <a:sym typeface="Tahoma"/>
            </a:endParaRPr>
          </a:p>
          <a:p>
            <a:pPr indent="-355600" lvl="2" marL="13716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munkaügyi jogsértést elkövető foglalkoztatók és köztartozásmentes adózók (havonta)</a:t>
            </a:r>
            <a:endParaRPr sz="2000">
              <a:solidFill>
                <a:schemeClr val="dk2"/>
              </a:solidFill>
              <a:latin typeface="Tahoma"/>
              <a:ea typeface="Tahoma"/>
              <a:cs typeface="Tahoma"/>
              <a:sym typeface="Tahoma"/>
            </a:endParaRPr>
          </a:p>
        </p:txBody>
      </p:sp>
      <p:sp>
        <p:nvSpPr>
          <p:cNvPr id="360" name="Google Shape;360;g2179af7327c_0_68"/>
          <p:cNvSpPr txBox="1"/>
          <p:nvPr/>
        </p:nvSpPr>
        <p:spPr>
          <a:xfrm>
            <a:off x="884675" y="1434600"/>
            <a:ext cx="7802700" cy="5910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Cégellenőrző</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179af7327c_0_163"/>
          <p:cNvSpPr txBox="1"/>
          <p:nvPr/>
        </p:nvSpPr>
        <p:spPr>
          <a:xfrm>
            <a:off x="884675" y="2128775"/>
            <a:ext cx="7400100" cy="29913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szolgáltatás az OPTEN Kft. saját, állandóan frissülő cégadatbázisát és a cégek hivatalosan hozzáférhető legutolsó mérlegadatait forrásként alkalmazva </a:t>
            </a:r>
            <a:r>
              <a:rPr b="1" lang="hu-HU" sz="2000">
                <a:solidFill>
                  <a:schemeClr val="dk2"/>
                </a:solidFill>
                <a:latin typeface="Tahoma"/>
                <a:ea typeface="Tahoma"/>
                <a:cs typeface="Tahoma"/>
                <a:sym typeface="Tahoma"/>
              </a:rPr>
              <a:t>tudományos összefüggések és algoritmusok alapján teljes elemzést</a:t>
            </a:r>
            <a:r>
              <a:rPr lang="hu-HU" sz="2000">
                <a:solidFill>
                  <a:schemeClr val="dk2"/>
                </a:solidFill>
                <a:latin typeface="Tahoma"/>
                <a:ea typeface="Tahoma"/>
                <a:cs typeface="Tahoma"/>
                <a:sym typeface="Tahoma"/>
              </a:rPr>
              <a:t> készít a vizsgált cégről.</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1000"/>
              </a:spcAft>
              <a:buClr>
                <a:schemeClr val="dk1"/>
              </a:buClr>
              <a:buSzPts val="2000"/>
              <a:buFont typeface="Tahoma"/>
              <a:buChar char="❏"/>
            </a:pPr>
            <a:r>
              <a:rPr lang="hu-HU" sz="2000">
                <a:solidFill>
                  <a:schemeClr val="dk2"/>
                </a:solidFill>
                <a:latin typeface="Tahoma"/>
                <a:ea typeface="Tahoma"/>
                <a:cs typeface="Tahoma"/>
                <a:sym typeface="Tahoma"/>
              </a:rPr>
              <a:t>A cégelemzések frissítése mérlegadatok tekintetében évente, csőd- és felszámolás adatok tekintetében naponta folyamatosan többször, egyéb cégadatok esetében a Cégközlönyben történő közzétételhez igazodva naponta történik. </a:t>
            </a:r>
            <a:endParaRPr sz="2000">
              <a:solidFill>
                <a:schemeClr val="dk2"/>
              </a:solidFill>
              <a:latin typeface="Tahoma"/>
              <a:ea typeface="Tahoma"/>
              <a:cs typeface="Tahoma"/>
              <a:sym typeface="Tahoma"/>
            </a:endParaRPr>
          </a:p>
        </p:txBody>
      </p:sp>
      <p:sp>
        <p:nvSpPr>
          <p:cNvPr id="366" name="Google Shape;366;g2179af7327c_0_163"/>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Cégelemzés</a:t>
            </a:r>
            <a:endParaRPr b="0" i="0" sz="1400" u="none" cap="none" strike="noStrike">
              <a:solidFill>
                <a:srgbClr val="000000"/>
              </a:solidFill>
              <a:latin typeface="Arial"/>
              <a:ea typeface="Arial"/>
              <a:cs typeface="Arial"/>
              <a:sym typeface="Arial"/>
            </a:endParaRPr>
          </a:p>
        </p:txBody>
      </p:sp>
      <p:sp>
        <p:nvSpPr>
          <p:cNvPr id="367" name="Google Shape;367;g2179af7327c_0_163"/>
          <p:cNvSpPr txBox="1"/>
          <p:nvPr/>
        </p:nvSpPr>
        <p:spPr>
          <a:xfrm>
            <a:off x="4271800" y="706225"/>
            <a:ext cx="4813500" cy="384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hu-HU" sz="1300">
                <a:solidFill>
                  <a:schemeClr val="dk1"/>
                </a:solidFill>
                <a:latin typeface="Tahoma"/>
                <a:ea typeface="Tahoma"/>
                <a:cs typeface="Tahoma"/>
                <a:sym typeface="Tahoma"/>
              </a:rPr>
              <a:t>Cégelemzés</a:t>
            </a:r>
            <a:r>
              <a:rPr lang="hu-HU" sz="1300">
                <a:latin typeface="Tahoma"/>
                <a:ea typeface="Tahoma"/>
                <a:cs typeface="Tahoma"/>
                <a:sym typeface="Tahoma"/>
              </a:rPr>
              <a:t> (500 db/24 hónap) </a:t>
            </a:r>
            <a:r>
              <a:rPr b="1" lang="hu-HU" sz="1300">
                <a:solidFill>
                  <a:schemeClr val="dk2"/>
                </a:solidFill>
                <a:latin typeface="Tahoma"/>
                <a:ea typeface="Tahoma"/>
                <a:cs typeface="Tahoma"/>
                <a:sym typeface="Tahoma"/>
              </a:rPr>
              <a:t>egyidőben 3 fő belépéssel</a:t>
            </a:r>
            <a:endParaRPr sz="1300">
              <a:latin typeface="Tahoma"/>
              <a:ea typeface="Tahoma"/>
              <a:cs typeface="Tahoma"/>
              <a:sym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179af7327c_0_173"/>
          <p:cNvSpPr txBox="1"/>
          <p:nvPr/>
        </p:nvSpPr>
        <p:spPr>
          <a:xfrm>
            <a:off x="884675" y="2128775"/>
            <a:ext cx="7400100" cy="9234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elemzések Alapértékelése tartalmazza azon </a:t>
            </a:r>
            <a:r>
              <a:rPr b="1" lang="hu-HU" sz="2000">
                <a:solidFill>
                  <a:schemeClr val="dk2"/>
                </a:solidFill>
                <a:latin typeface="Tahoma"/>
                <a:ea typeface="Tahoma"/>
                <a:cs typeface="Tahoma"/>
                <a:sym typeface="Tahoma"/>
              </a:rPr>
              <a:t>pozitív és negatív információkat, amelyek módosíthatják a vizsgált cég megítélését</a:t>
            </a:r>
            <a:r>
              <a:rPr lang="hu-HU" sz="2000">
                <a:solidFill>
                  <a:schemeClr val="dk2"/>
                </a:solidFill>
                <a:latin typeface="Tahoma"/>
                <a:ea typeface="Tahoma"/>
                <a:cs typeface="Tahoma"/>
                <a:sym typeface="Tahoma"/>
              </a:rPr>
              <a:t>.</a:t>
            </a:r>
            <a:endParaRPr sz="2000">
              <a:solidFill>
                <a:schemeClr val="dk2"/>
              </a:solidFill>
              <a:latin typeface="Tahoma"/>
              <a:ea typeface="Tahoma"/>
              <a:cs typeface="Tahoma"/>
              <a:sym typeface="Tahoma"/>
            </a:endParaRPr>
          </a:p>
        </p:txBody>
      </p:sp>
      <p:sp>
        <p:nvSpPr>
          <p:cNvPr id="373" name="Google Shape;373;g2179af7327c_0_173"/>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Alapinformációk</a:t>
            </a:r>
            <a:endParaRPr b="0" i="0" sz="2400" u="none" cap="none" strike="noStrike">
              <a:solidFill>
                <a:srgbClr val="000000"/>
              </a:solidFill>
              <a:latin typeface="Arial"/>
              <a:ea typeface="Arial"/>
              <a:cs typeface="Arial"/>
              <a:sym typeface="Arial"/>
            </a:endParaRPr>
          </a:p>
        </p:txBody>
      </p:sp>
      <p:pic>
        <p:nvPicPr>
          <p:cNvPr id="374" name="Google Shape;374;g2179af7327c_0_173"/>
          <p:cNvPicPr preferRelativeResize="0"/>
          <p:nvPr/>
        </p:nvPicPr>
        <p:blipFill>
          <a:blip r:embed="rId3">
            <a:alphaModFix/>
          </a:blip>
          <a:stretch>
            <a:fillRect/>
          </a:stretch>
        </p:blipFill>
        <p:spPr>
          <a:xfrm>
            <a:off x="1903987" y="3195550"/>
            <a:ext cx="5336030" cy="3335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179af7327c_0_179"/>
          <p:cNvSpPr txBox="1"/>
          <p:nvPr/>
        </p:nvSpPr>
        <p:spPr>
          <a:xfrm>
            <a:off x="884675" y="2128775"/>
            <a:ext cx="7400100" cy="1754700"/>
          </a:xfrm>
          <a:prstGeom prst="rect">
            <a:avLst/>
          </a:prstGeom>
          <a:noFill/>
          <a:ln>
            <a:noFill/>
          </a:ln>
        </p:spPr>
        <p:txBody>
          <a:bodyPr anchorCtr="0" anchor="t" bIns="45700" lIns="91425" spcFirstLastPara="1" rIns="91425" wrap="square" tIns="45700">
            <a:spAutoFit/>
          </a:bodyPr>
          <a:lstStyle/>
          <a:p>
            <a:pPr indent="-355600" lvl="0" marL="45720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a:t>
            </a:r>
            <a:r>
              <a:rPr b="1" lang="hu-HU" sz="2000">
                <a:solidFill>
                  <a:schemeClr val="dk2"/>
                </a:solidFill>
                <a:latin typeface="Tahoma"/>
                <a:ea typeface="Tahoma"/>
                <a:cs typeface="Tahoma"/>
                <a:sym typeface="Tahoma"/>
              </a:rPr>
              <a:t>kockázati besorolás</a:t>
            </a:r>
            <a:r>
              <a:rPr lang="hu-HU" sz="2000">
                <a:solidFill>
                  <a:schemeClr val="dk2"/>
                </a:solidFill>
                <a:latin typeface="Tahoma"/>
                <a:ea typeface="Tahoma"/>
                <a:cs typeface="Tahoma"/>
                <a:sym typeface="Tahoma"/>
              </a:rPr>
              <a:t> a vállalkozás méretét is figyelembe véve az évente változó pénzügyi és a naponta változó cégjegyzéki adatok felhasználásával, professzionális módszerekkel kiszámítják az adott cég egy éven belül fizetésképtelenségi eljárás alá kerülésének valószínűségét, így a lekérdezett cégeket öt kategóriába sorolják (</a:t>
            </a:r>
            <a:r>
              <a:rPr b="1" lang="hu-HU" sz="2000">
                <a:solidFill>
                  <a:schemeClr val="dk2"/>
                </a:solidFill>
                <a:latin typeface="Tahoma"/>
                <a:ea typeface="Tahoma"/>
                <a:cs typeface="Tahoma"/>
                <a:sym typeface="Tahoma"/>
              </a:rPr>
              <a:t>A =&gt;D</a:t>
            </a:r>
            <a:r>
              <a:rPr lang="hu-HU" sz="2000">
                <a:solidFill>
                  <a:schemeClr val="dk2"/>
                </a:solidFill>
                <a:latin typeface="Tahoma"/>
                <a:ea typeface="Tahoma"/>
                <a:cs typeface="Tahoma"/>
                <a:sym typeface="Tahoma"/>
              </a:rPr>
              <a:t>).</a:t>
            </a:r>
            <a:endParaRPr sz="2000">
              <a:solidFill>
                <a:schemeClr val="dk2"/>
              </a:solidFill>
              <a:latin typeface="Tahoma"/>
              <a:ea typeface="Tahoma"/>
              <a:cs typeface="Tahoma"/>
              <a:sym typeface="Tahoma"/>
            </a:endParaRPr>
          </a:p>
        </p:txBody>
      </p:sp>
      <p:sp>
        <p:nvSpPr>
          <p:cNvPr id="380" name="Google Shape;380;g2179af7327c_0_179"/>
          <p:cNvSpPr txBox="1"/>
          <p:nvPr/>
        </p:nvSpPr>
        <p:spPr>
          <a:xfrm>
            <a:off x="884675" y="1434600"/>
            <a:ext cx="78642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a:t>
            </a:r>
            <a:r>
              <a:rPr lang="hu-HU" sz="2400">
                <a:solidFill>
                  <a:schemeClr val="dk1"/>
                </a:solidFill>
                <a:highlight>
                  <a:srgbClr val="FFFFFF"/>
                </a:highlight>
                <a:latin typeface="Tahoma"/>
                <a:ea typeface="Tahoma"/>
                <a:cs typeface="Tahoma"/>
                <a:sym typeface="Tahoma"/>
              </a:rPr>
              <a:t>Kockázati besorolás és válságállósági index</a:t>
            </a:r>
            <a:endParaRPr sz="2400">
              <a:solidFill>
                <a:schemeClr val="dk1"/>
              </a:solidFill>
              <a:latin typeface="Tahoma"/>
              <a:ea typeface="Tahoma"/>
              <a:cs typeface="Tahoma"/>
              <a:sym typeface="Tahoma"/>
            </a:endParaRPr>
          </a:p>
        </p:txBody>
      </p:sp>
      <p:pic>
        <p:nvPicPr>
          <p:cNvPr id="381" name="Google Shape;381;g2179af7327c_0_179"/>
          <p:cNvPicPr preferRelativeResize="0"/>
          <p:nvPr/>
        </p:nvPicPr>
        <p:blipFill>
          <a:blip r:embed="rId3">
            <a:alphaModFix/>
          </a:blip>
          <a:stretch>
            <a:fillRect/>
          </a:stretch>
        </p:blipFill>
        <p:spPr>
          <a:xfrm>
            <a:off x="2458413" y="4026850"/>
            <a:ext cx="4227175" cy="2577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179af7327c_0_184"/>
          <p:cNvSpPr txBox="1"/>
          <p:nvPr/>
        </p:nvSpPr>
        <p:spPr>
          <a:xfrm>
            <a:off x="884675" y="2128775"/>
            <a:ext cx="7400100" cy="21600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a:t>
            </a:r>
            <a:r>
              <a:rPr b="1" lang="hu-HU" sz="2000">
                <a:solidFill>
                  <a:schemeClr val="dk2"/>
                </a:solidFill>
                <a:latin typeface="Tahoma"/>
                <a:ea typeface="Tahoma"/>
                <a:cs typeface="Tahoma"/>
                <a:sym typeface="Tahoma"/>
              </a:rPr>
              <a:t>Kockázati Index</a:t>
            </a:r>
            <a:r>
              <a:rPr lang="hu-HU" sz="2000">
                <a:solidFill>
                  <a:schemeClr val="dk2"/>
                </a:solidFill>
                <a:latin typeface="Tahoma"/>
                <a:ea typeface="Tahoma"/>
                <a:cs typeface="Tahoma"/>
                <a:sym typeface="Tahoma"/>
              </a:rPr>
              <a:t> egy fizetésképtelenségi valószínűséggel arányos mutatószám, amely egy 1-100-ig terjedő skálán jellemzi, hogy a cég mekkora valószínűséggel fog fizetésképtelenségi eljárás alá kerülni.</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Minél alacsonyabb a mutató értéke, annál megbízhatóbb a jellemzett vállalat, és annál kisebb a fizetésképtelenségi eljárás alá kerülés valószínűsége.</a:t>
            </a:r>
            <a:endParaRPr sz="2000">
              <a:solidFill>
                <a:schemeClr val="dk2"/>
              </a:solidFill>
              <a:latin typeface="Tahoma"/>
              <a:ea typeface="Tahoma"/>
              <a:cs typeface="Tahoma"/>
              <a:sym typeface="Tahoma"/>
            </a:endParaRPr>
          </a:p>
        </p:txBody>
      </p:sp>
      <p:sp>
        <p:nvSpPr>
          <p:cNvPr id="387" name="Google Shape;387;g2179af7327c_0_184"/>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Kockázati index</a:t>
            </a:r>
            <a:endParaRPr b="0" i="0" sz="2400" u="none" cap="none" strike="noStrike">
              <a:solidFill>
                <a:srgbClr val="000000"/>
              </a:solidFill>
              <a:latin typeface="Arial"/>
              <a:ea typeface="Arial"/>
              <a:cs typeface="Arial"/>
              <a:sym typeface="Arial"/>
            </a:endParaRPr>
          </a:p>
        </p:txBody>
      </p:sp>
      <p:pic>
        <p:nvPicPr>
          <p:cNvPr id="388" name="Google Shape;388;g2179af7327c_0_184"/>
          <p:cNvPicPr preferRelativeResize="0"/>
          <p:nvPr/>
        </p:nvPicPr>
        <p:blipFill>
          <a:blip r:embed="rId3">
            <a:alphaModFix/>
          </a:blip>
          <a:stretch>
            <a:fillRect/>
          </a:stretch>
        </p:blipFill>
        <p:spPr>
          <a:xfrm>
            <a:off x="1589999" y="4432150"/>
            <a:ext cx="5964010" cy="2160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179af7327c_0_189"/>
          <p:cNvSpPr txBox="1"/>
          <p:nvPr/>
        </p:nvSpPr>
        <p:spPr>
          <a:xfrm>
            <a:off x="884675" y="2128775"/>
            <a:ext cx="7400100" cy="17547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a:t>
            </a:r>
            <a:r>
              <a:rPr b="1" lang="hu-HU" sz="2000">
                <a:solidFill>
                  <a:schemeClr val="dk2"/>
                </a:solidFill>
                <a:latin typeface="Tahoma"/>
                <a:ea typeface="Tahoma"/>
                <a:cs typeface="Tahoma"/>
                <a:sym typeface="Tahoma"/>
              </a:rPr>
              <a:t>Válságállósági index</a:t>
            </a:r>
            <a:r>
              <a:rPr lang="hu-HU" sz="2000">
                <a:solidFill>
                  <a:schemeClr val="dk2"/>
                </a:solidFill>
                <a:latin typeface="Tahoma"/>
                <a:ea typeface="Tahoma"/>
                <a:cs typeface="Tahoma"/>
                <a:sym typeface="Tahoma"/>
              </a:rPr>
              <a:t> a vizsgált vállalkozás gazdasági visszaesés esetén tapasztalható stressztűrési képességét jellemzi. Az index egy iparágfüggetlen, általános kompozit mutató, amely azon pénzügyi és egyéb cég adatokat helyezi fókuszba, amelyek egy gazdasági visszaesés esetén kiemeltnek számítanak.</a:t>
            </a:r>
            <a:endParaRPr sz="2000">
              <a:solidFill>
                <a:schemeClr val="dk2"/>
              </a:solidFill>
              <a:latin typeface="Tahoma"/>
              <a:ea typeface="Tahoma"/>
              <a:cs typeface="Tahoma"/>
              <a:sym typeface="Tahoma"/>
            </a:endParaRPr>
          </a:p>
        </p:txBody>
      </p:sp>
      <p:sp>
        <p:nvSpPr>
          <p:cNvPr id="394" name="Google Shape;394;g2179af7327c_0_189"/>
          <p:cNvSpPr txBox="1"/>
          <p:nvPr/>
        </p:nvSpPr>
        <p:spPr>
          <a:xfrm>
            <a:off x="884675" y="1434600"/>
            <a:ext cx="78639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Kockázati besorolás és válságállósági index</a:t>
            </a:r>
            <a:endParaRPr b="0" i="0" sz="2400" u="none" cap="none" strike="noStrike">
              <a:solidFill>
                <a:srgbClr val="000000"/>
              </a:solidFill>
              <a:latin typeface="Arial"/>
              <a:ea typeface="Arial"/>
              <a:cs typeface="Arial"/>
              <a:sym typeface="Arial"/>
            </a:endParaRPr>
          </a:p>
        </p:txBody>
      </p:sp>
      <p:pic>
        <p:nvPicPr>
          <p:cNvPr id="395" name="Google Shape;395;g2179af7327c_0_189"/>
          <p:cNvPicPr preferRelativeResize="0"/>
          <p:nvPr/>
        </p:nvPicPr>
        <p:blipFill>
          <a:blip r:embed="rId3">
            <a:alphaModFix/>
          </a:blip>
          <a:stretch>
            <a:fillRect/>
          </a:stretch>
        </p:blipFill>
        <p:spPr>
          <a:xfrm>
            <a:off x="2458413" y="4026850"/>
            <a:ext cx="4227171" cy="2577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179af7327c_0_201"/>
          <p:cNvSpPr txBox="1"/>
          <p:nvPr/>
        </p:nvSpPr>
        <p:spPr>
          <a:xfrm>
            <a:off x="884675" y="2128775"/>
            <a:ext cx="7400100" cy="23088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a:t>
            </a:r>
            <a:r>
              <a:rPr b="1" lang="hu-HU" sz="2000">
                <a:solidFill>
                  <a:schemeClr val="dk2"/>
                </a:solidFill>
                <a:latin typeface="Tahoma"/>
                <a:ea typeface="Tahoma"/>
                <a:cs typeface="Tahoma"/>
                <a:sym typeface="Tahoma"/>
              </a:rPr>
              <a:t>Kapcsolt vállalkozás információ</a:t>
            </a:r>
            <a:r>
              <a:rPr lang="hu-HU" sz="2000">
                <a:solidFill>
                  <a:schemeClr val="dk2"/>
                </a:solidFill>
                <a:latin typeface="Tahoma"/>
                <a:ea typeface="Tahoma"/>
                <a:cs typeface="Tahoma"/>
                <a:sym typeface="Tahoma"/>
              </a:rPr>
              <a:t> ábra első szintje azt mutatja, hogy a cégben az elmúlt két évben összesen hány tulajdonos és hány cégjegyzésre jogosult személy volt. A második szinten látható, hogy ezek a személyek összesen hány másik cégben töltöttek be tulajdonosi vagy cégjegyzésre jogosulti pozíciót, a harmadik szint pedig megmutatja, hogy e cégek közül hány darab ellen indult eljárás az elmúlt öt évben, és hány darab működik rendben.</a:t>
            </a:r>
            <a:endParaRPr sz="2000">
              <a:solidFill>
                <a:schemeClr val="dk2"/>
              </a:solidFill>
              <a:latin typeface="Tahoma"/>
              <a:ea typeface="Tahoma"/>
              <a:cs typeface="Tahoma"/>
              <a:sym typeface="Tahoma"/>
            </a:endParaRPr>
          </a:p>
        </p:txBody>
      </p:sp>
      <p:sp>
        <p:nvSpPr>
          <p:cNvPr id="401" name="Google Shape;401;g2179af7327c_0_201"/>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Kapcsolt vállalkozás információ</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g2179af7327c_0_250"/>
          <p:cNvPicPr preferRelativeResize="0"/>
          <p:nvPr/>
        </p:nvPicPr>
        <p:blipFill>
          <a:blip r:embed="rId3">
            <a:alphaModFix/>
          </a:blip>
          <a:stretch>
            <a:fillRect/>
          </a:stretch>
        </p:blipFill>
        <p:spPr>
          <a:xfrm>
            <a:off x="1392713" y="1152150"/>
            <a:ext cx="6358575" cy="5440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179af7327c_0_207"/>
          <p:cNvSpPr txBox="1"/>
          <p:nvPr/>
        </p:nvSpPr>
        <p:spPr>
          <a:xfrm>
            <a:off x="884675" y="2128775"/>
            <a:ext cx="7400100" cy="12006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Ágazati finanszírozási sajátosságok figyelembevételével </a:t>
            </a:r>
            <a:r>
              <a:rPr b="1" lang="hu-HU" sz="2000">
                <a:solidFill>
                  <a:schemeClr val="dk2"/>
                </a:solidFill>
                <a:latin typeface="Tahoma"/>
                <a:ea typeface="Tahoma"/>
                <a:cs typeface="Tahoma"/>
                <a:sym typeface="Tahoma"/>
              </a:rPr>
              <a:t>Kereskedelmi hitelmaximumot</a:t>
            </a:r>
            <a:r>
              <a:rPr lang="hu-HU" sz="2000">
                <a:solidFill>
                  <a:schemeClr val="dk2"/>
                </a:solidFill>
                <a:latin typeface="Tahoma"/>
                <a:ea typeface="Tahoma"/>
                <a:cs typeface="Tahoma"/>
                <a:sym typeface="Tahoma"/>
              </a:rPr>
              <a:t> is kalkulál, mely óvatos, de hasznos javaslat biztosíték nélküli átutalásos szerződések megkötése előtt.</a:t>
            </a:r>
            <a:endParaRPr sz="2000">
              <a:solidFill>
                <a:schemeClr val="dk2"/>
              </a:solidFill>
              <a:latin typeface="Tahoma"/>
              <a:ea typeface="Tahoma"/>
              <a:cs typeface="Tahoma"/>
              <a:sym typeface="Tahoma"/>
            </a:endParaRPr>
          </a:p>
        </p:txBody>
      </p:sp>
      <p:sp>
        <p:nvSpPr>
          <p:cNvPr id="412" name="Google Shape;412;g2179af7327c_0_207"/>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Kereskedelmi hitelkeret</a:t>
            </a:r>
            <a:endParaRPr b="0" i="0" sz="2400" u="none" cap="none" strike="noStrike">
              <a:solidFill>
                <a:srgbClr val="000000"/>
              </a:solidFill>
              <a:latin typeface="Arial"/>
              <a:ea typeface="Arial"/>
              <a:cs typeface="Arial"/>
              <a:sym typeface="Arial"/>
            </a:endParaRPr>
          </a:p>
        </p:txBody>
      </p:sp>
      <p:pic>
        <p:nvPicPr>
          <p:cNvPr id="413" name="Google Shape;413;g2179af7327c_0_207"/>
          <p:cNvPicPr preferRelativeResize="0"/>
          <p:nvPr/>
        </p:nvPicPr>
        <p:blipFill>
          <a:blip r:embed="rId3">
            <a:alphaModFix/>
          </a:blip>
          <a:stretch>
            <a:fillRect/>
          </a:stretch>
        </p:blipFill>
        <p:spPr>
          <a:xfrm>
            <a:off x="743650" y="3968550"/>
            <a:ext cx="7656699" cy="14888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179af7327c_0_214"/>
          <p:cNvSpPr txBox="1"/>
          <p:nvPr/>
        </p:nvSpPr>
        <p:spPr>
          <a:xfrm>
            <a:off x="871950" y="2507375"/>
            <a:ext cx="7400100" cy="33966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a:t>
            </a:r>
            <a:r>
              <a:rPr b="1" lang="hu-HU" sz="2000">
                <a:solidFill>
                  <a:schemeClr val="dk2"/>
                </a:solidFill>
                <a:latin typeface="Tahoma"/>
                <a:ea typeface="Tahoma"/>
                <a:cs typeface="Tahoma"/>
                <a:sym typeface="Tahoma"/>
              </a:rPr>
              <a:t>Bankkapcsolatok</a:t>
            </a:r>
            <a:r>
              <a:rPr lang="hu-HU" sz="2000">
                <a:solidFill>
                  <a:schemeClr val="dk2"/>
                </a:solidFill>
                <a:latin typeface="Tahoma"/>
                <a:ea typeface="Tahoma"/>
                <a:cs typeface="Tahoma"/>
                <a:sym typeface="Tahoma"/>
              </a:rPr>
              <a:t>nál megjelenítésre kerülnek a vizsgált céghez tartozó élő bankszámlák.</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lekérdezett cég ellen Egységes Online Követelés-nyilvántartó Rendszerünkbe bejelentett </a:t>
            </a:r>
            <a:r>
              <a:rPr b="1" lang="hu-HU" sz="2000">
                <a:solidFill>
                  <a:schemeClr val="dk2"/>
                </a:solidFill>
                <a:latin typeface="Tahoma"/>
                <a:ea typeface="Tahoma"/>
                <a:cs typeface="Tahoma"/>
                <a:sym typeface="Tahoma"/>
              </a:rPr>
              <a:t>követeléseket</a:t>
            </a:r>
            <a:r>
              <a:rPr lang="hu-HU" sz="2000">
                <a:solidFill>
                  <a:schemeClr val="dk2"/>
                </a:solidFill>
                <a:latin typeface="Tahoma"/>
                <a:ea typeface="Tahoma"/>
                <a:cs typeface="Tahoma"/>
                <a:sym typeface="Tahoma"/>
              </a:rPr>
              <a:t> is felsorakoztatja.</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Oszlopdiagrammal ábrázolja a </a:t>
            </a:r>
            <a:r>
              <a:rPr b="1" lang="hu-HU" sz="2000">
                <a:solidFill>
                  <a:schemeClr val="dk2"/>
                </a:solidFill>
                <a:latin typeface="Tahoma"/>
                <a:ea typeface="Tahoma"/>
                <a:cs typeface="Tahoma"/>
                <a:sym typeface="Tahoma"/>
              </a:rPr>
              <a:t>Nettó árbevétel és Adózás előtti eredmény</a:t>
            </a:r>
            <a:r>
              <a:rPr b="1" lang="hu-HU" sz="2000">
                <a:solidFill>
                  <a:schemeClr val="dk2"/>
                </a:solidFill>
                <a:latin typeface="Tahoma"/>
                <a:ea typeface="Tahoma"/>
                <a:cs typeface="Tahoma"/>
                <a:sym typeface="Tahoma"/>
              </a:rPr>
              <a:t>, valamint a Saját tőke és Jegyzett tőke alakulását</a:t>
            </a:r>
            <a:r>
              <a:rPr lang="hu-HU" sz="2000">
                <a:solidFill>
                  <a:schemeClr val="dk2"/>
                </a:solidFill>
                <a:latin typeface="Tahoma"/>
                <a:ea typeface="Tahoma"/>
                <a:cs typeface="Tahoma"/>
                <a:sym typeface="Tahoma"/>
              </a:rPr>
              <a:t> az utolsó 12 évben, illetve tájékoztatást nyújt a </a:t>
            </a:r>
            <a:r>
              <a:rPr b="1" lang="hu-HU" sz="2000">
                <a:solidFill>
                  <a:schemeClr val="dk2"/>
                </a:solidFill>
                <a:latin typeface="Tahoma"/>
                <a:ea typeface="Tahoma"/>
                <a:cs typeface="Tahoma"/>
                <a:sym typeface="Tahoma"/>
              </a:rPr>
              <a:t>foglalkoztatottak létszám</a:t>
            </a:r>
            <a:r>
              <a:rPr lang="hu-HU" sz="2000">
                <a:solidFill>
                  <a:schemeClr val="dk2"/>
                </a:solidFill>
                <a:latin typeface="Tahoma"/>
                <a:ea typeface="Tahoma"/>
                <a:cs typeface="Tahoma"/>
                <a:sym typeface="Tahoma"/>
              </a:rPr>
              <a:t>ának elmúlt 5 éves alakulásáról, illetve az esetleges </a:t>
            </a:r>
            <a:r>
              <a:rPr b="1" lang="hu-HU" sz="2000">
                <a:solidFill>
                  <a:schemeClr val="dk2"/>
                </a:solidFill>
                <a:latin typeface="Tahoma"/>
                <a:ea typeface="Tahoma"/>
                <a:cs typeface="Tahoma"/>
                <a:sym typeface="Tahoma"/>
              </a:rPr>
              <a:t>gépjármű-állomány</a:t>
            </a:r>
            <a:r>
              <a:rPr lang="hu-HU" sz="2000">
                <a:solidFill>
                  <a:schemeClr val="dk2"/>
                </a:solidFill>
                <a:latin typeface="Tahoma"/>
                <a:ea typeface="Tahoma"/>
                <a:cs typeface="Tahoma"/>
                <a:sym typeface="Tahoma"/>
              </a:rPr>
              <a:t>ról is.</a:t>
            </a:r>
            <a:endParaRPr sz="2000">
              <a:solidFill>
                <a:schemeClr val="dk2"/>
              </a:solidFill>
              <a:latin typeface="Tahoma"/>
              <a:ea typeface="Tahoma"/>
              <a:cs typeface="Tahoma"/>
              <a:sym typeface="Tahoma"/>
            </a:endParaRPr>
          </a:p>
        </p:txBody>
      </p:sp>
      <p:sp>
        <p:nvSpPr>
          <p:cNvPr id="419" name="Google Shape;419;g2179af7327c_0_214"/>
          <p:cNvSpPr txBox="1"/>
          <p:nvPr/>
        </p:nvSpPr>
        <p:spPr>
          <a:xfrm>
            <a:off x="871950" y="1542775"/>
            <a:ext cx="78642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Bankkapcsolatok / Árbevétel és adózás előtti eredmény / Saját- és jegyzett tőke / Alkalmazotti létszám</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nvSpPr>
        <p:spPr>
          <a:xfrm>
            <a:off x="716225" y="2137075"/>
            <a:ext cx="7320600" cy="20871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90000"/>
              </a:lnSpc>
              <a:spcBef>
                <a:spcPts val="0"/>
              </a:spcBef>
              <a:spcAft>
                <a:spcPts val="0"/>
              </a:spcAft>
              <a:buClr>
                <a:schemeClr val="dk1"/>
              </a:buClr>
              <a:buSzPts val="2400"/>
              <a:buFont typeface="Tahoma"/>
              <a:buChar char="●"/>
            </a:pPr>
            <a:r>
              <a:rPr lang="hu-HU" sz="2400">
                <a:solidFill>
                  <a:schemeClr val="dk2"/>
                </a:solidFill>
                <a:latin typeface="Tahoma"/>
                <a:ea typeface="Tahoma"/>
                <a:cs typeface="Tahoma"/>
                <a:sym typeface="Tahoma"/>
              </a:rPr>
              <a:t>Cégelemzések</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1"/>
              </a:buClr>
              <a:buSzPts val="2400"/>
              <a:buFont typeface="Tahoma"/>
              <a:buChar char="●"/>
            </a:pPr>
            <a:r>
              <a:rPr lang="hu-HU" sz="2400">
                <a:solidFill>
                  <a:schemeClr val="dk2"/>
                </a:solidFill>
                <a:latin typeface="Tahoma"/>
                <a:ea typeface="Tahoma"/>
                <a:cs typeface="Tahoma"/>
                <a:sym typeface="Tahoma"/>
              </a:rPr>
              <a:t>Cégadatok</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2"/>
              </a:buClr>
              <a:buSzPts val="2400"/>
              <a:buFont typeface="Tahoma"/>
              <a:buChar char="●"/>
            </a:pPr>
            <a:r>
              <a:rPr lang="hu-HU" sz="2400">
                <a:solidFill>
                  <a:schemeClr val="dk2"/>
                </a:solidFill>
                <a:latin typeface="Tahoma"/>
                <a:ea typeface="Tahoma"/>
                <a:cs typeface="Tahoma"/>
                <a:sym typeface="Tahoma"/>
              </a:rPr>
              <a:t>Pénzügyi adatok</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1"/>
              </a:buClr>
              <a:buSzPts val="2400"/>
              <a:buFont typeface="Tahoma"/>
              <a:buChar char="●"/>
            </a:pPr>
            <a:r>
              <a:rPr lang="hu-HU" sz="2400">
                <a:solidFill>
                  <a:schemeClr val="dk2"/>
                </a:solidFill>
                <a:latin typeface="Tahoma"/>
                <a:ea typeface="Tahoma"/>
                <a:cs typeface="Tahoma"/>
                <a:sym typeface="Tahoma"/>
              </a:rPr>
              <a:t>Kapcsolati hálók</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1"/>
              </a:buClr>
              <a:buSzPts val="2400"/>
              <a:buFont typeface="Tahoma"/>
              <a:buChar char="●"/>
            </a:pPr>
            <a:r>
              <a:rPr lang="hu-HU" sz="2400">
                <a:solidFill>
                  <a:schemeClr val="dk2"/>
                </a:solidFill>
                <a:latin typeface="Tahoma"/>
                <a:ea typeface="Tahoma"/>
                <a:cs typeface="Tahoma"/>
                <a:sym typeface="Tahoma"/>
              </a:rPr>
              <a:t>Marketing információk</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1"/>
              </a:buClr>
              <a:buSzPts val="2400"/>
              <a:buFont typeface="Tahoma"/>
              <a:buChar char="●"/>
            </a:pPr>
            <a:r>
              <a:rPr lang="hu-HU" sz="2400">
                <a:solidFill>
                  <a:schemeClr val="dk2"/>
                </a:solidFill>
                <a:latin typeface="Tahoma"/>
                <a:ea typeface="Tahoma"/>
                <a:cs typeface="Tahoma"/>
                <a:sym typeface="Tahoma"/>
              </a:rPr>
              <a:t>Kockázati besorolások</a:t>
            </a:r>
            <a:endParaRPr sz="2400">
              <a:solidFill>
                <a:schemeClr val="dk2"/>
              </a:solidFill>
              <a:latin typeface="Tahoma"/>
              <a:ea typeface="Tahoma"/>
              <a:cs typeface="Tahoma"/>
              <a:sym typeface="Tahoma"/>
            </a:endParaRPr>
          </a:p>
        </p:txBody>
      </p:sp>
      <p:sp>
        <p:nvSpPr>
          <p:cNvPr id="120" name="Google Shape;120;p5"/>
          <p:cNvSpPr txBox="1"/>
          <p:nvPr/>
        </p:nvSpPr>
        <p:spPr>
          <a:xfrm>
            <a:off x="716223" y="1434651"/>
            <a:ext cx="4566000" cy="5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Tartalomtípusok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g2179af7327c_0_257"/>
          <p:cNvPicPr preferRelativeResize="0"/>
          <p:nvPr/>
        </p:nvPicPr>
        <p:blipFill>
          <a:blip r:embed="rId3">
            <a:alphaModFix/>
          </a:blip>
          <a:stretch>
            <a:fillRect/>
          </a:stretch>
        </p:blipFill>
        <p:spPr>
          <a:xfrm>
            <a:off x="4525875" y="1522612"/>
            <a:ext cx="4601875" cy="2005775"/>
          </a:xfrm>
          <a:prstGeom prst="rect">
            <a:avLst/>
          </a:prstGeom>
          <a:noFill/>
          <a:ln>
            <a:noFill/>
          </a:ln>
        </p:spPr>
      </p:pic>
      <p:pic>
        <p:nvPicPr>
          <p:cNvPr id="425" name="Google Shape;425;g2179af7327c_0_257"/>
          <p:cNvPicPr preferRelativeResize="0"/>
          <p:nvPr/>
        </p:nvPicPr>
        <p:blipFill>
          <a:blip r:embed="rId4">
            <a:alphaModFix/>
          </a:blip>
          <a:stretch>
            <a:fillRect/>
          </a:stretch>
        </p:blipFill>
        <p:spPr>
          <a:xfrm>
            <a:off x="0" y="1548100"/>
            <a:ext cx="4525870" cy="1954800"/>
          </a:xfrm>
          <a:prstGeom prst="rect">
            <a:avLst/>
          </a:prstGeom>
          <a:noFill/>
          <a:ln>
            <a:noFill/>
          </a:ln>
        </p:spPr>
      </p:pic>
      <p:pic>
        <p:nvPicPr>
          <p:cNvPr id="426" name="Google Shape;426;g2179af7327c_0_257"/>
          <p:cNvPicPr preferRelativeResize="0"/>
          <p:nvPr/>
        </p:nvPicPr>
        <p:blipFill>
          <a:blip r:embed="rId5">
            <a:alphaModFix/>
          </a:blip>
          <a:stretch>
            <a:fillRect/>
          </a:stretch>
        </p:blipFill>
        <p:spPr>
          <a:xfrm>
            <a:off x="1354175" y="3754550"/>
            <a:ext cx="6435650" cy="28467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2179af7327c_0_219"/>
          <p:cNvSpPr txBox="1"/>
          <p:nvPr/>
        </p:nvSpPr>
        <p:spPr>
          <a:xfrm>
            <a:off x="174475" y="2320400"/>
            <a:ext cx="3805200" cy="1644000"/>
          </a:xfrm>
          <a:prstGeom prst="rect">
            <a:avLst/>
          </a:prstGeom>
          <a:noFill/>
          <a:ln>
            <a:noFill/>
          </a:ln>
        </p:spPr>
        <p:txBody>
          <a:bodyPr anchorCtr="0" anchor="t" bIns="45700" lIns="91425" spcFirstLastPara="1" rIns="91425" wrap="square" tIns="45700">
            <a:spAutoFit/>
          </a:bodyPr>
          <a:lstStyle/>
          <a:p>
            <a:pPr indent="-330200" lvl="0" marL="457200" marR="0" rtl="0" algn="just">
              <a:lnSpc>
                <a:spcPct val="90000"/>
              </a:lnSpc>
              <a:spcBef>
                <a:spcPts val="1000"/>
              </a:spcBef>
              <a:spcAft>
                <a:spcPts val="0"/>
              </a:spcAft>
              <a:buClr>
                <a:schemeClr val="dk1"/>
              </a:buClr>
              <a:buSzPts val="1600"/>
              <a:buFont typeface="Tahoma"/>
              <a:buChar char="❏"/>
            </a:pPr>
            <a:r>
              <a:rPr lang="hu-HU" sz="1600">
                <a:solidFill>
                  <a:schemeClr val="dk2"/>
                </a:solidFill>
                <a:latin typeface="Tahoma"/>
                <a:ea typeface="Tahoma"/>
                <a:cs typeface="Tahoma"/>
                <a:sym typeface="Tahoma"/>
              </a:rPr>
              <a:t>A </a:t>
            </a:r>
            <a:r>
              <a:rPr b="1" lang="hu-HU" sz="1600">
                <a:solidFill>
                  <a:schemeClr val="dk2"/>
                </a:solidFill>
                <a:latin typeface="Tahoma"/>
                <a:ea typeface="Tahoma"/>
                <a:cs typeface="Tahoma"/>
                <a:sym typeface="Tahoma"/>
              </a:rPr>
              <a:t>Piaci részesedés kalkulátor</a:t>
            </a:r>
            <a:r>
              <a:rPr lang="hu-HU" sz="1600">
                <a:solidFill>
                  <a:schemeClr val="dk2"/>
                </a:solidFill>
                <a:latin typeface="Tahoma"/>
                <a:ea typeface="Tahoma"/>
                <a:cs typeface="Tahoma"/>
                <a:sym typeface="Tahoma"/>
              </a:rPr>
              <a:t> a vizsgált cég piaci részesedésének arányát mutatja főtevékenysége alapján ágazati, alágazati és szakágazati bontásban országos, illetve megyei/fővárosi viszonylat szerint.</a:t>
            </a:r>
            <a:endParaRPr sz="1600">
              <a:solidFill>
                <a:schemeClr val="dk2"/>
              </a:solidFill>
              <a:latin typeface="Tahoma"/>
              <a:ea typeface="Tahoma"/>
              <a:cs typeface="Tahoma"/>
              <a:sym typeface="Tahoma"/>
            </a:endParaRPr>
          </a:p>
        </p:txBody>
      </p:sp>
      <p:sp>
        <p:nvSpPr>
          <p:cNvPr id="432" name="Google Shape;432;g2179af7327c_0_219"/>
          <p:cNvSpPr txBox="1"/>
          <p:nvPr/>
        </p:nvSpPr>
        <p:spPr>
          <a:xfrm>
            <a:off x="174475" y="1477875"/>
            <a:ext cx="38052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a:t>
            </a:r>
            <a:br>
              <a:rPr lang="hu-HU" sz="2400">
                <a:solidFill>
                  <a:schemeClr val="dk1"/>
                </a:solidFill>
                <a:latin typeface="Tahoma"/>
                <a:ea typeface="Tahoma"/>
                <a:cs typeface="Tahoma"/>
                <a:sym typeface="Tahoma"/>
              </a:rPr>
            </a:br>
            <a:r>
              <a:rPr lang="hu-HU" sz="2400">
                <a:solidFill>
                  <a:schemeClr val="dk1"/>
                </a:solidFill>
                <a:latin typeface="Tahoma"/>
                <a:ea typeface="Tahoma"/>
                <a:cs typeface="Tahoma"/>
                <a:sym typeface="Tahoma"/>
              </a:rPr>
              <a:t>Piaci részesedés kalkulátor</a:t>
            </a:r>
            <a:endParaRPr b="0" i="0" sz="2400" u="none" cap="none" strike="noStrike">
              <a:solidFill>
                <a:srgbClr val="000000"/>
              </a:solidFill>
              <a:latin typeface="Arial"/>
              <a:ea typeface="Arial"/>
              <a:cs typeface="Arial"/>
              <a:sym typeface="Arial"/>
            </a:endParaRPr>
          </a:p>
        </p:txBody>
      </p:sp>
      <p:pic>
        <p:nvPicPr>
          <p:cNvPr id="433" name="Google Shape;433;g2179af7327c_0_219"/>
          <p:cNvPicPr preferRelativeResize="0"/>
          <p:nvPr/>
        </p:nvPicPr>
        <p:blipFill>
          <a:blip r:embed="rId3">
            <a:alphaModFix/>
          </a:blip>
          <a:stretch>
            <a:fillRect/>
          </a:stretch>
        </p:blipFill>
        <p:spPr>
          <a:xfrm>
            <a:off x="4068975" y="540850"/>
            <a:ext cx="5075025" cy="57763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179af7327c_0_224"/>
          <p:cNvSpPr txBox="1"/>
          <p:nvPr/>
        </p:nvSpPr>
        <p:spPr>
          <a:xfrm>
            <a:off x="884675" y="2128775"/>
            <a:ext cx="7400100" cy="17547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a:t>
            </a:r>
            <a:r>
              <a:rPr b="1" lang="hu-HU" sz="2000">
                <a:solidFill>
                  <a:schemeClr val="dk2"/>
                </a:solidFill>
                <a:latin typeface="Tahoma"/>
                <a:ea typeface="Tahoma"/>
                <a:cs typeface="Tahoma"/>
                <a:sym typeface="Tahoma"/>
              </a:rPr>
              <a:t>Cégkörnyezet-vizsgálat</a:t>
            </a:r>
            <a:r>
              <a:rPr lang="hu-HU" sz="2000">
                <a:solidFill>
                  <a:schemeClr val="dk2"/>
                </a:solidFill>
                <a:latin typeface="Tahoma"/>
                <a:ea typeface="Tahoma"/>
                <a:cs typeface="Tahoma"/>
                <a:sym typeface="Tahoma"/>
              </a:rPr>
              <a:t> grafikonja azt mutatja meg több évre visszamenően, hogy a vizsgált cég főtevékenységének ágazatában, illetve a székhelye szerinti megyében/fővárosban a cégek hány százaléka került fizetésképtelenségi eljárás alá, azaz mennyire "csődveszélyes" ágazatban, ill. régióban gazdálkodik.</a:t>
            </a:r>
            <a:endParaRPr sz="2000">
              <a:solidFill>
                <a:schemeClr val="dk2"/>
              </a:solidFill>
              <a:latin typeface="Tahoma"/>
              <a:ea typeface="Tahoma"/>
              <a:cs typeface="Tahoma"/>
              <a:sym typeface="Tahoma"/>
            </a:endParaRPr>
          </a:p>
        </p:txBody>
      </p:sp>
      <p:sp>
        <p:nvSpPr>
          <p:cNvPr id="439" name="Google Shape;439;g2179af7327c_0_224"/>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Cégkörnyezet-vizsgálat</a:t>
            </a:r>
            <a:endParaRPr b="0" i="0" sz="2400" u="none" cap="none" strike="noStrike">
              <a:solidFill>
                <a:srgbClr val="000000"/>
              </a:solidFill>
              <a:latin typeface="Arial"/>
              <a:ea typeface="Arial"/>
              <a:cs typeface="Arial"/>
              <a:sym typeface="Arial"/>
            </a:endParaRPr>
          </a:p>
        </p:txBody>
      </p:sp>
      <p:pic>
        <p:nvPicPr>
          <p:cNvPr id="440" name="Google Shape;440;g2179af7327c_0_224"/>
          <p:cNvPicPr preferRelativeResize="0"/>
          <p:nvPr/>
        </p:nvPicPr>
        <p:blipFill>
          <a:blip r:embed="rId3">
            <a:alphaModFix/>
          </a:blip>
          <a:stretch>
            <a:fillRect/>
          </a:stretch>
        </p:blipFill>
        <p:spPr>
          <a:xfrm>
            <a:off x="2139938" y="4026850"/>
            <a:ext cx="4864119" cy="2581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2179af7327c_0_231"/>
          <p:cNvSpPr txBox="1"/>
          <p:nvPr/>
        </p:nvSpPr>
        <p:spPr>
          <a:xfrm>
            <a:off x="884675" y="2128775"/>
            <a:ext cx="7400100" cy="27141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 lekérdezett cég 12 </a:t>
            </a:r>
            <a:r>
              <a:rPr b="1" lang="hu-HU" sz="2000">
                <a:solidFill>
                  <a:schemeClr val="dk2"/>
                </a:solidFill>
                <a:latin typeface="Tahoma"/>
                <a:ea typeface="Tahoma"/>
                <a:cs typeface="Tahoma"/>
                <a:sym typeface="Tahoma"/>
              </a:rPr>
              <a:t>pénzügyi mutató</a:t>
            </a:r>
            <a:r>
              <a:rPr lang="hu-HU" sz="2000">
                <a:solidFill>
                  <a:schemeClr val="dk2"/>
                </a:solidFill>
                <a:latin typeface="Tahoma"/>
                <a:ea typeface="Tahoma"/>
                <a:cs typeface="Tahoma"/>
                <a:sym typeface="Tahoma"/>
              </a:rPr>
              <a:t>ját (Likviditási mutatók; Jövedelmezőségi mutatók; Forgási idők; Tőkeszerkezeti mutatók) a Magyarországon azonos tevékenységet végző vállalkozások középértékeivel és eloszlásával hasonlítja össze és ábrázolja grafikonon.</a:t>
            </a:r>
            <a:br>
              <a:rPr lang="hu-HU" sz="2000">
                <a:solidFill>
                  <a:schemeClr val="dk2"/>
                </a:solidFill>
                <a:latin typeface="Tahoma"/>
                <a:ea typeface="Tahoma"/>
                <a:cs typeface="Tahoma"/>
                <a:sym typeface="Tahoma"/>
              </a:rPr>
            </a:br>
            <a:r>
              <a:rPr lang="hu-HU" sz="2000">
                <a:solidFill>
                  <a:schemeClr val="dk2"/>
                </a:solidFill>
                <a:latin typeface="Tahoma"/>
                <a:ea typeface="Tahoma"/>
                <a:cs typeface="Tahoma"/>
                <a:sym typeface="Tahoma"/>
              </a:rPr>
              <a:t>Ez egyértelmű választ ad arra, hogy ágazatában/szakágazatában hol helyezkedik el az adott cég.</a:t>
            </a:r>
            <a:endParaRPr sz="2000">
              <a:solidFill>
                <a:schemeClr val="dk2"/>
              </a:solidFill>
              <a:latin typeface="Tahoma"/>
              <a:ea typeface="Tahoma"/>
              <a:cs typeface="Tahoma"/>
              <a:sym typeface="Tahoma"/>
            </a:endParaRPr>
          </a:p>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Azon cégeknél, amelyeknél fellelhetőek </a:t>
            </a:r>
            <a:r>
              <a:rPr b="1" lang="hu-HU" sz="2000">
                <a:solidFill>
                  <a:schemeClr val="dk2"/>
                </a:solidFill>
                <a:latin typeface="Tahoma"/>
                <a:ea typeface="Tahoma"/>
                <a:cs typeface="Tahoma"/>
                <a:sym typeface="Tahoma"/>
              </a:rPr>
              <a:t>export relációs adatok</a:t>
            </a:r>
            <a:r>
              <a:rPr lang="hu-HU" sz="2000">
                <a:solidFill>
                  <a:schemeClr val="dk2"/>
                </a:solidFill>
                <a:latin typeface="Tahoma"/>
                <a:ea typeface="Tahoma"/>
                <a:cs typeface="Tahoma"/>
                <a:sym typeface="Tahoma"/>
              </a:rPr>
              <a:t>, elemzésükben ezeket is feltüntetik.</a:t>
            </a:r>
            <a:endParaRPr sz="2000">
              <a:solidFill>
                <a:schemeClr val="dk2"/>
              </a:solidFill>
              <a:latin typeface="Tahoma"/>
              <a:ea typeface="Tahoma"/>
              <a:cs typeface="Tahoma"/>
              <a:sym typeface="Tahoma"/>
            </a:endParaRPr>
          </a:p>
        </p:txBody>
      </p:sp>
      <p:sp>
        <p:nvSpPr>
          <p:cNvPr id="446" name="Google Shape;446;g2179af7327c_0_231"/>
          <p:cNvSpPr txBox="1"/>
          <p:nvPr/>
        </p:nvSpPr>
        <p:spPr>
          <a:xfrm>
            <a:off x="884675" y="1434600"/>
            <a:ext cx="69498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Cégelemzés - Pénzügyi mutatók</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g2179af7327c_0_237"/>
          <p:cNvPicPr preferRelativeResize="0"/>
          <p:nvPr/>
        </p:nvPicPr>
        <p:blipFill>
          <a:blip r:embed="rId3">
            <a:alphaModFix/>
          </a:blip>
          <a:stretch>
            <a:fillRect/>
          </a:stretch>
        </p:blipFill>
        <p:spPr>
          <a:xfrm>
            <a:off x="1145825" y="1223275"/>
            <a:ext cx="6852326" cy="5219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g2179af7327c_0_268"/>
          <p:cNvPicPr preferRelativeResize="0"/>
          <p:nvPr/>
        </p:nvPicPr>
        <p:blipFill>
          <a:blip r:embed="rId3">
            <a:alphaModFix/>
          </a:blip>
          <a:stretch>
            <a:fillRect/>
          </a:stretch>
        </p:blipFill>
        <p:spPr>
          <a:xfrm>
            <a:off x="152400" y="1710000"/>
            <a:ext cx="8839200" cy="41650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g2179af7327c_0_273"/>
          <p:cNvPicPr preferRelativeResize="0"/>
          <p:nvPr/>
        </p:nvPicPr>
        <p:blipFill>
          <a:blip r:embed="rId3">
            <a:alphaModFix/>
          </a:blip>
          <a:stretch>
            <a:fillRect/>
          </a:stretch>
        </p:blipFill>
        <p:spPr>
          <a:xfrm>
            <a:off x="394000" y="1422600"/>
            <a:ext cx="8355976" cy="47679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g2179af7327c_0_277"/>
          <p:cNvPicPr preferRelativeResize="0"/>
          <p:nvPr/>
        </p:nvPicPr>
        <p:blipFill>
          <a:blip r:embed="rId3">
            <a:alphaModFix/>
          </a:blip>
          <a:stretch>
            <a:fillRect/>
          </a:stretch>
        </p:blipFill>
        <p:spPr>
          <a:xfrm>
            <a:off x="152400" y="1570900"/>
            <a:ext cx="8839202" cy="436524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16382550f5_0_6"/>
          <p:cNvSpPr txBox="1"/>
          <p:nvPr/>
        </p:nvSpPr>
        <p:spPr>
          <a:xfrm>
            <a:off x="884675" y="2002775"/>
            <a:ext cx="7877400" cy="44226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xlsx fájlban a következő feltételek szerint lehet szűrni:</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Opten azonosító; Cégnév</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Székhely ir.szám; … település; … utca, házszám (hrsz.)</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Hosszú adószám; Cég állapot; Adószám állapot</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Létszám (fő); Létszám-kategória (ha nincs pontos létszám)</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Főtevékenység TEÁOR-kódja ; … szövegesen</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Kapcsolattartó; E-mail cím; Kézbesítési e-mail cím</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Beszámoló éve</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Értékesítés nettó árbevétele (e Ft)</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Adózás előtti eredmény (e Ft); Adózott eredmény (e Ft)</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Jegyzett tőke (e Ft)</a:t>
            </a:r>
            <a:endParaRPr sz="2000">
              <a:solidFill>
                <a:schemeClr val="dk2"/>
              </a:solidFill>
              <a:latin typeface="Tahoma"/>
              <a:ea typeface="Tahoma"/>
              <a:cs typeface="Tahoma"/>
              <a:sym typeface="Tahoma"/>
            </a:endParaRPr>
          </a:p>
        </p:txBody>
      </p:sp>
      <p:sp>
        <p:nvSpPr>
          <p:cNvPr id="472" name="Google Shape;472;g216382550f5_0_6"/>
          <p:cNvSpPr txBox="1"/>
          <p:nvPr/>
        </p:nvSpPr>
        <p:spPr>
          <a:xfrm>
            <a:off x="884675" y="1434600"/>
            <a:ext cx="69498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xlsx formátumú adatbázis - </a:t>
            </a:r>
            <a:r>
              <a:rPr lang="hu-HU" sz="2400">
                <a:solidFill>
                  <a:schemeClr val="dk1"/>
                </a:solidFill>
                <a:latin typeface="Tahoma"/>
                <a:ea typeface="Tahoma"/>
                <a:cs typeface="Tahoma"/>
                <a:sym typeface="Tahoma"/>
              </a:rPr>
              <a:t>Alaplista</a:t>
            </a:r>
            <a:endParaRPr b="0" i="0" sz="2400" u="none" cap="none" strike="noStrike">
              <a:solidFill>
                <a:srgbClr val="000000"/>
              </a:solidFill>
              <a:latin typeface="Arial"/>
              <a:ea typeface="Arial"/>
              <a:cs typeface="Arial"/>
              <a:sym typeface="Arial"/>
            </a:endParaRPr>
          </a:p>
        </p:txBody>
      </p:sp>
      <p:sp>
        <p:nvSpPr>
          <p:cNvPr id="473" name="Google Shape;473;g216382550f5_0_6"/>
          <p:cNvSpPr txBox="1"/>
          <p:nvPr/>
        </p:nvSpPr>
        <p:spPr>
          <a:xfrm>
            <a:off x="3565925" y="407975"/>
            <a:ext cx="5084100" cy="3648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1000"/>
              </a:spcBef>
              <a:spcAft>
                <a:spcPts val="0"/>
              </a:spcAft>
              <a:buNone/>
            </a:pPr>
            <a:r>
              <a:t/>
            </a:r>
            <a:endParaRPr sz="1300">
              <a:solidFill>
                <a:schemeClr val="dk2"/>
              </a:solidFill>
              <a:latin typeface="Tahoma"/>
              <a:ea typeface="Tahoma"/>
              <a:cs typeface="Tahoma"/>
              <a:sym typeface="Tahoma"/>
            </a:endParaRPr>
          </a:p>
        </p:txBody>
      </p:sp>
      <p:sp>
        <p:nvSpPr>
          <p:cNvPr id="474" name="Google Shape;474;g216382550f5_0_6"/>
          <p:cNvSpPr txBox="1"/>
          <p:nvPr/>
        </p:nvSpPr>
        <p:spPr>
          <a:xfrm>
            <a:off x="3037900" y="706225"/>
            <a:ext cx="6047700" cy="585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hu-HU" sz="1300">
                <a:solidFill>
                  <a:schemeClr val="dk2"/>
                </a:solidFill>
                <a:latin typeface="Tahoma"/>
                <a:ea typeface="Tahoma"/>
                <a:cs typeface="Tahoma"/>
                <a:sym typeface="Tahoma"/>
              </a:rPr>
              <a:t>A </a:t>
            </a:r>
            <a:r>
              <a:rPr b="1" lang="hu-HU" sz="1300">
                <a:solidFill>
                  <a:schemeClr val="dk1"/>
                </a:solidFill>
                <a:latin typeface="Tahoma"/>
                <a:ea typeface="Tahoma"/>
                <a:cs typeface="Tahoma"/>
                <a:sym typeface="Tahoma"/>
              </a:rPr>
              <a:t>NEGYEDÉVENTE FRISSÜLŐ ADATBÁZIS</a:t>
            </a:r>
            <a:r>
              <a:rPr lang="hu-HU" sz="1300">
                <a:solidFill>
                  <a:schemeClr val="dk2"/>
                </a:solidFill>
                <a:latin typeface="Tahoma"/>
                <a:ea typeface="Tahoma"/>
                <a:cs typeface="Tahoma"/>
                <a:sym typeface="Tahoma"/>
              </a:rPr>
              <a:t>t (cégadatokkal) az OPTEN Kft-től érkező e-mailben található linkről </a:t>
            </a:r>
            <a:r>
              <a:rPr b="1" lang="hu-HU" sz="1300">
                <a:solidFill>
                  <a:schemeClr val="dk2"/>
                </a:solidFill>
                <a:latin typeface="Tahoma"/>
                <a:ea typeface="Tahoma"/>
                <a:cs typeface="Tahoma"/>
                <a:sym typeface="Tahoma"/>
              </a:rPr>
              <a:t>xlsx formátumban</a:t>
            </a:r>
            <a:r>
              <a:rPr lang="hu-HU" sz="1300">
                <a:solidFill>
                  <a:schemeClr val="dk2"/>
                </a:solidFill>
                <a:latin typeface="Tahoma"/>
                <a:ea typeface="Tahoma"/>
                <a:cs typeface="Tahoma"/>
                <a:sym typeface="Tahoma"/>
              </a:rPr>
              <a:t> lehet letölteni.</a:t>
            </a:r>
            <a:endParaRPr sz="1300">
              <a:solidFill>
                <a:schemeClr val="dk2"/>
              </a:solidFill>
              <a:latin typeface="Tahoma"/>
              <a:ea typeface="Tahoma"/>
              <a:cs typeface="Tahoma"/>
              <a:sym typeface="Tahoma"/>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216382550f5_0_11"/>
          <p:cNvSpPr txBox="1"/>
          <p:nvPr/>
        </p:nvSpPr>
        <p:spPr>
          <a:xfrm>
            <a:off x="884675" y="2002775"/>
            <a:ext cx="7877400" cy="26730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Az xlsx fájlban a következő feltételek szerint lehet szűrni:</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Opten azonosító; Cégnév</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Adószám</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Tulajdonos neve; … anyja neve</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Tulajdonos címe - országkód; - ir.szám; - település; - utca, házszám (hrsz.)</a:t>
            </a:r>
            <a:endParaRPr sz="2000">
              <a:solidFill>
                <a:schemeClr val="dk2"/>
              </a:solidFill>
              <a:latin typeface="Tahoma"/>
              <a:ea typeface="Tahoma"/>
              <a:cs typeface="Tahoma"/>
              <a:sym typeface="Tahoma"/>
            </a:endParaRPr>
          </a:p>
          <a:p>
            <a:pPr indent="-355600" lvl="1" marL="914400" marR="0" rtl="0" algn="just">
              <a:lnSpc>
                <a:spcPct val="90000"/>
              </a:lnSpc>
              <a:spcBef>
                <a:spcPts val="100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Tulajdonos cég adószáma</a:t>
            </a:r>
            <a:endParaRPr sz="2000">
              <a:solidFill>
                <a:schemeClr val="dk2"/>
              </a:solidFill>
              <a:latin typeface="Tahoma"/>
              <a:ea typeface="Tahoma"/>
              <a:cs typeface="Tahoma"/>
              <a:sym typeface="Tahoma"/>
            </a:endParaRPr>
          </a:p>
        </p:txBody>
      </p:sp>
      <p:sp>
        <p:nvSpPr>
          <p:cNvPr id="480" name="Google Shape;480;g216382550f5_0_11"/>
          <p:cNvSpPr txBox="1"/>
          <p:nvPr/>
        </p:nvSpPr>
        <p:spPr>
          <a:xfrm>
            <a:off x="884675" y="1434600"/>
            <a:ext cx="69498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chemeClr val="dk1"/>
              </a:buClr>
              <a:buSzPts val="3600"/>
              <a:buFont typeface="Arial"/>
              <a:buNone/>
            </a:pPr>
            <a:r>
              <a:rPr lang="hu-HU" sz="2400">
                <a:solidFill>
                  <a:schemeClr val="dk1"/>
                </a:solidFill>
                <a:latin typeface="Tahoma"/>
                <a:ea typeface="Tahoma"/>
                <a:cs typeface="Tahoma"/>
                <a:sym typeface="Tahoma"/>
              </a:rPr>
              <a:t>xlsx formátumú adatbázis - </a:t>
            </a:r>
            <a:r>
              <a:rPr lang="hu-HU" sz="2400">
                <a:solidFill>
                  <a:schemeClr val="dk1"/>
                </a:solidFill>
                <a:latin typeface="Tahoma"/>
                <a:ea typeface="Tahoma"/>
                <a:cs typeface="Tahoma"/>
                <a:sym typeface="Tahoma"/>
              </a:rPr>
              <a:t>Tulajdonosok</a:t>
            </a:r>
            <a:endParaRPr b="0" i="0" sz="2400" u="none" cap="none" strike="noStrike">
              <a:solidFill>
                <a:srgbClr val="000000"/>
              </a:solidFill>
              <a:latin typeface="Arial"/>
              <a:ea typeface="Arial"/>
              <a:cs typeface="Arial"/>
              <a:sym typeface="Arial"/>
            </a:endParaRPr>
          </a:p>
        </p:txBody>
      </p:sp>
      <p:sp>
        <p:nvSpPr>
          <p:cNvPr id="481" name="Google Shape;481;g216382550f5_0_11"/>
          <p:cNvSpPr txBox="1"/>
          <p:nvPr/>
        </p:nvSpPr>
        <p:spPr>
          <a:xfrm>
            <a:off x="3310650" y="706225"/>
            <a:ext cx="5775000" cy="585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hu-HU" sz="1300">
                <a:solidFill>
                  <a:schemeClr val="dk2"/>
                </a:solidFill>
                <a:latin typeface="Tahoma"/>
                <a:ea typeface="Tahoma"/>
                <a:cs typeface="Tahoma"/>
                <a:sym typeface="Tahoma"/>
              </a:rPr>
              <a:t>A </a:t>
            </a:r>
            <a:r>
              <a:rPr b="1" lang="hu-HU" sz="1300">
                <a:solidFill>
                  <a:schemeClr val="dk1"/>
                </a:solidFill>
                <a:latin typeface="Tahoma"/>
                <a:ea typeface="Tahoma"/>
                <a:cs typeface="Tahoma"/>
                <a:sym typeface="Tahoma"/>
              </a:rPr>
              <a:t>NEGYEDÉVENTE FRISSÜLŐ ADATBÁZIS</a:t>
            </a:r>
            <a:r>
              <a:rPr lang="hu-HU" sz="1300">
                <a:solidFill>
                  <a:schemeClr val="dk2"/>
                </a:solidFill>
                <a:latin typeface="Tahoma"/>
                <a:ea typeface="Tahoma"/>
                <a:cs typeface="Tahoma"/>
                <a:sym typeface="Tahoma"/>
              </a:rPr>
              <a:t>t (cégadatokkal) az OPTEN Kft-től érkező e-mailben található linkről </a:t>
            </a:r>
            <a:r>
              <a:rPr b="1" lang="hu-HU" sz="1300">
                <a:solidFill>
                  <a:schemeClr val="dk2"/>
                </a:solidFill>
                <a:latin typeface="Tahoma"/>
                <a:ea typeface="Tahoma"/>
                <a:cs typeface="Tahoma"/>
                <a:sym typeface="Tahoma"/>
              </a:rPr>
              <a:t>xlsx formátumban</a:t>
            </a:r>
            <a:r>
              <a:rPr lang="hu-HU" sz="1300">
                <a:solidFill>
                  <a:schemeClr val="dk2"/>
                </a:solidFill>
                <a:latin typeface="Tahoma"/>
                <a:ea typeface="Tahoma"/>
                <a:cs typeface="Tahoma"/>
                <a:sym typeface="Tahoma"/>
              </a:rPr>
              <a:t> lehet letölteni.</a:t>
            </a:r>
            <a:endParaRPr sz="1300">
              <a:solidFill>
                <a:schemeClr val="dk2"/>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nvSpPr>
        <p:spPr>
          <a:xfrm>
            <a:off x="734075" y="2157650"/>
            <a:ext cx="7561800" cy="28629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Cégtár + Kapcsolati Háló alapszolgáltatás előfizetés egyetemi IP címhez kötött, egyidőben 50 fő belépéssel (akár hallgatóknak oktatási célra is)</a:t>
            </a:r>
            <a:endParaRPr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000">
              <a:solidFill>
                <a:schemeClr val="dk2"/>
              </a:solidFill>
              <a:latin typeface="Tahoma"/>
              <a:ea typeface="Tahoma"/>
              <a:cs typeface="Tahoma"/>
              <a:sym typeface="Tahoma"/>
            </a:endParaRPr>
          </a:p>
          <a:p>
            <a:pPr indent="-355600" lvl="0" marL="457200" marR="0" rtl="0" algn="l">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Cégtár + KH + Kockázati besorolás és INDEX + Cégellenőrző + Marketing modul előfizetés egyidőben 3 fő belépéssel</a:t>
            </a:r>
            <a:endParaRPr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000">
              <a:solidFill>
                <a:schemeClr val="dk2"/>
              </a:solidFill>
              <a:latin typeface="Tahoma"/>
              <a:ea typeface="Tahoma"/>
              <a:cs typeface="Tahoma"/>
              <a:sym typeface="Tahoma"/>
            </a:endParaRPr>
          </a:p>
          <a:p>
            <a:pPr indent="-355600" lvl="0" marL="457200" marR="0" rtl="0" algn="l">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Cégelemzés (457 db) egyidőben 3 fő belépéssel</a:t>
            </a:r>
            <a:endParaRPr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000">
              <a:solidFill>
                <a:schemeClr val="dk2"/>
              </a:solidFill>
              <a:latin typeface="Tahoma"/>
              <a:ea typeface="Tahoma"/>
              <a:cs typeface="Tahoma"/>
              <a:sym typeface="Tahoma"/>
            </a:endParaRPr>
          </a:p>
          <a:p>
            <a:pPr indent="-355600" lvl="0" marL="457200" marR="0" rtl="0" algn="l">
              <a:lnSpc>
                <a:spcPct val="90000"/>
              </a:lnSpc>
              <a:spcBef>
                <a:spcPts val="0"/>
              </a:spcBef>
              <a:spcAft>
                <a:spcPts val="0"/>
              </a:spcAft>
              <a:buClr>
                <a:schemeClr val="dk1"/>
              </a:buClr>
              <a:buSzPts val="2000"/>
              <a:buFont typeface="Tahoma"/>
              <a:buChar char="●"/>
            </a:pPr>
            <a:r>
              <a:rPr lang="hu-HU" sz="2000">
                <a:solidFill>
                  <a:schemeClr val="dk2"/>
                </a:solidFill>
                <a:latin typeface="Tahoma"/>
                <a:ea typeface="Tahoma"/>
                <a:cs typeface="Tahoma"/>
                <a:sym typeface="Tahoma"/>
              </a:rPr>
              <a:t>Letölthető adatbázis negyedévente frissülő cégadatokkal</a:t>
            </a:r>
            <a:endParaRPr b="0" i="0" sz="1400" u="none" cap="none" strike="noStrike">
              <a:solidFill>
                <a:schemeClr val="dk2"/>
              </a:solidFill>
              <a:latin typeface="Arial"/>
              <a:ea typeface="Arial"/>
              <a:cs typeface="Arial"/>
              <a:sym typeface="Arial"/>
            </a:endParaRPr>
          </a:p>
        </p:txBody>
      </p:sp>
      <p:sp>
        <p:nvSpPr>
          <p:cNvPr id="126" name="Google Shape;126;p6"/>
          <p:cNvSpPr txBox="1"/>
          <p:nvPr/>
        </p:nvSpPr>
        <p:spPr>
          <a:xfrm>
            <a:off x="734075" y="1434600"/>
            <a:ext cx="7626600" cy="5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Modulok, előfizetések és használatuk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0f92cda910_0_80"/>
          <p:cNvSpPr txBox="1"/>
          <p:nvPr/>
        </p:nvSpPr>
        <p:spPr>
          <a:xfrm>
            <a:off x="309300" y="2464625"/>
            <a:ext cx="8834700" cy="3009000"/>
          </a:xfrm>
          <a:prstGeom prst="rect">
            <a:avLst/>
          </a:prstGeom>
          <a:noFill/>
          <a:ln>
            <a:noFill/>
          </a:ln>
        </p:spPr>
        <p:txBody>
          <a:bodyPr anchorCtr="0" anchor="t" bIns="45700" lIns="91425" spcFirstLastPara="1" rIns="91425" wrap="square" tIns="45700">
            <a:noAutofit/>
          </a:bodyPr>
          <a:lstStyle/>
          <a:p>
            <a:pPr indent="-53289" lvl="0" marL="205689" marR="0" rtl="0" algn="ctr">
              <a:lnSpc>
                <a:spcPct val="90000"/>
              </a:lnSpc>
              <a:spcBef>
                <a:spcPts val="900"/>
              </a:spcBef>
              <a:spcAft>
                <a:spcPts val="0"/>
              </a:spcAft>
              <a:buClr>
                <a:schemeClr val="dk1"/>
              </a:buClr>
              <a:buSzPts val="2400"/>
              <a:buFont typeface="Arial"/>
              <a:buNone/>
            </a:pPr>
            <a:r>
              <a:rPr b="1" lang="hu-HU" sz="2400" u="sng">
                <a:solidFill>
                  <a:schemeClr val="dk2"/>
                </a:solidFill>
                <a:latin typeface="Tahoma"/>
                <a:ea typeface="Tahoma"/>
                <a:cs typeface="Tahoma"/>
                <a:sym typeface="Tahoma"/>
              </a:rPr>
              <a:t>Kézikönyv letölthető:</a:t>
            </a:r>
            <a:endParaRPr b="1" sz="2400" u="sng">
              <a:solidFill>
                <a:schemeClr val="dk2"/>
              </a:solidFill>
              <a:latin typeface="Tahoma"/>
              <a:ea typeface="Tahoma"/>
              <a:cs typeface="Tahoma"/>
              <a:sym typeface="Tahoma"/>
            </a:endParaRPr>
          </a:p>
          <a:p>
            <a:pPr indent="-53289" lvl="0" marL="205689" marR="0" rtl="0" algn="ctr">
              <a:lnSpc>
                <a:spcPct val="90000"/>
              </a:lnSpc>
              <a:spcBef>
                <a:spcPts val="900"/>
              </a:spcBef>
              <a:spcAft>
                <a:spcPts val="0"/>
              </a:spcAft>
              <a:buClr>
                <a:schemeClr val="dk1"/>
              </a:buClr>
              <a:buSzPts val="2400"/>
              <a:buFont typeface="Arial"/>
              <a:buNone/>
            </a:pPr>
            <a:r>
              <a:rPr lang="hu-HU" sz="2400" u="sng">
                <a:solidFill>
                  <a:schemeClr val="hlink"/>
                </a:solidFill>
                <a:latin typeface="Tahoma"/>
                <a:ea typeface="Tahoma"/>
                <a:cs typeface="Tahoma"/>
                <a:sym typeface="Tahoma"/>
                <a:hlinkClick r:id="rId3"/>
              </a:rPr>
              <a:t>https://www.opten.hu/dokumentumok</a:t>
            </a:r>
            <a:endParaRPr sz="2400">
              <a:solidFill>
                <a:srgbClr val="FF0000"/>
              </a:solidFill>
              <a:latin typeface="Tahoma"/>
              <a:ea typeface="Tahoma"/>
              <a:cs typeface="Tahoma"/>
              <a:sym typeface="Tahoma"/>
            </a:endParaRPr>
          </a:p>
          <a:p>
            <a:pPr indent="-53289" lvl="0" marL="205689" marR="0" rtl="0" algn="l">
              <a:lnSpc>
                <a:spcPct val="90000"/>
              </a:lnSpc>
              <a:spcBef>
                <a:spcPts val="900"/>
              </a:spcBef>
              <a:spcAft>
                <a:spcPts val="0"/>
              </a:spcAft>
              <a:buClr>
                <a:schemeClr val="dk1"/>
              </a:buClr>
              <a:buSzPts val="2400"/>
              <a:buFont typeface="Arial"/>
              <a:buNone/>
            </a:pPr>
            <a:r>
              <a:t/>
            </a:r>
            <a:endParaRPr sz="2400">
              <a:solidFill>
                <a:srgbClr val="FF0000"/>
              </a:solidFill>
              <a:latin typeface="Tahoma"/>
              <a:ea typeface="Tahoma"/>
              <a:cs typeface="Tahoma"/>
              <a:sym typeface="Tahoma"/>
            </a:endParaRPr>
          </a:p>
        </p:txBody>
      </p:sp>
      <p:sp>
        <p:nvSpPr>
          <p:cNvPr id="487" name="Google Shape;487;g20f92cda910_0_80"/>
          <p:cNvSpPr txBox="1"/>
          <p:nvPr/>
        </p:nvSpPr>
        <p:spPr>
          <a:xfrm>
            <a:off x="813575" y="1492550"/>
            <a:ext cx="8124300" cy="5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Adatbázisról hasznos tartalmak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0"/>
          <p:cNvSpPr/>
          <p:nvPr/>
        </p:nvSpPr>
        <p:spPr>
          <a:xfrm>
            <a:off x="357510" y="6147250"/>
            <a:ext cx="340990" cy="32400"/>
          </a:xfrm>
          <a:prstGeom prst="rect">
            <a:avLst/>
          </a:prstGeom>
          <a:solidFill>
            <a:srgbClr val="07B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4AABC8"/>
              </a:solidFill>
              <a:latin typeface="Tahoma"/>
              <a:ea typeface="Tahoma"/>
              <a:cs typeface="Tahoma"/>
              <a:sym typeface="Tahoma"/>
            </a:endParaRPr>
          </a:p>
        </p:txBody>
      </p:sp>
      <p:sp>
        <p:nvSpPr>
          <p:cNvPr id="493" name="Google Shape;493;p10"/>
          <p:cNvSpPr txBox="1"/>
          <p:nvPr>
            <p:ph idx="1" type="body"/>
          </p:nvPr>
        </p:nvSpPr>
        <p:spPr>
          <a:xfrm>
            <a:off x="205215" y="2852522"/>
            <a:ext cx="6619375" cy="5764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400"/>
              <a:buFont typeface="Tahoma"/>
              <a:buNone/>
            </a:pPr>
            <a:r>
              <a:rPr lang="hu-HU" sz="3400"/>
              <a:t>Köszönjük a figyelmet!</a:t>
            </a:r>
            <a:endParaRPr/>
          </a:p>
        </p:txBody>
      </p:sp>
      <p:sp>
        <p:nvSpPr>
          <p:cNvPr id="494" name="Google Shape;494;p10"/>
          <p:cNvSpPr txBox="1"/>
          <p:nvPr>
            <p:ph idx="3" type="body"/>
          </p:nvPr>
        </p:nvSpPr>
        <p:spPr>
          <a:xfrm>
            <a:off x="528005" y="4679157"/>
            <a:ext cx="3888900" cy="4926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414042"/>
              </a:buClr>
              <a:buSzPts val="1300"/>
              <a:buFont typeface="Tahoma"/>
              <a:buNone/>
            </a:pPr>
            <a:r>
              <a:rPr lang="hu-HU">
                <a:solidFill>
                  <a:schemeClr val="dk2"/>
                </a:solidFill>
              </a:rPr>
              <a:t>Farkas Renáta</a:t>
            </a:r>
            <a:endParaRPr>
              <a:solidFill>
                <a:schemeClr val="dk2"/>
              </a:solidFill>
            </a:endParaRPr>
          </a:p>
          <a:p>
            <a:pPr indent="0" lvl="0" marL="0" rtl="0" algn="l">
              <a:lnSpc>
                <a:spcPct val="100000"/>
              </a:lnSpc>
              <a:spcBef>
                <a:spcPts val="0"/>
              </a:spcBef>
              <a:spcAft>
                <a:spcPts val="0"/>
              </a:spcAft>
              <a:buClr>
                <a:srgbClr val="414042"/>
              </a:buClr>
              <a:buSzPts val="1300"/>
              <a:buFont typeface="Tahoma"/>
              <a:buNone/>
            </a:pPr>
            <a:r>
              <a:rPr lang="hu-HU">
                <a:solidFill>
                  <a:schemeClr val="dk2"/>
                </a:solidFill>
              </a:rPr>
              <a:t>farkas.renata@sze.hu</a:t>
            </a:r>
            <a:endParaRPr>
              <a:solidFill>
                <a:schemeClr val="dk2"/>
              </a:solidFill>
            </a:endParaRPr>
          </a:p>
        </p:txBody>
      </p:sp>
      <p:sp>
        <p:nvSpPr>
          <p:cNvPr id="495" name="Google Shape;495;p10"/>
          <p:cNvSpPr txBox="1"/>
          <p:nvPr/>
        </p:nvSpPr>
        <p:spPr>
          <a:xfrm>
            <a:off x="4880098" y="4679150"/>
            <a:ext cx="23664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14042"/>
              </a:buClr>
              <a:buSzPts val="1300"/>
              <a:buFont typeface="Tahoma"/>
              <a:buNone/>
            </a:pPr>
            <a:r>
              <a:rPr lang="hu-HU" sz="1300">
                <a:solidFill>
                  <a:schemeClr val="dk2"/>
                </a:solidFill>
                <a:latin typeface="Tahoma"/>
                <a:ea typeface="Tahoma"/>
                <a:cs typeface="Tahoma"/>
                <a:sym typeface="Tahoma"/>
              </a:rPr>
              <a:t>Skultéty Diána Anikó</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600"/>
              </a:spcBef>
              <a:spcAft>
                <a:spcPts val="0"/>
              </a:spcAft>
              <a:buClr>
                <a:srgbClr val="414042"/>
              </a:buClr>
              <a:buSzPts val="1300"/>
              <a:buFont typeface="Tahoma"/>
              <a:buNone/>
            </a:pPr>
            <a:r>
              <a:rPr lang="hu-HU" sz="1300">
                <a:solidFill>
                  <a:schemeClr val="dk2"/>
                </a:solidFill>
                <a:latin typeface="Tahoma"/>
                <a:ea typeface="Tahoma"/>
                <a:cs typeface="Tahoma"/>
                <a:sym typeface="Tahoma"/>
              </a:rPr>
              <a:t>skultety.diana.aniko@sze.hu</a:t>
            </a:r>
            <a:endParaRPr b="0" i="0" sz="1400" u="none" cap="none" strike="noStrike">
              <a:solidFill>
                <a:schemeClr val="dk2"/>
              </a:solidFill>
              <a:latin typeface="Arial"/>
              <a:ea typeface="Arial"/>
              <a:cs typeface="Arial"/>
              <a:sym typeface="Arial"/>
            </a:endParaRPr>
          </a:p>
        </p:txBody>
      </p:sp>
      <p:pic>
        <p:nvPicPr>
          <p:cNvPr id="496" name="Google Shape;496;p10"/>
          <p:cNvPicPr preferRelativeResize="0"/>
          <p:nvPr/>
        </p:nvPicPr>
        <p:blipFill rotWithShape="1">
          <a:blip r:embed="rId3">
            <a:alphaModFix/>
          </a:blip>
          <a:srcRect b="0" l="0" r="0" t="0"/>
          <a:stretch/>
        </p:blipFill>
        <p:spPr>
          <a:xfrm>
            <a:off x="7612083" y="5664605"/>
            <a:ext cx="1395318" cy="843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0f92cda910_0_94"/>
          <p:cNvSpPr txBox="1"/>
          <p:nvPr/>
        </p:nvSpPr>
        <p:spPr>
          <a:xfrm>
            <a:off x="120525" y="1238050"/>
            <a:ext cx="7304700" cy="50241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90000"/>
              </a:lnSpc>
              <a:spcBef>
                <a:spcPts val="0"/>
              </a:spcBef>
              <a:spcAft>
                <a:spcPts val="0"/>
              </a:spcAft>
              <a:buClr>
                <a:schemeClr val="dk2"/>
              </a:buClr>
              <a:buSzPts val="1700"/>
              <a:buFont typeface="Tahoma"/>
              <a:buAutoNum type="arabicPeriod"/>
            </a:pPr>
            <a:r>
              <a:rPr lang="hu-HU" sz="1700">
                <a:solidFill>
                  <a:schemeClr val="dk2"/>
                </a:solidFill>
                <a:latin typeface="Tahoma"/>
                <a:ea typeface="Tahoma"/>
                <a:cs typeface="Tahoma"/>
                <a:sym typeface="Tahoma"/>
              </a:rPr>
              <a:t>Cégtár + KH + Kockázati besorolás és INDEX + Cégellenőrző + Marketing modul előfizetéssel</a:t>
            </a:r>
            <a:endParaRPr sz="1700">
              <a:solidFill>
                <a:schemeClr val="dk2"/>
              </a:solidFill>
              <a:latin typeface="Tahoma"/>
              <a:ea typeface="Tahoma"/>
              <a:cs typeface="Tahoma"/>
              <a:sym typeface="Tahoma"/>
            </a:endParaRPr>
          </a:p>
          <a:p>
            <a:pPr indent="-342900" lvl="0" marL="1371600" marR="0" rtl="0" algn="l">
              <a:lnSpc>
                <a:spcPct val="90000"/>
              </a:lnSpc>
              <a:spcBef>
                <a:spcPts val="0"/>
              </a:spcBef>
              <a:spcAft>
                <a:spcPts val="0"/>
              </a:spcAft>
              <a:buClr>
                <a:schemeClr val="dk2"/>
              </a:buClr>
              <a:buSzPts val="1800"/>
              <a:buFont typeface="Tahoma"/>
              <a:buChar char="●"/>
            </a:pPr>
            <a:r>
              <a:rPr lang="hu-HU" sz="1800">
                <a:solidFill>
                  <a:schemeClr val="dk2"/>
                </a:solidFill>
                <a:latin typeface="Tahoma"/>
                <a:ea typeface="Tahoma"/>
                <a:cs typeface="Tahoma"/>
                <a:sym typeface="Tahoma"/>
              </a:rPr>
              <a:t>Riport látható elsősorban, Cégkivonat, Cégtörténet, </a:t>
            </a:r>
            <a:endParaRPr sz="1800">
              <a:solidFill>
                <a:schemeClr val="dk2"/>
              </a:solidFill>
              <a:latin typeface="Tahoma"/>
              <a:ea typeface="Tahoma"/>
              <a:cs typeface="Tahoma"/>
              <a:sym typeface="Tahoma"/>
            </a:endParaRPr>
          </a:p>
          <a:p>
            <a:pPr indent="0" lvl="0" marL="1371600" marR="0" rtl="0" algn="l">
              <a:lnSpc>
                <a:spcPct val="90000"/>
              </a:lnSpc>
              <a:spcBef>
                <a:spcPts val="0"/>
              </a:spcBef>
              <a:spcAft>
                <a:spcPts val="0"/>
              </a:spcAft>
              <a:buNone/>
            </a:pPr>
            <a:r>
              <a:rPr lang="hu-HU" sz="1800">
                <a:solidFill>
                  <a:schemeClr val="dk2"/>
                </a:solidFill>
                <a:latin typeface="Tahoma"/>
                <a:ea typeface="Tahoma"/>
                <a:cs typeface="Tahoma"/>
                <a:sym typeface="Tahoma"/>
              </a:rPr>
              <a:t>Kapcsolati háló, Cégbizonyítvány , Névjegy, Cégellenőrző</a:t>
            </a:r>
            <a:endParaRPr sz="18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6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1600">
              <a:solidFill>
                <a:schemeClr val="dk2"/>
              </a:solidFill>
            </a:endParaRPr>
          </a:p>
          <a:p>
            <a:pPr indent="0" lvl="0" marL="457200" marR="0" rtl="0" algn="l">
              <a:lnSpc>
                <a:spcPct val="90000"/>
              </a:lnSpc>
              <a:spcBef>
                <a:spcPts val="0"/>
              </a:spcBef>
              <a:spcAft>
                <a:spcPts val="0"/>
              </a:spcAft>
              <a:buClr>
                <a:srgbClr val="FF0000"/>
              </a:buClr>
              <a:buSzPts val="2400"/>
              <a:buFont typeface="Arial"/>
              <a:buNone/>
            </a:pPr>
            <a:r>
              <a:t/>
            </a:r>
            <a:endParaRPr sz="1600">
              <a:solidFill>
                <a:schemeClr val="dk2"/>
              </a:solidFill>
            </a:endParaRPr>
          </a:p>
          <a:p>
            <a:pPr indent="0" lvl="0" marL="457200" marR="0" rtl="0" algn="l">
              <a:lnSpc>
                <a:spcPct val="90000"/>
              </a:lnSpc>
              <a:spcBef>
                <a:spcPts val="0"/>
              </a:spcBef>
              <a:spcAft>
                <a:spcPts val="0"/>
              </a:spcAft>
              <a:buClr>
                <a:srgbClr val="FF0000"/>
              </a:buClr>
              <a:buSzPts val="2400"/>
              <a:buFont typeface="Arial"/>
              <a:buNone/>
            </a:pPr>
            <a:r>
              <a:t/>
            </a:r>
            <a:endParaRPr sz="1600">
              <a:solidFill>
                <a:schemeClr val="dk2"/>
              </a:solidFill>
            </a:endParaRPr>
          </a:p>
          <a:p>
            <a:pPr indent="0" lvl="0" marL="457200" marR="0" rtl="0" algn="l">
              <a:lnSpc>
                <a:spcPct val="90000"/>
              </a:lnSpc>
              <a:spcBef>
                <a:spcPts val="0"/>
              </a:spcBef>
              <a:spcAft>
                <a:spcPts val="0"/>
              </a:spcAft>
              <a:buClr>
                <a:srgbClr val="FF0000"/>
              </a:buClr>
              <a:buSzPts val="2400"/>
              <a:buFont typeface="Arial"/>
              <a:buNone/>
            </a:pPr>
            <a:r>
              <a:t/>
            </a:r>
            <a:endParaRPr sz="1600">
              <a:solidFill>
                <a:schemeClr val="dk2"/>
              </a:solidFill>
            </a:endParaRPr>
          </a:p>
          <a:p>
            <a:pPr indent="-342900" lvl="0" marL="457200" marR="0" rtl="0" algn="l">
              <a:lnSpc>
                <a:spcPct val="90000"/>
              </a:lnSpc>
              <a:spcBef>
                <a:spcPts val="0"/>
              </a:spcBef>
              <a:spcAft>
                <a:spcPts val="0"/>
              </a:spcAft>
              <a:buClr>
                <a:schemeClr val="dk2"/>
              </a:buClr>
              <a:buSzPts val="1800"/>
              <a:buFont typeface="Tahoma"/>
              <a:buAutoNum type="arabicPeriod"/>
            </a:pPr>
            <a:r>
              <a:rPr lang="hu-HU" sz="1800">
                <a:solidFill>
                  <a:schemeClr val="dk2"/>
                </a:solidFill>
                <a:latin typeface="Tahoma"/>
                <a:ea typeface="Tahoma"/>
                <a:cs typeface="Tahoma"/>
                <a:sym typeface="Tahoma"/>
              </a:rPr>
              <a:t>Cégtár + Kapcsolati háló  alapszolgáltatás előfizetéssel:</a:t>
            </a:r>
            <a:endParaRPr sz="18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Riport, Cégkivonat, Cégtörténet, Kapcsolati Háló,Cégbizonyítvány, Névjegyzék</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Cégek, egyéni vállalkozók, nonprofitok, </a:t>
            </a:r>
            <a:endParaRPr sz="1700">
              <a:solidFill>
                <a:schemeClr val="dk2"/>
              </a:solidFill>
              <a:latin typeface="Tahoma"/>
              <a:ea typeface="Tahoma"/>
              <a:cs typeface="Tahoma"/>
              <a:sym typeface="Tahoma"/>
            </a:endParaRPr>
          </a:p>
          <a:p>
            <a:pPr indent="0" lvl="0" marL="1828800" marR="0" rtl="0" algn="l">
              <a:lnSpc>
                <a:spcPct val="90000"/>
              </a:lnSpc>
              <a:spcBef>
                <a:spcPts val="0"/>
              </a:spcBef>
              <a:spcAft>
                <a:spcPts val="0"/>
              </a:spcAft>
              <a:buNone/>
            </a:pPr>
            <a:r>
              <a:rPr lang="hu-HU" sz="1700">
                <a:solidFill>
                  <a:schemeClr val="dk2"/>
                </a:solidFill>
                <a:latin typeface="Tahoma"/>
                <a:ea typeface="Tahoma"/>
                <a:cs typeface="Tahoma"/>
                <a:sym typeface="Tahoma"/>
              </a:rPr>
              <a:t>adószámos magánszemélyek adatai</a:t>
            </a:r>
            <a:endParaRPr sz="1700">
              <a:solidFill>
                <a:schemeClr val="dk2"/>
              </a:solidFill>
              <a:latin typeface="Tahoma"/>
              <a:ea typeface="Tahoma"/>
              <a:cs typeface="Tahoma"/>
              <a:sym typeface="Tahoma"/>
            </a:endParaRPr>
          </a:p>
          <a:p>
            <a:pPr indent="0" lvl="0" marL="0" marR="0" rtl="0" algn="l">
              <a:lnSpc>
                <a:spcPct val="90000"/>
              </a:lnSpc>
              <a:spcBef>
                <a:spcPts val="0"/>
              </a:spcBef>
              <a:spcAft>
                <a:spcPts val="0"/>
              </a:spcAft>
              <a:buNone/>
            </a:pPr>
            <a:r>
              <a:t/>
            </a:r>
            <a:endParaRPr sz="1800">
              <a:solidFill>
                <a:schemeClr val="dk2"/>
              </a:solidFill>
              <a:latin typeface="Tahoma"/>
              <a:ea typeface="Tahoma"/>
              <a:cs typeface="Tahoma"/>
              <a:sym typeface="Tahoma"/>
            </a:endParaRPr>
          </a:p>
          <a:p>
            <a:pPr indent="0" lvl="0" marL="0" marR="0" rtl="0" algn="l">
              <a:lnSpc>
                <a:spcPct val="90000"/>
              </a:lnSpc>
              <a:spcBef>
                <a:spcPts val="0"/>
              </a:spcBef>
              <a:spcAft>
                <a:spcPts val="0"/>
              </a:spcAft>
              <a:buNone/>
            </a:pPr>
            <a:r>
              <a:t/>
            </a:r>
            <a:endParaRPr sz="1800">
              <a:solidFill>
                <a:schemeClr val="dk2"/>
              </a:solidFill>
              <a:latin typeface="Tahoma"/>
              <a:ea typeface="Tahoma"/>
              <a:cs typeface="Tahoma"/>
              <a:sym typeface="Tahoma"/>
            </a:endParaRPr>
          </a:p>
          <a:p>
            <a:pPr indent="0" lvl="0" marL="0" marR="0" rtl="0" algn="l">
              <a:lnSpc>
                <a:spcPct val="90000"/>
              </a:lnSpc>
              <a:spcBef>
                <a:spcPts val="0"/>
              </a:spcBef>
              <a:spcAft>
                <a:spcPts val="0"/>
              </a:spcAft>
              <a:buNone/>
            </a:pPr>
            <a:r>
              <a:t/>
            </a:r>
            <a:endParaRPr sz="1800">
              <a:solidFill>
                <a:schemeClr val="dk2"/>
              </a:solidFill>
              <a:latin typeface="Tahoma"/>
              <a:ea typeface="Tahoma"/>
              <a:cs typeface="Tahoma"/>
              <a:sym typeface="Tahoma"/>
            </a:endParaRPr>
          </a:p>
          <a:p>
            <a:pPr indent="-342900" lvl="0" marL="457200" marR="0" rtl="0" algn="l">
              <a:lnSpc>
                <a:spcPct val="90000"/>
              </a:lnSpc>
              <a:spcBef>
                <a:spcPts val="0"/>
              </a:spcBef>
              <a:spcAft>
                <a:spcPts val="0"/>
              </a:spcAft>
              <a:buClr>
                <a:schemeClr val="dk2"/>
              </a:buClr>
              <a:buSzPts val="1800"/>
              <a:buFont typeface="Tahoma"/>
              <a:buAutoNum type="arabicPeriod"/>
            </a:pPr>
            <a:r>
              <a:rPr lang="hu-HU" sz="1800">
                <a:solidFill>
                  <a:schemeClr val="dk2"/>
                </a:solidFill>
                <a:latin typeface="Tahoma"/>
                <a:ea typeface="Tahoma"/>
                <a:cs typeface="Tahoma"/>
                <a:sym typeface="Tahoma"/>
              </a:rPr>
              <a:t>Cégelemzés: </a:t>
            </a:r>
            <a:r>
              <a:rPr lang="hu-HU" sz="1500">
                <a:solidFill>
                  <a:schemeClr val="dk2"/>
                </a:solidFill>
                <a:latin typeface="Tahoma"/>
                <a:ea typeface="Tahoma"/>
                <a:cs typeface="Tahoma"/>
                <a:sym typeface="Tahoma"/>
              </a:rPr>
              <a:t>csak ezt a funkciót látjuk</a:t>
            </a:r>
            <a:endParaRPr sz="1500">
              <a:solidFill>
                <a:schemeClr val="dk2"/>
              </a:solidFill>
              <a:latin typeface="Tahoma"/>
              <a:ea typeface="Tahoma"/>
              <a:cs typeface="Tahoma"/>
              <a:sym typeface="Tahoma"/>
            </a:endParaRPr>
          </a:p>
          <a:p>
            <a:pPr indent="-330200" lvl="0" marL="1371600" marR="0" rtl="0" algn="l">
              <a:lnSpc>
                <a:spcPct val="90000"/>
              </a:lnSpc>
              <a:spcBef>
                <a:spcPts val="0"/>
              </a:spcBef>
              <a:spcAft>
                <a:spcPts val="0"/>
              </a:spcAft>
              <a:buClr>
                <a:schemeClr val="dk2"/>
              </a:buClr>
              <a:buSzPts val="1600"/>
              <a:buFont typeface="Tahoma"/>
              <a:buChar char="●"/>
            </a:pPr>
            <a:r>
              <a:rPr lang="hu-HU" sz="1600">
                <a:solidFill>
                  <a:schemeClr val="dk2"/>
                </a:solidFill>
                <a:latin typeface="Tahoma"/>
                <a:ea typeface="Tahoma"/>
                <a:cs typeface="Tahoma"/>
                <a:sym typeface="Tahoma"/>
              </a:rPr>
              <a:t>Részletes céginformációval kiegészült rész a cégadatok mellé:  piaci részesedés kalkulátor, cégkörnyezet vizsgálat, végső tulajdonos, pénzügyi adatok grafikusan.</a:t>
            </a:r>
            <a:endParaRPr sz="2400">
              <a:solidFill>
                <a:schemeClr val="dk2"/>
              </a:solidFill>
              <a:latin typeface="Tahoma"/>
              <a:ea typeface="Tahoma"/>
              <a:cs typeface="Tahoma"/>
              <a:sym typeface="Tahoma"/>
            </a:endParaRPr>
          </a:p>
        </p:txBody>
      </p:sp>
      <p:sp>
        <p:nvSpPr>
          <p:cNvPr id="132" name="Google Shape;132;g20f92cda910_0_94"/>
          <p:cNvSpPr txBox="1"/>
          <p:nvPr/>
        </p:nvSpPr>
        <p:spPr>
          <a:xfrm>
            <a:off x="1942250" y="530025"/>
            <a:ext cx="70530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100">
                <a:solidFill>
                  <a:schemeClr val="dk1"/>
                </a:solidFill>
                <a:latin typeface="Tahoma"/>
                <a:ea typeface="Tahoma"/>
                <a:cs typeface="Tahoma"/>
                <a:sym typeface="Tahoma"/>
              </a:rPr>
              <a:t>Előfizetések és fontosabb funkcióik</a:t>
            </a:r>
            <a:endParaRPr b="0" i="0" sz="900" u="none" cap="none" strike="noStrike">
              <a:solidFill>
                <a:srgbClr val="000000"/>
              </a:solidFill>
              <a:latin typeface="Arial"/>
              <a:ea typeface="Arial"/>
              <a:cs typeface="Arial"/>
              <a:sym typeface="Arial"/>
            </a:endParaRPr>
          </a:p>
        </p:txBody>
      </p:sp>
      <p:pic>
        <p:nvPicPr>
          <p:cNvPr id="133" name="Google Shape;133;g20f92cda910_0_94"/>
          <p:cNvPicPr preferRelativeResize="0"/>
          <p:nvPr/>
        </p:nvPicPr>
        <p:blipFill rotWithShape="1">
          <a:blip r:embed="rId3">
            <a:alphaModFix/>
          </a:blip>
          <a:srcRect b="0" l="0" r="0" t="20095"/>
          <a:stretch/>
        </p:blipFill>
        <p:spPr>
          <a:xfrm>
            <a:off x="7081437" y="1238050"/>
            <a:ext cx="1753150" cy="1968200"/>
          </a:xfrm>
          <a:prstGeom prst="rect">
            <a:avLst/>
          </a:prstGeom>
          <a:noFill/>
          <a:ln>
            <a:noFill/>
          </a:ln>
        </p:spPr>
      </p:pic>
      <p:pic>
        <p:nvPicPr>
          <p:cNvPr id="134" name="Google Shape;134;g20f92cda910_0_94"/>
          <p:cNvPicPr preferRelativeResize="0"/>
          <p:nvPr/>
        </p:nvPicPr>
        <p:blipFill>
          <a:blip r:embed="rId4">
            <a:alphaModFix/>
          </a:blip>
          <a:stretch>
            <a:fillRect/>
          </a:stretch>
        </p:blipFill>
        <p:spPr>
          <a:xfrm>
            <a:off x="6313462" y="3206250"/>
            <a:ext cx="1914075" cy="21488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0f92cda910_0_1"/>
          <p:cNvSpPr txBox="1"/>
          <p:nvPr/>
        </p:nvSpPr>
        <p:spPr>
          <a:xfrm>
            <a:off x="275000" y="1701600"/>
            <a:ext cx="8399400" cy="4414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FF0000"/>
              </a:buClr>
              <a:buSzPts val="2400"/>
              <a:buFont typeface="Arial"/>
              <a:buNone/>
            </a:pPr>
            <a:r>
              <a:rPr b="1" lang="hu-HU" sz="2400" u="sng">
                <a:solidFill>
                  <a:schemeClr val="dk2"/>
                </a:solidFill>
                <a:latin typeface="Tahoma"/>
                <a:ea typeface="Tahoma"/>
                <a:cs typeface="Tahoma"/>
                <a:sym typeface="Tahoma"/>
              </a:rPr>
              <a:t>Kereső használata</a:t>
            </a:r>
            <a:endParaRPr b="1" sz="2400" u="sng">
              <a:solidFill>
                <a:schemeClr val="dk2"/>
              </a:solidFill>
              <a:latin typeface="Tahoma"/>
              <a:ea typeface="Tahoma"/>
              <a:cs typeface="Tahoma"/>
              <a:sym typeface="Tahoma"/>
            </a:endParaRPr>
          </a:p>
          <a:p>
            <a:pPr indent="0" lvl="0" marL="0" marR="0" rtl="0" algn="l">
              <a:lnSpc>
                <a:spcPct val="90000"/>
              </a:lnSpc>
              <a:spcBef>
                <a:spcPts val="0"/>
              </a:spcBef>
              <a:spcAft>
                <a:spcPts val="0"/>
              </a:spcAft>
              <a:buClr>
                <a:srgbClr val="FF0000"/>
              </a:buClr>
              <a:buSzPts val="2400"/>
              <a:buFont typeface="Arial"/>
              <a:buNone/>
            </a:pPr>
            <a:r>
              <a:t/>
            </a:r>
            <a:endParaRPr sz="2400">
              <a:solidFill>
                <a:schemeClr val="dk2"/>
              </a:solidFill>
              <a:latin typeface="Tahoma"/>
              <a:ea typeface="Tahoma"/>
              <a:cs typeface="Tahoma"/>
              <a:sym typeface="Tahoma"/>
            </a:endParaRPr>
          </a:p>
          <a:p>
            <a:pPr indent="0" lvl="0" marL="0" marR="0" rtl="0" algn="l">
              <a:lnSpc>
                <a:spcPct val="90000"/>
              </a:lnSpc>
              <a:spcBef>
                <a:spcPts val="0"/>
              </a:spcBef>
              <a:spcAft>
                <a:spcPts val="0"/>
              </a:spcAft>
              <a:buClr>
                <a:srgbClr val="FF0000"/>
              </a:buClr>
              <a:buSzPts val="2400"/>
              <a:buFont typeface="Arial"/>
              <a:buNone/>
            </a:pPr>
            <a:r>
              <a:rPr lang="hu-HU" sz="2400">
                <a:solidFill>
                  <a:schemeClr val="dk2"/>
                </a:solidFill>
                <a:latin typeface="Tahoma"/>
                <a:ea typeface="Tahoma"/>
                <a:cs typeface="Tahoma"/>
                <a:sym typeface="Tahoma"/>
              </a:rPr>
              <a:t>Nyitó oldalról - alapvetően magyarországi cégek között</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2"/>
              </a:buClr>
              <a:buSzPts val="2400"/>
              <a:buFont typeface="Tahoma"/>
              <a:buChar char="●"/>
            </a:pPr>
            <a:r>
              <a:rPr i="1" lang="hu-HU" sz="2400">
                <a:solidFill>
                  <a:schemeClr val="dk2"/>
                </a:solidFill>
                <a:latin typeface="Tahoma"/>
                <a:ea typeface="Tahoma"/>
                <a:cs typeface="Tahoma"/>
                <a:sym typeface="Tahoma"/>
              </a:rPr>
              <a:t>Egyszerű keresés: </a:t>
            </a:r>
            <a:endParaRPr i="1"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rPr lang="hu-HU" sz="2400">
                <a:solidFill>
                  <a:schemeClr val="dk2"/>
                </a:solidFill>
                <a:latin typeface="Tahoma"/>
                <a:ea typeface="Tahoma"/>
                <a:cs typeface="Tahoma"/>
                <a:sym typeface="Tahoma"/>
              </a:rPr>
              <a:t>cég nevére/adószám/cégjegyzékszámra keresés</a:t>
            </a:r>
            <a:br>
              <a:rPr lang="hu-HU" sz="2400">
                <a:solidFill>
                  <a:schemeClr val="dk2"/>
                </a:solidFill>
                <a:latin typeface="Tahoma"/>
                <a:ea typeface="Tahoma"/>
                <a:cs typeface="Tahoma"/>
                <a:sym typeface="Tahoma"/>
              </a:rPr>
            </a:br>
            <a:r>
              <a:rPr lang="hu-HU" sz="2400">
                <a:solidFill>
                  <a:schemeClr val="dk2"/>
                </a:solidFill>
                <a:latin typeface="Tahoma"/>
                <a:ea typeface="Tahoma"/>
                <a:cs typeface="Tahoma"/>
                <a:sym typeface="Tahoma"/>
              </a:rPr>
              <a:t>(+ megszűnt cégek is, minden gazdasági forma)</a:t>
            </a:r>
            <a:endParaRPr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a:p>
            <a:pPr indent="-381000" lvl="0" marL="457200" marR="0" rtl="0" algn="l">
              <a:lnSpc>
                <a:spcPct val="90000"/>
              </a:lnSpc>
              <a:spcBef>
                <a:spcPts val="0"/>
              </a:spcBef>
              <a:spcAft>
                <a:spcPts val="0"/>
              </a:spcAft>
              <a:buClr>
                <a:schemeClr val="dk2"/>
              </a:buClr>
              <a:buSzPts val="2400"/>
              <a:buFont typeface="Tahoma"/>
              <a:buChar char="●"/>
            </a:pPr>
            <a:r>
              <a:rPr i="1" lang="hu-HU" sz="2400">
                <a:solidFill>
                  <a:schemeClr val="dk2"/>
                </a:solidFill>
                <a:latin typeface="Tahoma"/>
                <a:ea typeface="Tahoma"/>
                <a:cs typeface="Tahoma"/>
                <a:sym typeface="Tahoma"/>
              </a:rPr>
              <a:t>Összetett keresés:</a:t>
            </a:r>
            <a:endParaRPr i="1"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rPr lang="hu-HU" sz="2400">
                <a:solidFill>
                  <a:schemeClr val="dk2"/>
                </a:solidFill>
                <a:latin typeface="Tahoma"/>
                <a:ea typeface="Tahoma"/>
                <a:cs typeface="Tahoma"/>
                <a:sym typeface="Tahoma"/>
              </a:rPr>
              <a:t>Cégre vonatkozó:</a:t>
            </a:r>
            <a:endParaRPr sz="2400">
              <a:solidFill>
                <a:schemeClr val="dk2"/>
              </a:solidFill>
              <a:latin typeface="Tahoma"/>
              <a:ea typeface="Tahoma"/>
              <a:cs typeface="Tahoma"/>
              <a:sym typeface="Tahoma"/>
            </a:endParaRPr>
          </a:p>
          <a:p>
            <a:pPr indent="-381000" lvl="0" marL="1828800" marR="0" rtl="0" algn="l">
              <a:lnSpc>
                <a:spcPct val="90000"/>
              </a:lnSpc>
              <a:spcBef>
                <a:spcPts val="0"/>
              </a:spcBef>
              <a:spcAft>
                <a:spcPts val="0"/>
              </a:spcAft>
              <a:buClr>
                <a:schemeClr val="dk2"/>
              </a:buClr>
              <a:buSzPts val="2400"/>
              <a:buFont typeface="Tahoma"/>
              <a:buChar char="➢"/>
            </a:pPr>
            <a:r>
              <a:rPr lang="hu-HU" sz="2400">
                <a:solidFill>
                  <a:schemeClr val="dk2"/>
                </a:solidFill>
                <a:latin typeface="Tahoma"/>
                <a:ea typeface="Tahoma"/>
                <a:cs typeface="Tahoma"/>
                <a:sym typeface="Tahoma"/>
              </a:rPr>
              <a:t>Általános keresési feltételek</a:t>
            </a:r>
            <a:endParaRPr sz="2400">
              <a:solidFill>
                <a:schemeClr val="dk2"/>
              </a:solidFill>
              <a:latin typeface="Tahoma"/>
              <a:ea typeface="Tahoma"/>
              <a:cs typeface="Tahoma"/>
              <a:sym typeface="Tahoma"/>
            </a:endParaRPr>
          </a:p>
          <a:p>
            <a:pPr indent="-381000" lvl="0" marL="1828800" marR="0" rtl="0" algn="l">
              <a:lnSpc>
                <a:spcPct val="90000"/>
              </a:lnSpc>
              <a:spcBef>
                <a:spcPts val="0"/>
              </a:spcBef>
              <a:spcAft>
                <a:spcPts val="0"/>
              </a:spcAft>
              <a:buClr>
                <a:schemeClr val="dk2"/>
              </a:buClr>
              <a:buSzPts val="2400"/>
              <a:buFont typeface="Tahoma"/>
              <a:buChar char="➢"/>
            </a:pPr>
            <a:r>
              <a:rPr lang="hu-HU" sz="2400">
                <a:solidFill>
                  <a:schemeClr val="dk2"/>
                </a:solidFill>
                <a:latin typeface="Tahoma"/>
                <a:ea typeface="Tahoma"/>
                <a:cs typeface="Tahoma"/>
                <a:sym typeface="Tahoma"/>
              </a:rPr>
              <a:t>Címre keresés</a:t>
            </a:r>
            <a:endParaRPr sz="2400">
              <a:solidFill>
                <a:schemeClr val="dk2"/>
              </a:solidFill>
              <a:latin typeface="Tahoma"/>
              <a:ea typeface="Tahoma"/>
              <a:cs typeface="Tahoma"/>
              <a:sym typeface="Tahoma"/>
            </a:endParaRPr>
          </a:p>
          <a:p>
            <a:pPr indent="-381000" lvl="0" marL="1828800" marR="0" rtl="0" algn="l">
              <a:lnSpc>
                <a:spcPct val="90000"/>
              </a:lnSpc>
              <a:spcBef>
                <a:spcPts val="0"/>
              </a:spcBef>
              <a:spcAft>
                <a:spcPts val="0"/>
              </a:spcAft>
              <a:buClr>
                <a:schemeClr val="dk2"/>
              </a:buClr>
              <a:buSzPts val="2400"/>
              <a:buFont typeface="Tahoma"/>
              <a:buChar char="➢"/>
            </a:pPr>
            <a:r>
              <a:rPr lang="hu-HU" sz="2400">
                <a:solidFill>
                  <a:schemeClr val="dk2"/>
                </a:solidFill>
                <a:latin typeface="Tahoma"/>
                <a:ea typeface="Tahoma"/>
                <a:cs typeface="Tahoma"/>
                <a:sym typeface="Tahoma"/>
              </a:rPr>
              <a:t>Pénzügyi adatokra keresés</a:t>
            </a:r>
            <a:endParaRPr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rPr lang="hu-HU" sz="2400">
                <a:solidFill>
                  <a:schemeClr val="dk2"/>
                </a:solidFill>
                <a:latin typeface="Tahoma"/>
                <a:ea typeface="Tahoma"/>
                <a:cs typeface="Tahoma"/>
                <a:sym typeface="Tahoma"/>
              </a:rPr>
              <a:t>Személy: személyes kapcsolati háló keresés</a:t>
            </a:r>
            <a:endParaRPr sz="2400">
              <a:solidFill>
                <a:schemeClr val="dk2"/>
              </a:solidFill>
              <a:latin typeface="Tahoma"/>
              <a:ea typeface="Tahoma"/>
              <a:cs typeface="Tahoma"/>
              <a:sym typeface="Tahoma"/>
            </a:endParaRPr>
          </a:p>
        </p:txBody>
      </p:sp>
      <p:sp>
        <p:nvSpPr>
          <p:cNvPr id="140" name="Google Shape;140;g20f92cda910_0_1"/>
          <p:cNvSpPr txBox="1"/>
          <p:nvPr/>
        </p:nvSpPr>
        <p:spPr>
          <a:xfrm>
            <a:off x="2028175" y="530025"/>
            <a:ext cx="6967200" cy="1588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 - Cégtár + Riport  funkcióhoz megrendelt adatkörök + KH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0f92cda910_0_7"/>
          <p:cNvSpPr txBox="1"/>
          <p:nvPr/>
        </p:nvSpPr>
        <p:spPr>
          <a:xfrm>
            <a:off x="146200" y="1220325"/>
            <a:ext cx="8473500" cy="524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400"/>
              <a:buFont typeface="Arial"/>
              <a:buNone/>
            </a:pPr>
            <a:r>
              <a:rPr lang="hu-HU" sz="2400">
                <a:solidFill>
                  <a:schemeClr val="dk2"/>
                </a:solidFill>
                <a:latin typeface="Tahoma"/>
                <a:ea typeface="Tahoma"/>
                <a:cs typeface="Tahoma"/>
                <a:sym typeface="Tahoma"/>
              </a:rPr>
              <a:t>Összetett keresés:                 </a:t>
            </a:r>
            <a:r>
              <a:rPr lang="hu-HU" sz="2000">
                <a:solidFill>
                  <a:schemeClr val="dk2"/>
                </a:solidFill>
                <a:latin typeface="Tahoma"/>
                <a:ea typeface="Tahoma"/>
                <a:cs typeface="Tahoma"/>
                <a:sym typeface="Tahoma"/>
              </a:rPr>
              <a:t>Egyéb beállítások</a:t>
            </a:r>
            <a:endParaRPr sz="2000">
              <a:solidFill>
                <a:schemeClr val="dk2"/>
              </a:solidFill>
              <a:latin typeface="Tahoma"/>
              <a:ea typeface="Tahoma"/>
              <a:cs typeface="Tahoma"/>
              <a:sym typeface="Tahoma"/>
            </a:endParaRPr>
          </a:p>
          <a:p>
            <a:pPr indent="457200" lvl="0" marL="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Általános keresési feltétel: </a:t>
            </a:r>
            <a:endParaRPr sz="19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szöveges keresés</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cégforma</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alapítás dátuma</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főtevékenység</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tevékenység</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kapcsolt vállalkozások</a:t>
            </a:r>
            <a:endParaRPr sz="1700">
              <a:solidFill>
                <a:schemeClr val="dk2"/>
              </a:solidFill>
              <a:latin typeface="Tahoma"/>
              <a:ea typeface="Tahoma"/>
              <a:cs typeface="Tahoma"/>
              <a:sym typeface="Tahoma"/>
            </a:endParaRPr>
          </a:p>
          <a:p>
            <a:pPr indent="0" lvl="0" marL="0" marR="0" rtl="0" algn="l">
              <a:lnSpc>
                <a:spcPct val="90000"/>
              </a:lnSpc>
              <a:spcBef>
                <a:spcPts val="0"/>
              </a:spcBef>
              <a:spcAft>
                <a:spcPts val="0"/>
              </a:spcAft>
              <a:buClr>
                <a:srgbClr val="FF0000"/>
              </a:buClr>
              <a:buSzPts val="2400"/>
              <a:buFont typeface="Arial"/>
              <a:buNone/>
            </a:pPr>
            <a:r>
              <a:t/>
            </a:r>
            <a:endParaRPr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rPr lang="hu-HU" sz="1900">
                <a:solidFill>
                  <a:schemeClr val="dk2"/>
                </a:solidFill>
                <a:latin typeface="Tahoma"/>
                <a:ea typeface="Tahoma"/>
                <a:cs typeface="Tahoma"/>
                <a:sym typeface="Tahoma"/>
              </a:rPr>
              <a:t>Címre keresés:</a:t>
            </a:r>
            <a:endParaRPr sz="19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címkeresés</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ország</a:t>
            </a:r>
            <a:endParaRPr sz="1700">
              <a:solidFill>
                <a:schemeClr val="dk2"/>
              </a:solidFill>
              <a:latin typeface="Tahoma"/>
              <a:ea typeface="Tahoma"/>
              <a:cs typeface="Tahoma"/>
              <a:sym typeface="Tahoma"/>
            </a:endParaRPr>
          </a:p>
          <a:p>
            <a:pPr indent="-336550" lvl="0" marL="1371600" marR="0" rtl="0" algn="l">
              <a:lnSpc>
                <a:spcPct val="90000"/>
              </a:lnSpc>
              <a:spcBef>
                <a:spcPts val="0"/>
              </a:spcBef>
              <a:spcAft>
                <a:spcPts val="0"/>
              </a:spcAft>
              <a:buClr>
                <a:schemeClr val="dk2"/>
              </a:buClr>
              <a:buSzPts val="1700"/>
              <a:buFont typeface="Tahoma"/>
              <a:buChar char="●"/>
            </a:pPr>
            <a:r>
              <a:rPr lang="hu-HU" sz="1700">
                <a:solidFill>
                  <a:schemeClr val="dk2"/>
                </a:solidFill>
                <a:latin typeface="Tahoma"/>
                <a:ea typeface="Tahoma"/>
                <a:cs typeface="Tahoma"/>
                <a:sym typeface="Tahoma"/>
              </a:rPr>
              <a:t>település</a:t>
            </a:r>
            <a:endParaRPr sz="1700">
              <a:solidFill>
                <a:schemeClr val="dk2"/>
              </a:solidFill>
              <a:latin typeface="Tahoma"/>
              <a:ea typeface="Tahoma"/>
              <a:cs typeface="Tahoma"/>
              <a:sym typeface="Tahoma"/>
            </a:endParaRPr>
          </a:p>
          <a:p>
            <a:pPr indent="-355600" lvl="0" marL="1371600" marR="0" rtl="0" algn="l">
              <a:lnSpc>
                <a:spcPct val="90000"/>
              </a:lnSpc>
              <a:spcBef>
                <a:spcPts val="0"/>
              </a:spcBef>
              <a:spcAft>
                <a:spcPts val="0"/>
              </a:spcAft>
              <a:buClr>
                <a:schemeClr val="dk2"/>
              </a:buClr>
              <a:buSzPts val="2000"/>
              <a:buFont typeface="Tahoma"/>
              <a:buChar char="●"/>
            </a:pPr>
            <a:r>
              <a:rPr lang="hu-HU" sz="1700">
                <a:solidFill>
                  <a:schemeClr val="dk2"/>
                </a:solidFill>
                <a:latin typeface="Tahoma"/>
                <a:ea typeface="Tahoma"/>
                <a:cs typeface="Tahoma"/>
                <a:sym typeface="Tahoma"/>
              </a:rPr>
              <a:t>régiók, megyék, kerülete</a:t>
            </a:r>
            <a:r>
              <a:rPr lang="hu-HU" sz="2000">
                <a:solidFill>
                  <a:schemeClr val="dk2"/>
                </a:solidFill>
                <a:latin typeface="Tahoma"/>
                <a:ea typeface="Tahoma"/>
                <a:cs typeface="Tahoma"/>
                <a:sym typeface="Tahoma"/>
              </a:rPr>
              <a:t>k</a:t>
            </a:r>
            <a:endParaRPr sz="2000">
              <a:solidFill>
                <a:schemeClr val="dk2"/>
              </a:solidFill>
              <a:latin typeface="Tahoma"/>
              <a:ea typeface="Tahoma"/>
              <a:cs typeface="Tahoma"/>
              <a:sym typeface="Tahoma"/>
            </a:endParaRPr>
          </a:p>
          <a:p>
            <a:pPr indent="0" lvl="0" marL="0" marR="0" rtl="0" algn="l">
              <a:lnSpc>
                <a:spcPct val="90000"/>
              </a:lnSpc>
              <a:spcBef>
                <a:spcPts val="0"/>
              </a:spcBef>
              <a:spcAft>
                <a:spcPts val="0"/>
              </a:spcAft>
              <a:buNone/>
            </a:pPr>
            <a:r>
              <a:t/>
            </a:r>
            <a:endParaRPr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rPr lang="hu-HU" sz="1900">
                <a:solidFill>
                  <a:schemeClr val="dk2"/>
                </a:solidFill>
                <a:latin typeface="Tahoma"/>
                <a:ea typeface="Tahoma"/>
                <a:cs typeface="Tahoma"/>
                <a:sym typeface="Tahoma"/>
              </a:rPr>
              <a:t>Pénzügyi adatokra vonatkozó keresés:</a:t>
            </a:r>
            <a:endParaRPr sz="1900">
              <a:solidFill>
                <a:schemeClr val="dk2"/>
              </a:solidFill>
              <a:latin typeface="Tahoma"/>
              <a:ea typeface="Tahoma"/>
              <a:cs typeface="Tahoma"/>
              <a:sym typeface="Tahoma"/>
            </a:endParaRPr>
          </a:p>
          <a:p>
            <a:pPr indent="0" lvl="0" marL="914400" marR="0" rtl="0" algn="l">
              <a:lnSpc>
                <a:spcPct val="90000"/>
              </a:lnSpc>
              <a:spcBef>
                <a:spcPts val="0"/>
              </a:spcBef>
              <a:spcAft>
                <a:spcPts val="0"/>
              </a:spcAft>
              <a:buNone/>
            </a:pPr>
            <a:r>
              <a:rPr b="1" i="1" lang="hu-HU" sz="1700">
                <a:solidFill>
                  <a:schemeClr val="dk2"/>
                </a:solidFill>
                <a:latin typeface="Tahoma"/>
                <a:ea typeface="Tahoma"/>
                <a:cs typeface="Tahoma"/>
                <a:sym typeface="Tahoma"/>
              </a:rPr>
              <a:t>Alaptőke,</a:t>
            </a:r>
            <a:r>
              <a:rPr lang="hu-HU" sz="1700">
                <a:solidFill>
                  <a:schemeClr val="dk2"/>
                </a:solidFill>
                <a:latin typeface="Tahoma"/>
                <a:ea typeface="Tahoma"/>
                <a:cs typeface="Tahoma"/>
                <a:sym typeface="Tahoma"/>
              </a:rPr>
              <a:t> Adózás előtti és utána nyereség és veszteség, Mérlegfőösszeg, </a:t>
            </a:r>
            <a:r>
              <a:rPr b="1" i="1" lang="hu-HU" sz="1700">
                <a:solidFill>
                  <a:schemeClr val="dk2"/>
                </a:solidFill>
                <a:latin typeface="Tahoma"/>
                <a:ea typeface="Tahoma"/>
                <a:cs typeface="Tahoma"/>
                <a:sym typeface="Tahoma"/>
              </a:rPr>
              <a:t>Nettó árbevétel,</a:t>
            </a:r>
            <a:r>
              <a:rPr lang="hu-HU" sz="1700">
                <a:solidFill>
                  <a:schemeClr val="dk2"/>
                </a:solidFill>
                <a:latin typeface="Tahoma"/>
                <a:ea typeface="Tahoma"/>
                <a:cs typeface="Tahoma"/>
                <a:sym typeface="Tahoma"/>
              </a:rPr>
              <a:t> Kötelezettség összege, Exportbevétel,  Adózott és adózás előtti éves eredmény változása, Mérlegfőösszeg éves változása, Kötelezettség összegének éves változása, </a:t>
            </a:r>
            <a:r>
              <a:rPr b="1" i="1" lang="hu-HU" sz="1700">
                <a:solidFill>
                  <a:schemeClr val="dk2"/>
                </a:solidFill>
                <a:latin typeface="Tahoma"/>
                <a:ea typeface="Tahoma"/>
                <a:cs typeface="Tahoma"/>
                <a:sym typeface="Tahoma"/>
              </a:rPr>
              <a:t>Létszámadatok</a:t>
            </a:r>
            <a:endParaRPr b="1" i="1" sz="1700">
              <a:solidFill>
                <a:schemeClr val="dk2"/>
              </a:solidFill>
              <a:latin typeface="Tahoma"/>
              <a:ea typeface="Tahoma"/>
              <a:cs typeface="Tahoma"/>
              <a:sym typeface="Tahoma"/>
            </a:endParaRPr>
          </a:p>
          <a:p>
            <a:pPr indent="0" lvl="0" marL="457200" marR="0" rtl="0" algn="l">
              <a:lnSpc>
                <a:spcPct val="90000"/>
              </a:lnSpc>
              <a:spcBef>
                <a:spcPts val="0"/>
              </a:spcBef>
              <a:spcAft>
                <a:spcPts val="0"/>
              </a:spcAft>
              <a:buClr>
                <a:srgbClr val="FF0000"/>
              </a:buClr>
              <a:buSzPts val="2400"/>
              <a:buFont typeface="Arial"/>
              <a:buNone/>
            </a:pPr>
            <a:r>
              <a:t/>
            </a:r>
            <a:endParaRPr sz="20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a:p>
            <a:pPr indent="0" lvl="0" marL="457200" marR="0" rtl="0" algn="l">
              <a:lnSpc>
                <a:spcPct val="90000"/>
              </a:lnSpc>
              <a:spcBef>
                <a:spcPts val="0"/>
              </a:spcBef>
              <a:spcAft>
                <a:spcPts val="0"/>
              </a:spcAft>
              <a:buNone/>
            </a:pPr>
            <a:r>
              <a:t/>
            </a:r>
            <a:endParaRPr sz="2400">
              <a:solidFill>
                <a:schemeClr val="dk2"/>
              </a:solidFill>
              <a:latin typeface="Tahoma"/>
              <a:ea typeface="Tahoma"/>
              <a:cs typeface="Tahoma"/>
              <a:sym typeface="Tahoma"/>
            </a:endParaRPr>
          </a:p>
        </p:txBody>
      </p:sp>
      <p:sp>
        <p:nvSpPr>
          <p:cNvPr id="146" name="Google Shape;146;g20f92cda910_0_7"/>
          <p:cNvSpPr txBox="1"/>
          <p:nvPr/>
        </p:nvSpPr>
        <p:spPr>
          <a:xfrm>
            <a:off x="2045375" y="530025"/>
            <a:ext cx="6949800" cy="55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hu-HU" sz="3600">
                <a:solidFill>
                  <a:schemeClr val="dk1"/>
                </a:solidFill>
                <a:latin typeface="Tahoma"/>
                <a:ea typeface="Tahoma"/>
                <a:cs typeface="Tahoma"/>
                <a:sym typeface="Tahoma"/>
              </a:rPr>
              <a:t>Keresés - Cégtár </a:t>
            </a:r>
            <a:endParaRPr b="0" i="0" sz="1400" u="none" cap="none" strike="noStrike">
              <a:solidFill>
                <a:srgbClr val="000000"/>
              </a:solidFill>
              <a:latin typeface="Arial"/>
              <a:ea typeface="Arial"/>
              <a:cs typeface="Arial"/>
              <a:sym typeface="Arial"/>
            </a:endParaRPr>
          </a:p>
        </p:txBody>
      </p:sp>
      <p:pic>
        <p:nvPicPr>
          <p:cNvPr id="147" name="Google Shape;147;g20f92cda910_0_7"/>
          <p:cNvPicPr preferRelativeResize="0"/>
          <p:nvPr/>
        </p:nvPicPr>
        <p:blipFill>
          <a:blip r:embed="rId3">
            <a:alphaModFix/>
          </a:blip>
          <a:stretch>
            <a:fillRect/>
          </a:stretch>
        </p:blipFill>
        <p:spPr>
          <a:xfrm>
            <a:off x="4365750" y="1650050"/>
            <a:ext cx="4629425" cy="3372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Theme">
  <a:themeElements>
    <a:clrScheme name="sze_szinek">
      <a:dk1>
        <a:srgbClr val="07B9D9"/>
      </a:dk1>
      <a:lt1>
        <a:srgbClr val="FFFFFF"/>
      </a:lt1>
      <a:dk2>
        <a:srgbClr val="242843"/>
      </a:dk2>
      <a:lt2>
        <a:srgbClr val="D1D3D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2019-08-01T06:27:51Z</dcterms:created>
  <dc:creator>xmeditor01</dc:creator>
</cp:coreProperties>
</file>