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OlW4t3wtgBCRv4seHm/jdnK8N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D10E42-EE1C-4107-8A02-6D5139870C59}">
  <a:tblStyle styleId="{32D10E42-EE1C-4107-8A02-6D5139870C59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tcBdr/>
        <a:fill>
          <a:solidFill>
            <a:srgbClr val="CAE6F1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6F1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18c4179a8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18c4179a8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a592a636b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a592a636b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18c4179a8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18c4179a8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8c4179a8c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8c4179a8c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18c4179a8c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18c4179a8c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8c4179a8c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18c4179a8c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1b74cf399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1b74cf399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1fdd22945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21fdd2294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1fdd22945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4" name="Google Shape;234;g21fdd22945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fdd22945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g21fdd22945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fdd22945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g21fdd22945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b74cf399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8" name="Google Shape;258;g21b74cf399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febc2141aa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g1febc2141aa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cb5f4823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21cb5f4823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fcca725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fcca725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a592a636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a592a636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2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5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2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3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6" descr="A screenshot of a cell phon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2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3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8450" algn="l" rtl="0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8450" algn="l" rtl="0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sz="11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4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5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6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7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8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sz="21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9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sz="145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sz="216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endParaRPr sz="1404" b="0" i="0" u="none" strike="noStrike" cap="non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hu-HU" sz="900" b="0" i="0" u="none" strike="noStrike" cap="non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2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92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sz="10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6576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sz="216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31469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1470" algn="l" rtl="0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hu-HU" sz="900" b="0" i="0" u="none" strike="noStrike" cap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900" b="0" i="0" u="none" strike="noStrike" cap="non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is.com/php/hom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@emisforhungary610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2"/>
          </p:nvPr>
        </p:nvSpPr>
        <p:spPr>
          <a:xfrm>
            <a:off x="221692" y="3074748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hu-HU"/>
              <a:t>EMIS</a:t>
            </a:r>
            <a:endParaRPr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hu-HU" sz="1800"/>
              <a:t>(EMERGING MARKETS INFORMATION SYSTEM)</a:t>
            </a:r>
            <a:endParaRPr sz="1800"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205215" y="5562290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Készítette</a:t>
            </a:r>
            <a:r>
              <a:rPr lang="hu-HU">
                <a:solidFill>
                  <a:srgbClr val="000000"/>
                </a:solidFill>
              </a:rPr>
              <a:t>: Tóth Henrietta, Zsömle Viktor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2023.03.</a:t>
            </a:r>
            <a:r>
              <a:rPr lang="hu-HU" sz="13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20</a:t>
            </a:r>
            <a:r>
              <a:rPr lang="hu-HU" sz="1300" b="0" i="0" u="none" strike="noStrike" cap="non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400" b="0" i="0" u="none" strike="noStrike" cap="none">
              <a:solidFill>
                <a:srgbClr val="2429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/>
        </p:nvSpPr>
        <p:spPr>
          <a:xfrm>
            <a:off x="911747" y="2067858"/>
            <a:ext cx="7320506" cy="34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1008125" y="2181350"/>
            <a:ext cx="77406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-"/>
            </a:pPr>
            <a:r>
              <a:rPr lang="hu-HU" sz="2600">
                <a:latin typeface="Tahoma"/>
                <a:ea typeface="Tahoma"/>
                <a:cs typeface="Tahoma"/>
                <a:sym typeface="Tahoma"/>
              </a:rPr>
              <a:t>Elemzések, jelentések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-"/>
            </a:pPr>
            <a:r>
              <a:rPr lang="hu-HU" sz="2600">
                <a:latin typeface="Tahoma"/>
                <a:ea typeface="Tahoma"/>
                <a:cs typeface="Tahoma"/>
                <a:sym typeface="Tahoma"/>
              </a:rPr>
              <a:t>Cégadatok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-"/>
            </a:pPr>
            <a:r>
              <a:rPr lang="hu-HU" sz="2600">
                <a:latin typeface="Tahoma"/>
                <a:ea typeface="Tahoma"/>
                <a:cs typeface="Tahoma"/>
                <a:sym typeface="Tahoma"/>
              </a:rPr>
              <a:t>Sajtó, hírek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Tahoma"/>
              <a:buChar char="-"/>
            </a:pPr>
            <a:r>
              <a:rPr lang="hu-HU" sz="2600">
                <a:latin typeface="Tahoma"/>
                <a:ea typeface="Tahoma"/>
                <a:cs typeface="Tahoma"/>
                <a:sym typeface="Tahoma"/>
              </a:rPr>
              <a:t>PDF, HTML, Excel, TXT</a:t>
            </a:r>
            <a:endParaRPr sz="260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218c4179a8c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6618"/>
            <a:ext cx="9144001" cy="493816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218c4179a8c_1_2"/>
          <p:cNvSpPr txBox="1"/>
          <p:nvPr/>
        </p:nvSpPr>
        <p:spPr>
          <a:xfrm>
            <a:off x="2130323" y="46797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/>
        </p:nvSpPr>
        <p:spPr>
          <a:xfrm>
            <a:off x="813575" y="2043249"/>
            <a:ext cx="74274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2130323" y="46797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 l="-1680" r="1680"/>
          <a:stretch/>
        </p:blipFill>
        <p:spPr>
          <a:xfrm>
            <a:off x="107675" y="3314249"/>
            <a:ext cx="8839197" cy="192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75" y="1709428"/>
            <a:ext cx="8839202" cy="914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1a592a636b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963" y="1272450"/>
            <a:ext cx="6748075" cy="558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1a592a636b_2_7"/>
          <p:cNvSpPr txBox="1"/>
          <p:nvPr/>
        </p:nvSpPr>
        <p:spPr>
          <a:xfrm>
            <a:off x="2130323" y="46797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Logikai operátorok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/>
          <p:nvPr/>
        </p:nvSpPr>
        <p:spPr>
          <a:xfrm>
            <a:off x="849725" y="2479001"/>
            <a:ext cx="7427400" cy="20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2357523" y="434926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 - </a:t>
            </a: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Összehasonlítás cégek, iparágak, országok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575" y="2182625"/>
            <a:ext cx="9144001" cy="467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18c4179a8c_1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8750"/>
            <a:ext cx="8991599" cy="48630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18c4179a8c_1_12"/>
          <p:cNvSpPr txBox="1"/>
          <p:nvPr/>
        </p:nvSpPr>
        <p:spPr>
          <a:xfrm>
            <a:off x="2357523" y="434926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Cég összehasonlítás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8c4179a8c_1_19"/>
          <p:cNvSpPr txBox="1"/>
          <p:nvPr/>
        </p:nvSpPr>
        <p:spPr>
          <a:xfrm>
            <a:off x="2357523" y="434926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Cég összehasonlítás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218c4179a8c_1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83900"/>
            <a:ext cx="9143999" cy="4937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218c4179a8c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7075"/>
            <a:ext cx="8839198" cy="476655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18c4179a8c_1_26"/>
          <p:cNvSpPr txBox="1"/>
          <p:nvPr/>
        </p:nvSpPr>
        <p:spPr>
          <a:xfrm>
            <a:off x="2259898" y="45145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Cég összehasonlítás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8c4179a8c_1_34"/>
          <p:cNvSpPr txBox="1"/>
          <p:nvPr/>
        </p:nvSpPr>
        <p:spPr>
          <a:xfrm>
            <a:off x="2340998" y="41840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Céglistázó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218c4179a8c_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25" y="1534725"/>
            <a:ext cx="9144000" cy="486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21b74cf399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86825"/>
            <a:ext cx="9143999" cy="490929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1b74cf399f_0_3"/>
          <p:cNvSpPr txBox="1"/>
          <p:nvPr/>
        </p:nvSpPr>
        <p:spPr>
          <a:xfrm>
            <a:off x="2340998" y="418401"/>
            <a:ext cx="59196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M&amp;A Deals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body" idx="5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marL="273050" lvl="0" indent="-273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/>
          <p:nvPr/>
        </p:nvSpPr>
        <p:spPr>
          <a:xfrm>
            <a:off x="2218223" y="48450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r>
              <a:rPr lang="hu-HU" sz="3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elhasználói fiók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29700"/>
            <a:ext cx="8728075" cy="51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 txBox="1"/>
          <p:nvPr/>
        </p:nvSpPr>
        <p:spPr>
          <a:xfrm>
            <a:off x="6785675" y="344150"/>
            <a:ext cx="162090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Felhasználói fiók létrehozása, ill. belépés a fiókba</a:t>
            </a:r>
            <a:endParaRPr/>
          </a:p>
        </p:txBody>
      </p:sp>
      <p:cxnSp>
        <p:nvCxnSpPr>
          <p:cNvPr id="224" name="Google Shape;224;p8"/>
          <p:cNvCxnSpPr>
            <a:stCxn id="223" idx="3"/>
          </p:cNvCxnSpPr>
          <p:nvPr/>
        </p:nvCxnSpPr>
        <p:spPr>
          <a:xfrm>
            <a:off x="8406575" y="759800"/>
            <a:ext cx="399000" cy="49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1fdd22945e_0_0"/>
          <p:cNvSpPr txBox="1"/>
          <p:nvPr/>
        </p:nvSpPr>
        <p:spPr>
          <a:xfrm>
            <a:off x="2218223" y="48450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MyEmis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21fdd22945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50" y="1640925"/>
            <a:ext cx="8865525" cy="41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1fdd22945e_0_0"/>
          <p:cNvSpPr txBox="1"/>
          <p:nvPr/>
        </p:nvSpPr>
        <p:spPr>
          <a:xfrm>
            <a:off x="276825" y="1104750"/>
            <a:ext cx="8154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/>
              <a:t>Értesítések, megjelenítendő információk, sajtófigyelés beállítása, cikkek mentése 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1fdd22945e_0_11"/>
          <p:cNvSpPr txBox="1"/>
          <p:nvPr/>
        </p:nvSpPr>
        <p:spPr>
          <a:xfrm>
            <a:off x="2218223" y="48450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MyEmis - Dashboard testreszabása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g21fdd22945e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275"/>
            <a:ext cx="8839200" cy="5162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g21fdd22945e_0_11"/>
          <p:cNvCxnSpPr/>
          <p:nvPr/>
        </p:nvCxnSpPr>
        <p:spPr>
          <a:xfrm flipH="1">
            <a:off x="5626000" y="1541175"/>
            <a:ext cx="1234500" cy="10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fdd22945e_0_20"/>
          <p:cNvSpPr txBox="1"/>
          <p:nvPr/>
        </p:nvSpPr>
        <p:spPr>
          <a:xfrm>
            <a:off x="2218223" y="484501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MyEmis - Dashboard testreszabása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g21fdd22945e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87701"/>
            <a:ext cx="8839200" cy="4853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fdd22945e_0_27"/>
          <p:cNvSpPr txBox="1"/>
          <p:nvPr/>
        </p:nvSpPr>
        <p:spPr>
          <a:xfrm>
            <a:off x="2252398" y="422176"/>
            <a:ext cx="6739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MyEmis - Alerts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g21fdd22945e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75" y="1091050"/>
            <a:ext cx="8902650" cy="360187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1" name="Google Shape;251;g21fdd22945e_0_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675" y="4795600"/>
            <a:ext cx="7088949" cy="1757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2" name="Google Shape;252;g21fdd22945e_0_27"/>
          <p:cNvSpPr txBox="1"/>
          <p:nvPr/>
        </p:nvSpPr>
        <p:spPr>
          <a:xfrm>
            <a:off x="5219700" y="1192025"/>
            <a:ext cx="18153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Értesítés beállítási opciók</a:t>
            </a:r>
            <a:endParaRPr/>
          </a:p>
        </p:txBody>
      </p:sp>
      <p:cxnSp>
        <p:nvCxnSpPr>
          <p:cNvPr id="253" name="Google Shape;253;g21fdd22945e_0_27"/>
          <p:cNvCxnSpPr>
            <a:stCxn id="252" idx="1"/>
          </p:cNvCxnSpPr>
          <p:nvPr/>
        </p:nvCxnSpPr>
        <p:spPr>
          <a:xfrm flipH="1">
            <a:off x="2359200" y="1499825"/>
            <a:ext cx="2860500" cy="73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g21fdd22945e_0_27"/>
          <p:cNvSpPr txBox="1"/>
          <p:nvPr/>
        </p:nvSpPr>
        <p:spPr>
          <a:xfrm>
            <a:off x="7508875" y="4845500"/>
            <a:ext cx="1482600" cy="1046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értesítés formátumának, gyakoriságának beállítása</a:t>
            </a:r>
            <a:endParaRPr/>
          </a:p>
        </p:txBody>
      </p:sp>
      <p:cxnSp>
        <p:nvCxnSpPr>
          <p:cNvPr id="255" name="Google Shape;255;g21fdd22945e_0_27"/>
          <p:cNvCxnSpPr>
            <a:stCxn id="254" idx="1"/>
          </p:cNvCxnSpPr>
          <p:nvPr/>
        </p:nvCxnSpPr>
        <p:spPr>
          <a:xfrm flipH="1">
            <a:off x="2483875" y="5368850"/>
            <a:ext cx="5025000" cy="2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b74cf399f_0_14"/>
          <p:cNvSpPr txBox="1">
            <a:spLocks noGrp="1"/>
          </p:cNvSpPr>
          <p:nvPr>
            <p:ph type="body" idx="5"/>
          </p:nvPr>
        </p:nvSpPr>
        <p:spPr>
          <a:xfrm>
            <a:off x="1008325" y="2253376"/>
            <a:ext cx="6994500" cy="3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u="sng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 dirty="0">
                <a:solidFill>
                  <a:schemeClr val="hlink"/>
                </a:solidFill>
                <a:hlinkClick r:id="rId3"/>
              </a:rPr>
              <a:t>https://www.emis.com/php/home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dirty="0"/>
              <a:t>EMIS </a:t>
            </a:r>
            <a:r>
              <a:rPr lang="hu-HU" sz="2400" dirty="0" err="1"/>
              <a:t>F</a:t>
            </a:r>
            <a:r>
              <a:rPr lang="hu-HU" sz="2400" dirty="0" err="1" smtClean="0"/>
              <a:t>or</a:t>
            </a:r>
            <a:r>
              <a:rPr lang="hu-HU" sz="2400" dirty="0" smtClean="0"/>
              <a:t> </a:t>
            </a:r>
            <a:r>
              <a:rPr lang="hu-HU" sz="2400" dirty="0"/>
              <a:t>Hungary (</a:t>
            </a:r>
            <a:r>
              <a:rPr lang="hu-HU" sz="2400" dirty="0" err="1"/>
              <a:t>YouTube</a:t>
            </a:r>
            <a:r>
              <a:rPr lang="hu-HU" sz="2400" dirty="0"/>
              <a:t> csatorna):</a:t>
            </a:r>
            <a:endParaRPr sz="2400" dirty="0"/>
          </a:p>
          <a:p>
            <a:pPr marL="0" lvl="0" indent="0" algn="ctr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 dirty="0">
                <a:solidFill>
                  <a:schemeClr val="hlink"/>
                </a:solidFill>
                <a:hlinkClick r:id="rId4"/>
              </a:rPr>
              <a:t>https://www.youtube.com/@emisforhungary6106</a:t>
            </a:r>
            <a:r>
              <a:rPr lang="hu-HU" sz="2400" dirty="0"/>
              <a:t>   </a:t>
            </a:r>
            <a:endParaRPr dirty="0"/>
          </a:p>
        </p:txBody>
      </p:sp>
      <p:sp>
        <p:nvSpPr>
          <p:cNvPr id="261" name="Google Shape;261;g21b74cf399f_0_14"/>
          <p:cNvSpPr txBox="1"/>
          <p:nvPr/>
        </p:nvSpPr>
        <p:spPr>
          <a:xfrm>
            <a:off x="813573" y="1492551"/>
            <a:ext cx="36921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endParaRPr sz="1404" b="0" i="0" u="none" strike="noStrike" cap="non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7" name="Google Shape;267;p10"/>
          <p:cNvSpPr txBox="1">
            <a:spLocks noGrp="1"/>
          </p:cNvSpPr>
          <p:nvPr>
            <p:ph type="body" idx="1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268" name="Google Shape;268;p10"/>
          <p:cNvSpPr txBox="1">
            <a:spLocks noGrp="1"/>
          </p:cNvSpPr>
          <p:nvPr>
            <p:ph type="body" idx="3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Név: Tóth Henrietta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Email cím: toth.henrietta@sze.hu</a:t>
            </a:r>
            <a:endParaRPr/>
          </a:p>
        </p:txBody>
      </p:sp>
      <p:sp>
        <p:nvSpPr>
          <p:cNvPr id="269" name="Google Shape;269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Név: Zsömle Viktor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 b="0" i="0" u="none" strike="noStrike" cap="non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Email cím: zsviktor@sze.hu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>
            <p:extLst>
              <p:ext uri="{D42A27DB-BD31-4B8C-83A1-F6EECF244321}">
                <p14:modId xmlns:p14="http://schemas.microsoft.com/office/powerpoint/2010/main" val="1755516094"/>
              </p:ext>
            </p:extLst>
          </p:nvPr>
        </p:nvGraphicFramePr>
        <p:xfrm>
          <a:off x="748143" y="1413473"/>
          <a:ext cx="7647700" cy="4971025"/>
        </p:xfrm>
        <a:graphic>
          <a:graphicData uri="http://schemas.openxmlformats.org/drawingml/2006/table">
            <a:tbl>
              <a:tblPr firstRow="1" bandRow="1">
                <a:noFill/>
                <a:tableStyleId>{32D10E42-EE1C-4107-8A02-6D5139870C59}</a:tableStyleId>
              </a:tblPr>
              <a:tblGrid>
                <a:gridCol w="38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4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800" dirty="0"/>
                        <a:t>EMIS</a:t>
                      </a:r>
                      <a:endParaRPr sz="28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100" dirty="0"/>
                        <a:t>https://</a:t>
                      </a:r>
                      <a:r>
                        <a:rPr lang="hu-HU" sz="2100" dirty="0" smtClean="0"/>
                        <a:t>www.emis.com/php/home</a:t>
                      </a:r>
                      <a:endParaRPr sz="280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Tudományterület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1F3864"/>
                          </a:solidFill>
                        </a:rPr>
                        <a:t>Gazdaságtudomány (pénzügy, menedzsment), statisztika </a:t>
                      </a:r>
                      <a:endParaRPr sz="20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Hozzáférés módja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1F3864"/>
                          </a:solidFill>
                        </a:rPr>
                        <a:t>Egyetem területén (IP cím alapján), távolról VPN-en keresztül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9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Gyűjtemény</a:t>
                      </a: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2000" dirty="0">
                          <a:solidFill>
                            <a:srgbClr val="1F3864"/>
                          </a:solidFill>
                        </a:rPr>
                        <a:t>céges, ágazati, és </a:t>
                      </a:r>
                      <a:r>
                        <a:rPr lang="hu-HU" sz="2000" dirty="0" err="1">
                          <a:solidFill>
                            <a:srgbClr val="1F3864"/>
                          </a:solidFill>
                        </a:rPr>
                        <a:t>makroökonómiai</a:t>
                      </a:r>
                      <a:r>
                        <a:rPr lang="hu-HU" sz="2000" dirty="0">
                          <a:solidFill>
                            <a:srgbClr val="1F3864"/>
                          </a:solidFill>
                        </a:rPr>
                        <a:t> adatok, elemzések, jelentések, ill. gazdasági hírek + M&amp;A adatbázis (</a:t>
                      </a:r>
                      <a:r>
                        <a:rPr lang="hu-HU" sz="2000" dirty="0" err="1">
                          <a:solidFill>
                            <a:srgbClr val="1F3864"/>
                          </a:solidFill>
                        </a:rPr>
                        <a:t>DealWatch</a:t>
                      </a:r>
                      <a:r>
                        <a:rPr lang="hu-HU" sz="2000" dirty="0">
                          <a:solidFill>
                            <a:srgbClr val="1F3864"/>
                          </a:solidFill>
                        </a:rPr>
                        <a:t>)</a:t>
                      </a:r>
                      <a:endParaRPr sz="2000" dirty="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7" name="Google Shape;107;p3"/>
          <p:cNvSpPr txBox="1"/>
          <p:nvPr/>
        </p:nvSpPr>
        <p:spPr>
          <a:xfrm>
            <a:off x="2347298" y="432676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19"/>
          <p:cNvGraphicFramePr/>
          <p:nvPr/>
        </p:nvGraphicFramePr>
        <p:xfrm>
          <a:off x="638293" y="1266097"/>
          <a:ext cx="7647700" cy="4959600"/>
        </p:xfrm>
        <a:graphic>
          <a:graphicData uri="http://schemas.openxmlformats.org/drawingml/2006/table">
            <a:tbl>
              <a:tblPr firstRow="1" bandRow="1">
                <a:noFill/>
                <a:tableStyleId>{32D10E42-EE1C-4107-8A02-6D5139870C59}</a:tableStyleId>
              </a:tblPr>
              <a:tblGrid>
                <a:gridCol w="382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30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800"/>
                        <a:t>EMIS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Nyelv (a felület nyelve)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ango</a:t>
                      </a:r>
                      <a:r>
                        <a:rPr lang="hu-HU" sz="2000">
                          <a:solidFill>
                            <a:srgbClr val="1F3864"/>
                          </a:solidFill>
                        </a:rPr>
                        <a:t>l, magyar, kínai, lengyel, portugál, orosz, spanyol</a:t>
                      </a: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1F3864"/>
                          </a:solidFill>
                        </a:rPr>
                        <a:t>Előfizetés</a:t>
                      </a:r>
                      <a:endParaRPr sz="20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1F3864"/>
                          </a:solidFill>
                        </a:rPr>
                        <a:t>EMIS University (Közép- és Délkelet-Európa csomag) Kb. 2.270.000 cég pénzügyi beszámolóval</a:t>
                      </a:r>
                      <a:endParaRPr sz="2000">
                        <a:solidFill>
                          <a:srgbClr val="1F386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1F3864"/>
                          </a:solidFill>
                        </a:rPr>
                        <a:t>500.000 $ feletti cégek (Magyarországról 85.000 cég)</a:t>
                      </a:r>
                      <a:endParaRPr sz="20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>
                          <a:solidFill>
                            <a:srgbClr val="242943"/>
                          </a:solidFill>
                        </a:rPr>
                        <a:t>OA publikálási lehetőség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>
                          <a:solidFill>
                            <a:srgbClr val="1F3864"/>
                          </a:solidFill>
                        </a:rPr>
                        <a:t>Nincs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" name="Google Shape;113;p19"/>
          <p:cNvSpPr txBox="1"/>
          <p:nvPr/>
        </p:nvSpPr>
        <p:spPr>
          <a:xfrm>
            <a:off x="2414210" y="457626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Google Shape;118;g1febc2141aa_1_1"/>
          <p:cNvGraphicFramePr/>
          <p:nvPr/>
        </p:nvGraphicFramePr>
        <p:xfrm>
          <a:off x="501143" y="1141397"/>
          <a:ext cx="7647700" cy="5057485"/>
        </p:xfrm>
        <a:graphic>
          <a:graphicData uri="http://schemas.openxmlformats.org/drawingml/2006/table">
            <a:tbl>
              <a:tblPr firstRow="1" bandRow="1">
                <a:noFill/>
                <a:tableStyleId>{32D10E42-EE1C-4107-8A02-6D5139870C59}</a:tableStyleId>
              </a:tblPr>
              <a:tblGrid>
                <a:gridCol w="726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7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hu-HU" sz="2800"/>
                        <a:t>EMIS </a:t>
                      </a:r>
                      <a:endParaRPr sz="2100" u="none" strike="noStrike" cap="none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350">
                <a:tc>
                  <a:txBody>
                    <a:bodyPr/>
                    <a:lstStyle/>
                    <a:p>
                      <a:pPr marL="457200" lvl="0" indent="-3683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2200"/>
                        <a:buChar char="-"/>
                      </a:pP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Az adatbázis </a:t>
                      </a:r>
                      <a:r>
                        <a:rPr lang="hu-HU" sz="1600" b="1">
                          <a:solidFill>
                            <a:srgbClr val="1F3864"/>
                          </a:solidFill>
                        </a:rPr>
                        <a:t>céginformációkat, pénzpiaci adatokat, makrogazdasági elemzéseket, részvény- és kötvénypiaci árfolyamokat, jogi adatbázisokat, gazdasági előrejelzéseket és statisztikákat</a:t>
                      </a: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 tartalmaz magyar és angol nyelven Közép- és Kelet-Európára vonatkozóan.</a:t>
                      </a:r>
                      <a:endParaRPr sz="1600">
                        <a:solidFill>
                          <a:srgbClr val="1F3864"/>
                        </a:solidFill>
                      </a:endParaRPr>
                    </a:p>
                    <a:p>
                      <a:pPr marL="457200" lvl="0" indent="-330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1600"/>
                        <a:buChar char="-"/>
                      </a:pP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2000 nemzetközi és helyi forrásból aggregál </a:t>
                      </a:r>
                      <a:r>
                        <a:rPr lang="hu-HU" sz="1600" b="1">
                          <a:solidFill>
                            <a:srgbClr val="1F3864"/>
                          </a:solidFill>
                        </a:rPr>
                        <a:t>céges, ágazati, és országokra vonatkozó adatokat</a:t>
                      </a: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 </a:t>
                      </a:r>
                      <a:r>
                        <a:rPr lang="hu-HU" sz="1600" b="1">
                          <a:solidFill>
                            <a:srgbClr val="1F3864"/>
                          </a:solidFill>
                        </a:rPr>
                        <a:t>és elemzéseket</a:t>
                      </a: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, továbbá naponta 50000 hírt szemléz.</a:t>
                      </a:r>
                      <a:endParaRPr sz="1600">
                        <a:solidFill>
                          <a:srgbClr val="1F386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50">
                <a:tc>
                  <a:txBody>
                    <a:bodyPr/>
                    <a:lstStyle/>
                    <a:p>
                      <a:pPr marL="457200" marR="0" lvl="0" indent="-368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2200"/>
                        <a:buFont typeface="Arial"/>
                        <a:buChar char="-"/>
                      </a:pP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Az elemzések a </a:t>
                      </a:r>
                      <a:r>
                        <a:rPr lang="hu-HU" sz="1600" b="1">
                          <a:solidFill>
                            <a:srgbClr val="1F3864"/>
                          </a:solidFill>
                        </a:rPr>
                        <a:t>legnevesebb nemzetközi források</a:t>
                      </a: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tól származnak, pl. The Economist, MarketLine, Fitch Solutions</a:t>
                      </a:r>
                      <a:endParaRPr sz="16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825">
                <a:tc>
                  <a:txBody>
                    <a:bodyPr/>
                    <a:lstStyle/>
                    <a:p>
                      <a:pPr marL="457200" marR="0" lvl="0" indent="-3683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3864"/>
                        </a:buClr>
                        <a:buSzPts val="2200"/>
                        <a:buFont typeface="Arial"/>
                        <a:buChar char="-"/>
                      </a:pP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Számos magyar és Magyarországra vonatkozó angol nyelvű </a:t>
                      </a:r>
                      <a:r>
                        <a:rPr lang="hu-HU" sz="1600" b="1">
                          <a:solidFill>
                            <a:srgbClr val="1F3864"/>
                          </a:solidFill>
                        </a:rPr>
                        <a:t>elektronikus forrás (pl. napi- és hetilapok)</a:t>
                      </a:r>
                      <a:r>
                        <a:rPr lang="hu-HU" sz="1600">
                          <a:solidFill>
                            <a:srgbClr val="1F3864"/>
                          </a:solidFill>
                        </a:rPr>
                        <a:t> érhető el az adatbázisban </a:t>
                      </a:r>
                      <a:endParaRPr sz="1600">
                        <a:solidFill>
                          <a:srgbClr val="1F386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6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9" name="Google Shape;119;g1febc2141aa_1_1"/>
          <p:cNvSpPr txBox="1"/>
          <p:nvPr/>
        </p:nvSpPr>
        <p:spPr>
          <a:xfrm>
            <a:off x="2354548" y="432676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20"/>
          <p:cNvGraphicFramePr/>
          <p:nvPr/>
        </p:nvGraphicFramePr>
        <p:xfrm>
          <a:off x="708947" y="1765213"/>
          <a:ext cx="7327900" cy="4767075"/>
        </p:xfrm>
        <a:graphic>
          <a:graphicData uri="http://schemas.openxmlformats.org/drawingml/2006/table">
            <a:tbl>
              <a:tblPr firstRow="1" bandRow="1">
                <a:noFill/>
                <a:tableStyleId>{32D10E42-EE1C-4107-8A02-6D5139870C59}</a:tableStyleId>
              </a:tblPr>
              <a:tblGrid>
                <a:gridCol w="335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Képzés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Kautz Gyula Gazdaságtudományi Kar (SZE-GK)</a:t>
                      </a:r>
                      <a:endParaRPr sz="17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összes képzés</a:t>
                      </a:r>
                      <a:endParaRPr sz="17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Albert Kázmér Mosonmagyaróvári Kar (SZE-AKMK)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700" u="none" strike="noStrike" cap="none">
                        <a:solidFill>
                          <a:srgbClr val="1F3864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összes alapképzés, ill. környezetgazdálkodási agrármérnöki, mezőgazdasági vízgazdálkodási mérnöki, regionális és környezeti gazdaságtan, vidékfejlesztési agrármérnöki mesterképzések 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Gépészmérnöki, Informatikai és Villamosmérnöki Kar (SZE-GIVK)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gazdaságinformatikus, mérnökinformatikus alap- és mesterképzés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Deák Ferenc Állam- és Jogtudományi Kar (SZE-DFK)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igazságügyi igazgatási alapképzés, személyügyi, munkaügyi és szociális igazgatási, ill. jogász képzés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5" name="Google Shape;125;p20"/>
          <p:cNvSpPr txBox="1"/>
          <p:nvPr/>
        </p:nvSpPr>
        <p:spPr>
          <a:xfrm>
            <a:off x="813575" y="942529"/>
            <a:ext cx="7317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</a:t>
            </a:r>
            <a:r>
              <a:rPr lang="hu-HU" sz="3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karokhoz (képzéshez)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g21cb5f48237_0_1"/>
          <p:cNvGraphicFramePr/>
          <p:nvPr/>
        </p:nvGraphicFramePr>
        <p:xfrm>
          <a:off x="708947" y="1553628"/>
          <a:ext cx="7340375" cy="4380660"/>
        </p:xfrm>
        <a:graphic>
          <a:graphicData uri="http://schemas.openxmlformats.org/drawingml/2006/table">
            <a:tbl>
              <a:tblPr firstRow="1" bandRow="1">
                <a:noFill/>
                <a:tableStyleId>{32D10E42-EE1C-4107-8A02-6D5139870C59}</a:tableStyleId>
              </a:tblPr>
              <a:tblGrid>
                <a:gridCol w="335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 u="none" strike="noStrike" cap="none"/>
                        <a:t>Kar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Képzés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Apáczai Csere János Pedagógiai, Humán- és Társadalomtudományi Kar (SZE-AK)</a:t>
                      </a:r>
                      <a:endParaRPr sz="17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közösségszervezés, nemzetközi tanulmányok, szociológia alapképzések, ill.  emberi erőforrás tanácsadó mesterképzés</a:t>
                      </a:r>
                      <a:endParaRPr sz="1700" u="none" strike="noStrike" cap="none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AUDI Hungaria Járműmérnöki Kar (SZE-AHJK)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műszaki menedzser alap- és mesterképzés, járműmérnöki, logisztikai menedzsment mesterképzés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Egészség- és Sporttudományi Kar (SZE-ESK)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egészségügyi szervező alapképzés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Építész-, Építő- és Közlekedésmérnöki Kar (SZE-ÉÉKK)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700">
                          <a:solidFill>
                            <a:srgbClr val="1F3864"/>
                          </a:solidFill>
                        </a:rPr>
                        <a:t>közlekedésmérnöki mesterképzés</a:t>
                      </a:r>
                      <a:endParaRPr sz="1700">
                        <a:solidFill>
                          <a:srgbClr val="1F3864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1" name="Google Shape;131;g21cb5f48237_0_1"/>
          <p:cNvSpPr txBox="1"/>
          <p:nvPr/>
        </p:nvSpPr>
        <p:spPr>
          <a:xfrm>
            <a:off x="813575" y="942529"/>
            <a:ext cx="7317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</a:t>
            </a:r>
            <a:r>
              <a:rPr lang="hu-HU" sz="33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karokhoz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fcca725af_0_0"/>
          <p:cNvSpPr txBox="1">
            <a:spLocks noGrp="1"/>
          </p:cNvSpPr>
          <p:nvPr>
            <p:ph type="body" idx="1"/>
          </p:nvPr>
        </p:nvSpPr>
        <p:spPr>
          <a:xfrm>
            <a:off x="157475" y="1756300"/>
            <a:ext cx="2645700" cy="38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21fcca725af_0_0"/>
          <p:cNvSpPr txBox="1">
            <a:spLocks noGrp="1"/>
          </p:cNvSpPr>
          <p:nvPr>
            <p:ph type="body" idx="2"/>
          </p:nvPr>
        </p:nvSpPr>
        <p:spPr>
          <a:xfrm>
            <a:off x="157475" y="1495222"/>
            <a:ext cx="2645700" cy="22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1fcca725af_0_0"/>
          <p:cNvSpPr>
            <a:spLocks noGrp="1"/>
          </p:cNvSpPr>
          <p:nvPr>
            <p:ph type="tbl" idx="3"/>
          </p:nvPr>
        </p:nvSpPr>
        <p:spPr>
          <a:xfrm>
            <a:off x="239486" y="2359025"/>
            <a:ext cx="8643300" cy="38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g21fcca725a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325" y="4109850"/>
            <a:ext cx="3142226" cy="2406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g21fcca725af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75" y="1054875"/>
            <a:ext cx="6902526" cy="303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1fcca725af_0_0"/>
          <p:cNvSpPr txBox="1"/>
          <p:nvPr/>
        </p:nvSpPr>
        <p:spPr>
          <a:xfrm>
            <a:off x="7249275" y="1566125"/>
            <a:ext cx="1633500" cy="1262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hu-HU"/>
              <a:t>lépés: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emis.com oldalon a “Client log in” mezőre kattintunk</a:t>
            </a:r>
            <a:endParaRPr/>
          </a:p>
        </p:txBody>
      </p:sp>
      <p:cxnSp>
        <p:nvCxnSpPr>
          <p:cNvPr id="142" name="Google Shape;142;g21fcca725af_0_0"/>
          <p:cNvCxnSpPr>
            <a:endCxn id="141" idx="0"/>
          </p:cNvCxnSpPr>
          <p:nvPr/>
        </p:nvCxnSpPr>
        <p:spPr>
          <a:xfrm>
            <a:off x="6735825" y="1241825"/>
            <a:ext cx="1330200" cy="32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3" name="Google Shape;143;g21fcca725af_0_0"/>
          <p:cNvSpPr txBox="1"/>
          <p:nvPr/>
        </p:nvSpPr>
        <p:spPr>
          <a:xfrm>
            <a:off x="3415138" y="4209850"/>
            <a:ext cx="4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21fcca725af_0_0"/>
          <p:cNvSpPr txBox="1"/>
          <p:nvPr/>
        </p:nvSpPr>
        <p:spPr>
          <a:xfrm>
            <a:off x="5553375" y="4447950"/>
            <a:ext cx="1695900" cy="1908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2. lépés: Átvisz a belépés oldalra, itt ha nem vagyunk regisztrált felhasználók, a “Click here for guest access” mezőt válasszuk</a:t>
            </a:r>
            <a:endParaRPr/>
          </a:p>
        </p:txBody>
      </p:sp>
      <p:cxnSp>
        <p:nvCxnSpPr>
          <p:cNvPr id="145" name="Google Shape;145;g21fcca725af_0_0"/>
          <p:cNvCxnSpPr>
            <a:stCxn id="144" idx="1"/>
          </p:cNvCxnSpPr>
          <p:nvPr/>
        </p:nvCxnSpPr>
        <p:spPr>
          <a:xfrm rot="10800000">
            <a:off x="3556275" y="4733250"/>
            <a:ext cx="1997100" cy="66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g21fcca725af_0_0"/>
          <p:cNvSpPr txBox="1"/>
          <p:nvPr/>
        </p:nvSpPr>
        <p:spPr>
          <a:xfrm>
            <a:off x="2483850" y="418950"/>
            <a:ext cx="53367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1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Belépés az adatbázisba</a:t>
            </a:r>
            <a:endParaRPr sz="31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1a592a636b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25" y="1243075"/>
            <a:ext cx="8839200" cy="480433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21a592a636b_2_0"/>
          <p:cNvSpPr txBox="1"/>
          <p:nvPr/>
        </p:nvSpPr>
        <p:spPr>
          <a:xfrm>
            <a:off x="2130323" y="467976"/>
            <a:ext cx="67035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hu-HU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EMIS kezdőoldal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Diavetítés a képernyőre (4:3 oldalarány)</PresentationFormat>
  <Paragraphs>100</Paragraphs>
  <Slides>26</Slides>
  <Notes>26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Noto Sans Symbols</vt:lpstr>
      <vt:lpstr>Tahoma</vt:lpstr>
      <vt:lpstr>Default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xmeditor01</dc:creator>
  <cp:lastModifiedBy>Zsömle Viktor</cp:lastModifiedBy>
  <cp:revision>1</cp:revision>
  <dcterms:created xsi:type="dcterms:W3CDTF">2019-08-01T06:27:51Z</dcterms:created>
  <dcterms:modified xsi:type="dcterms:W3CDTF">2023-03-20T11:07:03Z</dcterms:modified>
</cp:coreProperties>
</file>