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  <p:embeddedFont>
      <p:font typeface="Tahoma" panose="020B0604030504040204" pitchFamily="34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hct69lh646rPPd805/jp66g5IO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2FF5FC4-B736-445C-9014-42BC5FE21FA6}">
  <a:tblStyle styleId="{92FF5FC4-B736-445C-9014-42BC5FE21FA6}" styleName="Table_0">
    <a:wholeTbl>
      <a:tcTxStyle b="off" i="off">
        <a:font>
          <a:latin typeface="Tahoma"/>
          <a:ea typeface="Tahoma"/>
          <a:cs typeface="Tahom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3F8"/>
          </a:solidFill>
        </a:fill>
      </a:tcStyle>
    </a:wholeTbl>
    <a:band1H>
      <a:tcTxStyle b="off" i="off"/>
      <a:tcStyle>
        <a:tcBdr/>
        <a:fill>
          <a:solidFill>
            <a:srgbClr val="CAE6F1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E6F1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Tahoma"/>
          <a:ea typeface="Tahoma"/>
          <a:cs typeface="Tahoma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Tahoma"/>
          <a:ea typeface="Tahoma"/>
          <a:cs typeface="Tahoma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dk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Tahoma"/>
          <a:ea typeface="Tahoma"/>
          <a:cs typeface="Tahom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5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048eab9b8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g2048eab9b8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048eab9b8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5" name="Google Shape;155;g2048eab9b8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048eab9b8f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1" name="Google Shape;161;g2048eab9b8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048eab9b8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8" name="Google Shape;168;g2048eab9b8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048eab9b8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5" name="Google Shape;175;g2048eab9b8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048eab9b8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g2048eab9b8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048eab9b8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g2048eab9b8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048eab9b8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g2048eab9b8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048eab9b8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g2048eab9b8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048eab9b8f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g2048eab9b8f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048eab9b8f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7" name="Google Shape;217;g2048eab9b8f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048eab9b8f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4" name="Google Shape;224;g2048eab9b8f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048eab9b8f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1" name="Google Shape;231;g2048eab9b8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048eab9b8f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g2048eab9b8f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4" name="Google Shape;2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048eab9b8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2" name="Google Shape;252;g2048eab9b8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048eab9b8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8" name="Google Shape;258;g2048eab9b8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048eab9b8f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4" name="Google Shape;264;g2048eab9b8f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048eab9b8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0" name="Google Shape;270;g2048eab9b8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7" name="Google Shape;2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3" name="Google Shape;2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ffaee3f0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" name="Google Shape;111;g1ffaee3f0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7" name="Google Shape;11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3" name="Google Shape;12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9" name="Google Shape;1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12" descr="A screenshot of a cell phon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8;p12"/>
          <p:cNvGrpSpPr/>
          <p:nvPr/>
        </p:nvGrpSpPr>
        <p:grpSpPr>
          <a:xfrm>
            <a:off x="260075" y="6147250"/>
            <a:ext cx="2952106" cy="346879"/>
            <a:chOff x="260075" y="6147250"/>
            <a:chExt cx="2952106" cy="346879"/>
          </a:xfrm>
        </p:grpSpPr>
        <p:sp>
          <p:nvSpPr>
            <p:cNvPr id="9" name="Google Shape;9;p12"/>
            <p:cNvSpPr/>
            <p:nvPr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4"/>
                <a:buFont typeface="Arial"/>
                <a:buNone/>
              </a:pPr>
              <a:endParaRPr sz="1404" b="0" i="0" u="none" strike="noStrike" cap="none">
                <a:solidFill>
                  <a:srgbClr val="4AABC8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" name="Google Shape;10;p12"/>
            <p:cNvSpPr txBox="1"/>
            <p:nvPr/>
          </p:nvSpPr>
          <p:spPr>
            <a:xfrm>
              <a:off x="427444" y="6263297"/>
              <a:ext cx="2784737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hu-HU" sz="900" b="0" i="0" u="none" strike="noStrike" cap="none">
                  <a:solidFill>
                    <a:srgbClr val="868686"/>
                  </a:solidFill>
                  <a:latin typeface="Tahoma"/>
                  <a:ea typeface="Tahoma"/>
                  <a:cs typeface="Tahoma"/>
                  <a:sym typeface="Tahoma"/>
                </a:rPr>
                <a:t>  |  SZÉCHENYI EGYETEM – UNIVERSITY OF GYŐR</a:t>
              </a:r>
              <a:endParaRPr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221692" y="2282053"/>
            <a:ext cx="3106394" cy="57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1469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body" idx="2"/>
          </p:nvPr>
        </p:nvSpPr>
        <p:spPr>
          <a:xfrm>
            <a:off x="238168" y="2894126"/>
            <a:ext cx="3106394" cy="425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42943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242943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1469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body" idx="3"/>
          </p:nvPr>
        </p:nvSpPr>
        <p:spPr>
          <a:xfrm>
            <a:off x="238167" y="3501008"/>
            <a:ext cx="3888989" cy="58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4042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1404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1469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/>
          <p:nvPr/>
        </p:nvSpPr>
        <p:spPr>
          <a:xfrm>
            <a:off x="254109" y="6261834"/>
            <a:ext cx="35779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-HU"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900" b="0" i="0" u="none" strike="noStrike" cap="none">
              <a:solidFill>
                <a:srgbClr val="86868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3" descr="A screenshot of a cell phon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;p13"/>
          <p:cNvGrpSpPr/>
          <p:nvPr/>
        </p:nvGrpSpPr>
        <p:grpSpPr>
          <a:xfrm>
            <a:off x="260075" y="6147250"/>
            <a:ext cx="2952106" cy="346879"/>
            <a:chOff x="260075" y="6147250"/>
            <a:chExt cx="2952106" cy="346879"/>
          </a:xfrm>
        </p:grpSpPr>
        <p:sp>
          <p:nvSpPr>
            <p:cNvPr id="18" name="Google Shape;18;p13"/>
            <p:cNvSpPr/>
            <p:nvPr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4"/>
                <a:buFont typeface="Arial"/>
                <a:buNone/>
              </a:pPr>
              <a:endParaRPr sz="1404" b="0" i="0" u="none" strike="noStrike" cap="none">
                <a:solidFill>
                  <a:srgbClr val="4AABC8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" name="Google Shape;19;p13"/>
            <p:cNvSpPr txBox="1"/>
            <p:nvPr/>
          </p:nvSpPr>
          <p:spPr>
            <a:xfrm>
              <a:off x="427444" y="6263297"/>
              <a:ext cx="2784737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hu-HU" sz="900" b="0" i="0" u="none" strike="noStrike" cap="none">
                  <a:solidFill>
                    <a:srgbClr val="868686"/>
                  </a:solidFill>
                  <a:latin typeface="Tahoma"/>
                  <a:ea typeface="Tahoma"/>
                  <a:cs typeface="Tahoma"/>
                  <a:sym typeface="Tahoma"/>
                </a:rPr>
                <a:t>  |  SZÉCHENYI EGYETEM – UNIVERSITY OF GYŐR</a:t>
              </a:r>
              <a:endParaRPr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0" name="Google Shape;20;p13"/>
          <p:cNvSpPr txBox="1">
            <a:spLocks noGrp="1"/>
          </p:cNvSpPr>
          <p:nvPr>
            <p:ph type="body" idx="1"/>
          </p:nvPr>
        </p:nvSpPr>
        <p:spPr>
          <a:xfrm>
            <a:off x="156227" y="1391304"/>
            <a:ext cx="8558866" cy="827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2160"/>
              <a:buFont typeface="Arial"/>
              <a:buNone/>
              <a:defRPr sz="216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620"/>
              <a:buFont typeface="Arial"/>
              <a:buNone/>
              <a:defRPr sz="162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620"/>
              <a:buFont typeface="Arial"/>
              <a:buNone/>
              <a:defRPr sz="162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body" idx="2"/>
          </p:nvPr>
        </p:nvSpPr>
        <p:spPr>
          <a:xfrm>
            <a:off x="163417" y="2279089"/>
            <a:ext cx="8585295" cy="40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1050"/>
              <a:buFont typeface="Arial"/>
              <a:buNone/>
              <a:defRPr sz="105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body" idx="3"/>
          </p:nvPr>
        </p:nvSpPr>
        <p:spPr>
          <a:xfrm>
            <a:off x="153988" y="2978430"/>
            <a:ext cx="8700900" cy="70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4"/>
          </p:nvPr>
        </p:nvSpPr>
        <p:spPr>
          <a:xfrm>
            <a:off x="153988" y="5107932"/>
            <a:ext cx="8700900" cy="70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body" idx="5"/>
          </p:nvPr>
        </p:nvSpPr>
        <p:spPr>
          <a:xfrm>
            <a:off x="161363" y="3784695"/>
            <a:ext cx="8700249" cy="117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1469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5" name="Google Shape;25;p13"/>
          <p:cNvSpPr/>
          <p:nvPr/>
        </p:nvSpPr>
        <p:spPr>
          <a:xfrm>
            <a:off x="254109" y="6261834"/>
            <a:ext cx="35779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-HU"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900" b="0" i="0" u="none" strike="noStrike" cap="none">
              <a:solidFill>
                <a:srgbClr val="86868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4" descr="A screenshot of a cell phon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4"/>
          <p:cNvSpPr txBox="1">
            <a:spLocks noGrp="1"/>
          </p:cNvSpPr>
          <p:nvPr>
            <p:ph type="body" idx="1"/>
          </p:nvPr>
        </p:nvSpPr>
        <p:spPr>
          <a:xfrm>
            <a:off x="157475" y="1756300"/>
            <a:ext cx="2645686" cy="38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2150"/>
              <a:buFont typeface="Arial"/>
              <a:buNone/>
              <a:defRPr sz="215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2"/>
          </p:nvPr>
        </p:nvSpPr>
        <p:spPr>
          <a:xfrm>
            <a:off x="157475" y="1495222"/>
            <a:ext cx="2645686" cy="22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  <a:defRPr sz="14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>
            <a:spLocks noGrp="1"/>
          </p:cNvSpPr>
          <p:nvPr>
            <p:ph type="tbl" idx="3"/>
          </p:nvPr>
        </p:nvSpPr>
        <p:spPr>
          <a:xfrm>
            <a:off x="239486" y="2359025"/>
            <a:ext cx="8643256" cy="388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ahoma"/>
              <a:buNone/>
              <a:defRPr sz="1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5" descr="A screenshot of a cell phon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oogle Shape;33;p15"/>
          <p:cNvGrpSpPr/>
          <p:nvPr/>
        </p:nvGrpSpPr>
        <p:grpSpPr>
          <a:xfrm>
            <a:off x="260075" y="6147250"/>
            <a:ext cx="2952106" cy="346879"/>
            <a:chOff x="260075" y="6147250"/>
            <a:chExt cx="2952106" cy="346879"/>
          </a:xfrm>
        </p:grpSpPr>
        <p:sp>
          <p:nvSpPr>
            <p:cNvPr id="34" name="Google Shape;34;p15"/>
            <p:cNvSpPr/>
            <p:nvPr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4"/>
                <a:buFont typeface="Arial"/>
                <a:buNone/>
              </a:pPr>
              <a:endParaRPr sz="1404" b="0" i="0" u="none" strike="noStrike" cap="none">
                <a:solidFill>
                  <a:srgbClr val="4AABC8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" name="Google Shape;35;p15"/>
            <p:cNvSpPr txBox="1"/>
            <p:nvPr/>
          </p:nvSpPr>
          <p:spPr>
            <a:xfrm>
              <a:off x="427444" y="6263297"/>
              <a:ext cx="2784737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68686"/>
                </a:buClr>
                <a:buSzPts val="900"/>
                <a:buFont typeface="Tahoma"/>
                <a:buNone/>
              </a:pPr>
              <a:r>
                <a:rPr lang="hu-HU" sz="900" b="0" i="0" u="none" strike="noStrike" cap="none">
                  <a:solidFill>
                    <a:srgbClr val="868686"/>
                  </a:solidFill>
                  <a:latin typeface="Tahoma"/>
                  <a:ea typeface="Tahoma"/>
                  <a:cs typeface="Tahoma"/>
                  <a:sym typeface="Tahoma"/>
                </a:rPr>
                <a:t>  |  SZÉCHENYI EGYETEM – UNIVERSITY OF GYŐR</a:t>
              </a:r>
              <a:endParaRPr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36" name="Google Shape;36;p15"/>
          <p:cNvSpPr txBox="1">
            <a:spLocks noGrp="1"/>
          </p:cNvSpPr>
          <p:nvPr>
            <p:ph type="body" idx="1"/>
          </p:nvPr>
        </p:nvSpPr>
        <p:spPr>
          <a:xfrm>
            <a:off x="221692" y="2282053"/>
            <a:ext cx="3106394" cy="57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1469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body" idx="2"/>
          </p:nvPr>
        </p:nvSpPr>
        <p:spPr>
          <a:xfrm>
            <a:off x="238168" y="2894126"/>
            <a:ext cx="3106394" cy="425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42943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242943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1469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3"/>
          </p:nvPr>
        </p:nvSpPr>
        <p:spPr>
          <a:xfrm>
            <a:off x="238167" y="3501008"/>
            <a:ext cx="3888989" cy="58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4042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1404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1469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9" name="Google Shape;39;p15"/>
          <p:cNvSpPr/>
          <p:nvPr/>
        </p:nvSpPr>
        <p:spPr>
          <a:xfrm>
            <a:off x="254109" y="6261834"/>
            <a:ext cx="35779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-HU"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900" b="0" i="0" u="none" strike="noStrike" cap="none">
              <a:solidFill>
                <a:srgbClr val="86868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6" descr="A screenshot of a cell phon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oogle Shape;42;p16"/>
          <p:cNvGrpSpPr/>
          <p:nvPr/>
        </p:nvGrpSpPr>
        <p:grpSpPr>
          <a:xfrm>
            <a:off x="254109" y="6147250"/>
            <a:ext cx="2958072" cy="346879"/>
            <a:chOff x="254109" y="6147250"/>
            <a:chExt cx="2958072" cy="346879"/>
          </a:xfrm>
        </p:grpSpPr>
        <p:sp>
          <p:nvSpPr>
            <p:cNvPr id="43" name="Google Shape;43;p16"/>
            <p:cNvSpPr/>
            <p:nvPr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4"/>
                <a:buFont typeface="Arial"/>
                <a:buNone/>
              </a:pPr>
              <a:endParaRPr sz="1404" b="0" i="0" u="none" strike="noStrike" cap="none">
                <a:solidFill>
                  <a:srgbClr val="4AABC8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4" name="Google Shape;44;p16"/>
            <p:cNvSpPr txBox="1"/>
            <p:nvPr/>
          </p:nvSpPr>
          <p:spPr>
            <a:xfrm>
              <a:off x="427444" y="6263297"/>
              <a:ext cx="2784737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hu-HU" sz="900" b="0" i="0" u="none" strike="noStrike" cap="none">
                  <a:solidFill>
                    <a:srgbClr val="868686"/>
                  </a:solidFill>
                  <a:latin typeface="Tahoma"/>
                  <a:ea typeface="Tahoma"/>
                  <a:cs typeface="Tahoma"/>
                  <a:sym typeface="Tahoma"/>
                </a:rPr>
                <a:t>  |  SZÉCHENYI EGYETEM – UNIVERSITY OF GYŐR</a:t>
              </a:r>
              <a:endParaRPr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5" name="Google Shape;45;p16"/>
            <p:cNvSpPr/>
            <p:nvPr/>
          </p:nvSpPr>
          <p:spPr>
            <a:xfrm>
              <a:off x="254109" y="6261834"/>
              <a:ext cx="357790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fld id="{00000000-1234-1234-1234-123412341234}" type="slidenum">
                <a:rPr lang="hu-HU" sz="900" b="0" i="0" u="none" strike="noStrike" cap="none">
                  <a:solidFill>
                    <a:srgbClr val="868686"/>
                  </a:solidFill>
                  <a:latin typeface="Tahoma"/>
                  <a:ea typeface="Tahoma"/>
                  <a:cs typeface="Tahoma"/>
                  <a:sym typeface="Tahoma"/>
                </a:rPr>
                <a:t>‹#›</a:t>
              </a:fld>
              <a:endParaRPr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46" name="Google Shape;46;p16"/>
          <p:cNvSpPr/>
          <p:nvPr/>
        </p:nvSpPr>
        <p:spPr>
          <a:xfrm>
            <a:off x="254383" y="2414013"/>
            <a:ext cx="340990" cy="324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</a:pPr>
            <a:endParaRPr sz="1404" b="0" i="0" u="none" strike="noStrike" cap="none">
              <a:solidFill>
                <a:srgbClr val="4AABC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" name="Google Shape;47;p16"/>
          <p:cNvSpPr/>
          <p:nvPr/>
        </p:nvSpPr>
        <p:spPr>
          <a:xfrm>
            <a:off x="3268981" y="2414013"/>
            <a:ext cx="340990" cy="324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</a:pPr>
            <a:endParaRPr sz="1404" b="0" i="0" u="none" strike="noStrike" cap="none">
              <a:solidFill>
                <a:srgbClr val="4AABC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" name="Google Shape;48;p16"/>
          <p:cNvSpPr/>
          <p:nvPr/>
        </p:nvSpPr>
        <p:spPr>
          <a:xfrm>
            <a:off x="6279567" y="2414013"/>
            <a:ext cx="340990" cy="324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</a:pPr>
            <a:endParaRPr sz="1404" b="0" i="0" u="none" strike="noStrike" cap="none">
              <a:solidFill>
                <a:srgbClr val="4AABC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" name="Google Shape;49;p16"/>
          <p:cNvSpPr txBox="1">
            <a:spLocks noGrp="1"/>
          </p:cNvSpPr>
          <p:nvPr>
            <p:ph type="body" idx="1"/>
          </p:nvPr>
        </p:nvSpPr>
        <p:spPr>
          <a:xfrm>
            <a:off x="149200" y="2833894"/>
            <a:ext cx="2631476" cy="304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845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13B9D9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body" idx="2"/>
          </p:nvPr>
        </p:nvSpPr>
        <p:spPr>
          <a:xfrm>
            <a:off x="3166373" y="2833894"/>
            <a:ext cx="2631476" cy="304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845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13B9D9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body" idx="3"/>
          </p:nvPr>
        </p:nvSpPr>
        <p:spPr>
          <a:xfrm>
            <a:off x="6156176" y="2833894"/>
            <a:ext cx="2631476" cy="304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845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13B9D9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body" idx="4"/>
          </p:nvPr>
        </p:nvSpPr>
        <p:spPr>
          <a:xfrm>
            <a:off x="157475" y="1756300"/>
            <a:ext cx="2645686" cy="38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2150"/>
              <a:buFont typeface="Arial"/>
              <a:buNone/>
              <a:defRPr sz="215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body" idx="5"/>
          </p:nvPr>
        </p:nvSpPr>
        <p:spPr>
          <a:xfrm>
            <a:off x="157475" y="1495222"/>
            <a:ext cx="2645686" cy="22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  <a:defRPr sz="14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body" idx="6"/>
          </p:nvPr>
        </p:nvSpPr>
        <p:spPr>
          <a:xfrm>
            <a:off x="3173868" y="1756300"/>
            <a:ext cx="2645686" cy="38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2150"/>
              <a:buFont typeface="Arial"/>
              <a:buNone/>
              <a:defRPr sz="215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body" idx="7"/>
          </p:nvPr>
        </p:nvSpPr>
        <p:spPr>
          <a:xfrm>
            <a:off x="3173868" y="1495222"/>
            <a:ext cx="2645686" cy="22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  <a:defRPr sz="14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8"/>
          </p:nvPr>
        </p:nvSpPr>
        <p:spPr>
          <a:xfrm>
            <a:off x="6156176" y="1756300"/>
            <a:ext cx="2645686" cy="38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2150"/>
              <a:buFont typeface="Arial"/>
              <a:buNone/>
              <a:defRPr sz="215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9"/>
          </p:nvPr>
        </p:nvSpPr>
        <p:spPr>
          <a:xfrm>
            <a:off x="6156176" y="1495222"/>
            <a:ext cx="2645686" cy="22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  <a:defRPr sz="14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17"/>
          <p:cNvGrpSpPr/>
          <p:nvPr/>
        </p:nvGrpSpPr>
        <p:grpSpPr>
          <a:xfrm>
            <a:off x="260075" y="6147250"/>
            <a:ext cx="2952106" cy="346879"/>
            <a:chOff x="260075" y="6147250"/>
            <a:chExt cx="2952106" cy="346879"/>
          </a:xfrm>
        </p:grpSpPr>
        <p:sp>
          <p:nvSpPr>
            <p:cNvPr id="61" name="Google Shape;61;p17"/>
            <p:cNvSpPr/>
            <p:nvPr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4"/>
                <a:buFont typeface="Arial"/>
                <a:buNone/>
              </a:pPr>
              <a:endParaRPr sz="1404" b="0" i="0" u="none" strike="noStrike" cap="none">
                <a:solidFill>
                  <a:srgbClr val="4AABC8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2" name="Google Shape;62;p17"/>
            <p:cNvSpPr txBox="1"/>
            <p:nvPr/>
          </p:nvSpPr>
          <p:spPr>
            <a:xfrm>
              <a:off x="427444" y="6263297"/>
              <a:ext cx="2784737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hu-HU" sz="900" b="0" i="0" u="none" strike="noStrike" cap="none">
                  <a:solidFill>
                    <a:srgbClr val="868686"/>
                  </a:solidFill>
                  <a:latin typeface="Tahoma"/>
                  <a:ea typeface="Tahoma"/>
                  <a:cs typeface="Tahoma"/>
                  <a:sym typeface="Tahoma"/>
                </a:rPr>
                <a:t>  |  SZÉCHENYI EGYETEM – UNIVERSITY OF GYŐR</a:t>
              </a:r>
              <a:endParaRPr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63" name="Google Shape;63;p17"/>
          <p:cNvSpPr/>
          <p:nvPr/>
        </p:nvSpPr>
        <p:spPr>
          <a:xfrm>
            <a:off x="254383" y="2414013"/>
            <a:ext cx="340990" cy="324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</a:pPr>
            <a:endParaRPr sz="1404" b="0" i="0" u="none" strike="noStrike" cap="none">
              <a:solidFill>
                <a:srgbClr val="4AABC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4" name="Google Shape;64;p17"/>
          <p:cNvSpPr/>
          <p:nvPr/>
        </p:nvSpPr>
        <p:spPr>
          <a:xfrm>
            <a:off x="3268981" y="2414013"/>
            <a:ext cx="340990" cy="324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</a:pPr>
            <a:endParaRPr sz="1404" b="0" i="0" u="none" strike="noStrike" cap="none">
              <a:solidFill>
                <a:srgbClr val="4AABC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" name="Google Shape;65;p17"/>
          <p:cNvSpPr/>
          <p:nvPr/>
        </p:nvSpPr>
        <p:spPr>
          <a:xfrm>
            <a:off x="6279567" y="2414013"/>
            <a:ext cx="340990" cy="324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</a:pPr>
            <a:endParaRPr sz="1404" b="0" i="0" u="none" strike="noStrike" cap="none">
              <a:solidFill>
                <a:srgbClr val="4AABC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149200" y="2833894"/>
            <a:ext cx="2631476" cy="304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845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13B9D9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2"/>
          </p:nvPr>
        </p:nvSpPr>
        <p:spPr>
          <a:xfrm>
            <a:off x="3166373" y="2833894"/>
            <a:ext cx="2631476" cy="304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845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13B9D9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3"/>
          </p:nvPr>
        </p:nvSpPr>
        <p:spPr>
          <a:xfrm>
            <a:off x="6156176" y="2833894"/>
            <a:ext cx="2631476" cy="304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845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13B9D9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4"/>
          </p:nvPr>
        </p:nvSpPr>
        <p:spPr>
          <a:xfrm>
            <a:off x="157475" y="1756300"/>
            <a:ext cx="2645686" cy="38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2150"/>
              <a:buFont typeface="Arial"/>
              <a:buNone/>
              <a:defRPr sz="215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5"/>
          </p:nvPr>
        </p:nvSpPr>
        <p:spPr>
          <a:xfrm>
            <a:off x="157475" y="1495222"/>
            <a:ext cx="2645686" cy="22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  <a:defRPr sz="14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6"/>
          </p:nvPr>
        </p:nvSpPr>
        <p:spPr>
          <a:xfrm>
            <a:off x="3173868" y="1756300"/>
            <a:ext cx="2645686" cy="38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2150"/>
              <a:buFont typeface="Arial"/>
              <a:buNone/>
              <a:defRPr sz="215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7"/>
          </p:nvPr>
        </p:nvSpPr>
        <p:spPr>
          <a:xfrm>
            <a:off x="3173868" y="1495222"/>
            <a:ext cx="2645686" cy="22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  <a:defRPr sz="14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8"/>
          </p:nvPr>
        </p:nvSpPr>
        <p:spPr>
          <a:xfrm>
            <a:off x="6156176" y="1756300"/>
            <a:ext cx="2645686" cy="38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2150"/>
              <a:buFont typeface="Arial"/>
              <a:buNone/>
              <a:defRPr sz="215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9"/>
          </p:nvPr>
        </p:nvSpPr>
        <p:spPr>
          <a:xfrm>
            <a:off x="6156176" y="1495222"/>
            <a:ext cx="2645686" cy="22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  <a:defRPr sz="14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/>
          <p:nvPr/>
        </p:nvSpPr>
        <p:spPr>
          <a:xfrm>
            <a:off x="254109" y="6261834"/>
            <a:ext cx="35779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-HU"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900" b="0" i="0" u="none" strike="noStrike" cap="none">
              <a:solidFill>
                <a:srgbClr val="86868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18"/>
          <p:cNvGrpSpPr/>
          <p:nvPr/>
        </p:nvGrpSpPr>
        <p:grpSpPr>
          <a:xfrm>
            <a:off x="260075" y="6147250"/>
            <a:ext cx="2952106" cy="346879"/>
            <a:chOff x="260075" y="6147250"/>
            <a:chExt cx="2952106" cy="346879"/>
          </a:xfrm>
        </p:grpSpPr>
        <p:sp>
          <p:nvSpPr>
            <p:cNvPr id="79" name="Google Shape;79;p18"/>
            <p:cNvSpPr/>
            <p:nvPr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4"/>
                <a:buFont typeface="Arial"/>
                <a:buNone/>
              </a:pPr>
              <a:endParaRPr sz="1404" b="0" i="0" u="none" strike="noStrike" cap="none">
                <a:solidFill>
                  <a:srgbClr val="4AABC8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0" name="Google Shape;80;p18"/>
            <p:cNvSpPr txBox="1"/>
            <p:nvPr/>
          </p:nvSpPr>
          <p:spPr>
            <a:xfrm>
              <a:off x="427444" y="6263297"/>
              <a:ext cx="2784737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hu-HU" sz="900" b="0" i="0" u="none" strike="noStrike" cap="none">
                  <a:solidFill>
                    <a:srgbClr val="868686"/>
                  </a:solidFill>
                  <a:latin typeface="Tahoma"/>
                  <a:ea typeface="Tahoma"/>
                  <a:cs typeface="Tahoma"/>
                  <a:sym typeface="Tahoma"/>
                </a:rPr>
                <a:t>  |  SZÉCHENYI EGYETEM – UNIVERSITY OF GYŐR</a:t>
              </a:r>
              <a:endParaRPr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156227" y="1391304"/>
            <a:ext cx="8558866" cy="827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2160"/>
              <a:buFont typeface="Arial"/>
              <a:buNone/>
              <a:defRPr sz="216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620"/>
              <a:buFont typeface="Arial"/>
              <a:buNone/>
              <a:defRPr sz="162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620"/>
              <a:buFont typeface="Arial"/>
              <a:buNone/>
              <a:defRPr sz="162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2"/>
          </p:nvPr>
        </p:nvSpPr>
        <p:spPr>
          <a:xfrm>
            <a:off x="163417" y="2279089"/>
            <a:ext cx="8585295" cy="40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1050"/>
              <a:buFont typeface="Arial"/>
              <a:buNone/>
              <a:defRPr sz="105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3"/>
          </p:nvPr>
        </p:nvSpPr>
        <p:spPr>
          <a:xfrm>
            <a:off x="153988" y="2978430"/>
            <a:ext cx="8700900" cy="70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4"/>
          </p:nvPr>
        </p:nvSpPr>
        <p:spPr>
          <a:xfrm>
            <a:off x="153988" y="5107932"/>
            <a:ext cx="8700900" cy="70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5"/>
          </p:nvPr>
        </p:nvSpPr>
        <p:spPr>
          <a:xfrm>
            <a:off x="161363" y="3784695"/>
            <a:ext cx="8700249" cy="117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1469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/>
          <p:nvPr/>
        </p:nvSpPr>
        <p:spPr>
          <a:xfrm>
            <a:off x="254109" y="6261834"/>
            <a:ext cx="35779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-HU"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900" b="0" i="0" u="none" strike="noStrike" cap="none">
              <a:solidFill>
                <a:srgbClr val="86868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511">
          <p15:clr>
            <a:srgbClr val="F26B43"/>
          </p15:clr>
        </p15:guide>
        <p15:guide id="2" pos="32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eal-j.mtak.hu/view/journal/Akad=E9miai_=C9rtes=EDt==0151_=2F_Magyar_Tudom=E1ny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/>
          <p:nvPr/>
        </p:nvSpPr>
        <p:spPr>
          <a:xfrm>
            <a:off x="357510" y="6147250"/>
            <a:ext cx="340990" cy="32400"/>
          </a:xfrm>
          <a:prstGeom prst="rect">
            <a:avLst/>
          </a:prstGeom>
          <a:solidFill>
            <a:srgbClr val="07B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</a:pPr>
            <a:endParaRPr sz="1404" b="0" i="0" u="none" strike="noStrike" cap="none">
              <a:solidFill>
                <a:srgbClr val="4AABC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2" name="Google Shape;92;p1"/>
          <p:cNvSpPr txBox="1">
            <a:spLocks noGrp="1"/>
          </p:cNvSpPr>
          <p:nvPr>
            <p:ph type="body" idx="1"/>
          </p:nvPr>
        </p:nvSpPr>
        <p:spPr>
          <a:xfrm>
            <a:off x="205215" y="2407691"/>
            <a:ext cx="6619375" cy="57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ahoma"/>
              <a:buNone/>
            </a:pPr>
            <a:r>
              <a:rPr lang="hu-HU"/>
              <a:t>ADATBÁZISAINK</a:t>
            </a:r>
            <a:endParaRPr/>
          </a:p>
        </p:txBody>
      </p:sp>
      <p:sp>
        <p:nvSpPr>
          <p:cNvPr id="93" name="Google Shape;93;p1"/>
          <p:cNvSpPr txBox="1">
            <a:spLocks noGrp="1"/>
          </p:cNvSpPr>
          <p:nvPr>
            <p:ph type="body" idx="2"/>
          </p:nvPr>
        </p:nvSpPr>
        <p:spPr>
          <a:xfrm>
            <a:off x="205215" y="3078412"/>
            <a:ext cx="3106394" cy="425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Tahoma"/>
              <a:buNone/>
            </a:pPr>
            <a:r>
              <a:rPr lang="hu-HU" sz="3400" i="0">
                <a:solidFill>
                  <a:srgbClr val="0070C0"/>
                </a:solidFill>
              </a:rPr>
              <a:t>MeRSZ</a:t>
            </a:r>
            <a:endParaRPr sz="3400">
              <a:solidFill>
                <a:srgbClr val="0070C0"/>
              </a:solidFill>
            </a:endParaRPr>
          </a:p>
        </p:txBody>
      </p:sp>
      <p:sp>
        <p:nvSpPr>
          <p:cNvPr id="94" name="Google Shape;94;p1"/>
          <p:cNvSpPr txBox="1">
            <a:spLocks noGrp="1"/>
          </p:cNvSpPr>
          <p:nvPr>
            <p:ph type="body" idx="3"/>
          </p:nvPr>
        </p:nvSpPr>
        <p:spPr>
          <a:xfrm>
            <a:off x="205226" y="5562300"/>
            <a:ext cx="4299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0"/>
              <a:buFont typeface="Tahoma"/>
              <a:buNone/>
            </a:pPr>
            <a:r>
              <a:rPr lang="hu-HU" sz="1800">
                <a:solidFill>
                  <a:srgbClr val="0070C0"/>
                </a:solidFill>
              </a:rPr>
              <a:t>Készítette: Nagy Mária, Perjés Dorottya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0"/>
              <a:buFont typeface="Tahoma"/>
              <a:buNone/>
            </a:pPr>
            <a:endParaRPr sz="1100"/>
          </a:p>
        </p:txBody>
      </p:sp>
      <p:sp>
        <p:nvSpPr>
          <p:cNvPr id="95" name="Google Shape;95;p1"/>
          <p:cNvSpPr txBox="1"/>
          <p:nvPr/>
        </p:nvSpPr>
        <p:spPr>
          <a:xfrm>
            <a:off x="4880095" y="5562290"/>
            <a:ext cx="3888989" cy="58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0"/>
              <a:buFont typeface="Tahoma"/>
              <a:buNone/>
            </a:pPr>
            <a:r>
              <a:rPr lang="hu-HU" sz="1800" b="0" i="0" u="none" strike="noStrike" cap="none">
                <a:solidFill>
                  <a:srgbClr val="0070C0"/>
                </a:solidFill>
                <a:latin typeface="Tahoma"/>
                <a:ea typeface="Tahoma"/>
                <a:cs typeface="Tahoma"/>
                <a:sym typeface="Tahoma"/>
              </a:rPr>
              <a:t>2023.02.13.</a:t>
            </a:r>
            <a:endParaRPr sz="1800"/>
          </a:p>
        </p:txBody>
      </p:sp>
      <p:pic>
        <p:nvPicPr>
          <p:cNvPr id="96" name="Google Shape;9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0825" y="3086485"/>
            <a:ext cx="1447800" cy="4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048eab9b8f_0_13"/>
          <p:cNvSpPr txBox="1"/>
          <p:nvPr/>
        </p:nvSpPr>
        <p:spPr>
          <a:xfrm>
            <a:off x="2342125" y="456850"/>
            <a:ext cx="6277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g2048eab9b8f_0_13"/>
          <p:cNvPicPr preferRelativeResize="0"/>
          <p:nvPr/>
        </p:nvPicPr>
        <p:blipFill rotWithShape="1">
          <a:blip r:embed="rId3">
            <a:alphaModFix/>
          </a:blip>
          <a:srcRect t="11622" b="4400"/>
          <a:stretch/>
        </p:blipFill>
        <p:spPr>
          <a:xfrm>
            <a:off x="442700" y="2376450"/>
            <a:ext cx="8258576" cy="390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2048eab9b8f_0_13"/>
          <p:cNvSpPr txBox="1"/>
          <p:nvPr/>
        </p:nvSpPr>
        <p:spPr>
          <a:xfrm>
            <a:off x="419100" y="1225538"/>
            <a:ext cx="8305800" cy="9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 “Könyvtár” menüpontra kattintva a könyvsorozatokat és folyóiratokat, valamint a könyveket jeleníti meg cím szerinti ABC rendben.</a:t>
            </a: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048eab9b8f_0_22"/>
          <p:cNvSpPr txBox="1"/>
          <p:nvPr/>
        </p:nvSpPr>
        <p:spPr>
          <a:xfrm>
            <a:off x="2359925" y="474650"/>
            <a:ext cx="6277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2048eab9b8f_0_22"/>
          <p:cNvPicPr preferRelativeResize="0"/>
          <p:nvPr/>
        </p:nvPicPr>
        <p:blipFill rotWithShape="1">
          <a:blip r:embed="rId3">
            <a:alphaModFix/>
          </a:blip>
          <a:srcRect t="11336" b="4189"/>
          <a:stretch/>
        </p:blipFill>
        <p:spPr>
          <a:xfrm>
            <a:off x="370375" y="1779725"/>
            <a:ext cx="8378352" cy="39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048eab9b8f_0_29"/>
          <p:cNvSpPr txBox="1"/>
          <p:nvPr/>
        </p:nvSpPr>
        <p:spPr>
          <a:xfrm>
            <a:off x="2359950" y="510250"/>
            <a:ext cx="6277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g2048eab9b8f_0_29"/>
          <p:cNvPicPr preferRelativeResize="0"/>
          <p:nvPr/>
        </p:nvPicPr>
        <p:blipFill rotWithShape="1">
          <a:blip r:embed="rId3">
            <a:alphaModFix/>
          </a:blip>
          <a:srcRect t="11210" b="4244"/>
          <a:stretch/>
        </p:blipFill>
        <p:spPr>
          <a:xfrm>
            <a:off x="438888" y="2109275"/>
            <a:ext cx="8266224" cy="393137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2048eab9b8f_0_29"/>
          <p:cNvSpPr txBox="1"/>
          <p:nvPr/>
        </p:nvSpPr>
        <p:spPr>
          <a:xfrm>
            <a:off x="438900" y="1372475"/>
            <a:ext cx="82662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 találatok szűkítésére témakör szerint van lehetőség.</a:t>
            </a:r>
            <a:endParaRPr sz="20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19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048eab9b8f_0_35"/>
          <p:cNvSpPr txBox="1"/>
          <p:nvPr/>
        </p:nvSpPr>
        <p:spPr>
          <a:xfrm>
            <a:off x="2315400" y="456825"/>
            <a:ext cx="6277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g2048eab9b8f_0_35"/>
          <p:cNvPicPr preferRelativeResize="0"/>
          <p:nvPr/>
        </p:nvPicPr>
        <p:blipFill rotWithShape="1">
          <a:blip r:embed="rId3">
            <a:alphaModFix/>
          </a:blip>
          <a:srcRect t="11567" b="4243"/>
          <a:stretch/>
        </p:blipFill>
        <p:spPr>
          <a:xfrm>
            <a:off x="414888" y="2314125"/>
            <a:ext cx="8314224" cy="393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2048eab9b8f_0_35"/>
          <p:cNvSpPr txBox="1"/>
          <p:nvPr/>
        </p:nvSpPr>
        <p:spPr>
          <a:xfrm>
            <a:off x="367950" y="1232325"/>
            <a:ext cx="84081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Meghatározhatjuk a találatok listázási feltételeit cím, olvasottság és a megjelenés ideje szerint.</a:t>
            </a:r>
            <a:endParaRPr sz="20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19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9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19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048eab9b8f_0_48"/>
          <p:cNvSpPr txBox="1"/>
          <p:nvPr/>
        </p:nvSpPr>
        <p:spPr>
          <a:xfrm>
            <a:off x="2315400" y="456825"/>
            <a:ext cx="6277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2048eab9b8f_0_48"/>
          <p:cNvSpPr txBox="1"/>
          <p:nvPr/>
        </p:nvSpPr>
        <p:spPr>
          <a:xfrm>
            <a:off x="383250" y="1095425"/>
            <a:ext cx="8377500" cy="11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 </a:t>
            </a:r>
            <a:r>
              <a:rPr lang="hu-HU" sz="20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keresőmezőben való keresésnél</a:t>
            </a: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ha beírjuk a szerző nevét, listában felajánlja a szerző műveit akkor is, ha szerkesztői funkcióban szerepel. </a:t>
            </a:r>
            <a:b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g2048eab9b8f_0_48"/>
          <p:cNvPicPr preferRelativeResize="0"/>
          <p:nvPr/>
        </p:nvPicPr>
        <p:blipFill rotWithShape="1">
          <a:blip r:embed="rId3">
            <a:alphaModFix/>
          </a:blip>
          <a:srcRect t="11123" b="4545"/>
          <a:stretch/>
        </p:blipFill>
        <p:spPr>
          <a:xfrm>
            <a:off x="410650" y="2361625"/>
            <a:ext cx="8322700" cy="394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048eab9b8f_0_41"/>
          <p:cNvSpPr txBox="1"/>
          <p:nvPr/>
        </p:nvSpPr>
        <p:spPr>
          <a:xfrm>
            <a:off x="2315400" y="456825"/>
            <a:ext cx="6277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g2048eab9b8f_0_41"/>
          <p:cNvPicPr preferRelativeResize="0"/>
          <p:nvPr/>
        </p:nvPicPr>
        <p:blipFill rotWithShape="1">
          <a:blip r:embed="rId3">
            <a:alphaModFix/>
          </a:blip>
          <a:srcRect t="11255" b="4562"/>
          <a:stretch/>
        </p:blipFill>
        <p:spPr>
          <a:xfrm>
            <a:off x="380150" y="2305525"/>
            <a:ext cx="8383700" cy="397002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2048eab9b8f_0_41"/>
          <p:cNvSpPr txBox="1"/>
          <p:nvPr/>
        </p:nvSpPr>
        <p:spPr>
          <a:xfrm>
            <a:off x="383250" y="1179725"/>
            <a:ext cx="8377500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 keresőmezőben szerzőre és címre is, vagy a kettőre együttesen is tudunk keresni.</a:t>
            </a:r>
            <a:endParaRPr sz="2000" i="0" u="none" strike="noStrike" cap="none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048eab9b8f_0_55"/>
          <p:cNvSpPr txBox="1"/>
          <p:nvPr/>
        </p:nvSpPr>
        <p:spPr>
          <a:xfrm>
            <a:off x="2315400" y="456825"/>
            <a:ext cx="6277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2048eab9b8f_0_55"/>
          <p:cNvSpPr txBox="1"/>
          <p:nvPr/>
        </p:nvSpPr>
        <p:spPr>
          <a:xfrm>
            <a:off x="396900" y="1199088"/>
            <a:ext cx="8350200" cy="11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 keresőmezőben kifejezésekre is kereshetünk, itt szintén felajánlja a megtalálható lehetőségeket, és valamennyi dokumentumban, a teljes szövegben egyidejűleg keres.</a:t>
            </a: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g2048eab9b8f_0_55"/>
          <p:cNvPicPr preferRelativeResize="0"/>
          <p:nvPr/>
        </p:nvPicPr>
        <p:blipFill rotWithShape="1">
          <a:blip r:embed="rId3">
            <a:alphaModFix/>
          </a:blip>
          <a:srcRect t="11611" b="4552"/>
          <a:stretch/>
        </p:blipFill>
        <p:spPr>
          <a:xfrm>
            <a:off x="416900" y="2501175"/>
            <a:ext cx="8310200" cy="391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048eab9b8f_0_69"/>
          <p:cNvSpPr txBox="1"/>
          <p:nvPr/>
        </p:nvSpPr>
        <p:spPr>
          <a:xfrm>
            <a:off x="2315400" y="456825"/>
            <a:ext cx="6277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2048eab9b8f_0_69"/>
          <p:cNvSpPr txBox="1"/>
          <p:nvPr/>
        </p:nvSpPr>
        <p:spPr>
          <a:xfrm>
            <a:off x="398700" y="1069975"/>
            <a:ext cx="8350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19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g2048eab9b8f_0_69"/>
          <p:cNvPicPr preferRelativeResize="0"/>
          <p:nvPr/>
        </p:nvPicPr>
        <p:blipFill rotWithShape="1">
          <a:blip r:embed="rId3">
            <a:alphaModFix/>
          </a:blip>
          <a:srcRect t="11414" b="4162"/>
          <a:stretch/>
        </p:blipFill>
        <p:spPr>
          <a:xfrm>
            <a:off x="398700" y="1619425"/>
            <a:ext cx="8350200" cy="3965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048eab9b8f_0_84"/>
          <p:cNvSpPr txBox="1"/>
          <p:nvPr/>
        </p:nvSpPr>
        <p:spPr>
          <a:xfrm>
            <a:off x="2315400" y="456825"/>
            <a:ext cx="6277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2048eab9b8f_0_84"/>
          <p:cNvSpPr txBox="1"/>
          <p:nvPr/>
        </p:nvSpPr>
        <p:spPr>
          <a:xfrm>
            <a:off x="398700" y="1069975"/>
            <a:ext cx="8350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19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g2048eab9b8f_0_84"/>
          <p:cNvPicPr preferRelativeResize="0"/>
          <p:nvPr/>
        </p:nvPicPr>
        <p:blipFill rotWithShape="1">
          <a:blip r:embed="rId3">
            <a:alphaModFix/>
          </a:blip>
          <a:srcRect t="11615" b="4152"/>
          <a:stretch/>
        </p:blipFill>
        <p:spPr>
          <a:xfrm>
            <a:off x="426975" y="1646175"/>
            <a:ext cx="8290048" cy="392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048eab9b8f_0_75"/>
          <p:cNvSpPr txBox="1"/>
          <p:nvPr/>
        </p:nvSpPr>
        <p:spPr>
          <a:xfrm>
            <a:off x="2315400" y="456825"/>
            <a:ext cx="6277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2048eab9b8f_0_75"/>
          <p:cNvSpPr txBox="1"/>
          <p:nvPr/>
        </p:nvSpPr>
        <p:spPr>
          <a:xfrm>
            <a:off x="396900" y="1185675"/>
            <a:ext cx="8350200" cy="9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Az impresszumban láthatjuk, hogy kizárólag digitális kiadásról van e szó, vagy mely nyomtatott kiadás digitális változatáról.</a:t>
            </a: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g2048eab9b8f_0_75"/>
          <p:cNvPicPr preferRelativeResize="0"/>
          <p:nvPr/>
        </p:nvPicPr>
        <p:blipFill rotWithShape="1">
          <a:blip r:embed="rId3">
            <a:alphaModFix/>
          </a:blip>
          <a:srcRect t="11727" b="3655"/>
          <a:stretch/>
        </p:blipFill>
        <p:spPr>
          <a:xfrm>
            <a:off x="396900" y="2340825"/>
            <a:ext cx="8350200" cy="397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body" idx="5"/>
          </p:nvPr>
        </p:nvSpPr>
        <p:spPr>
          <a:xfrm>
            <a:off x="1291625" y="1749200"/>
            <a:ext cx="7457100" cy="39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lvl="0" indent="-260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hu-HU" sz="2200"/>
              <a:t>Általános tudnivalók</a:t>
            </a:r>
            <a:endParaRPr sz="2200"/>
          </a:p>
          <a:p>
            <a:pPr marL="273050" lvl="0" indent="-26035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200"/>
              <a:buChar char="▪"/>
            </a:pPr>
            <a:r>
              <a:rPr lang="hu-HU" sz="2200"/>
              <a:t>Kapcsolódás karhoz, tanszékhez</a:t>
            </a:r>
            <a:endParaRPr sz="2200"/>
          </a:p>
          <a:p>
            <a:pPr marL="273050" lvl="0" indent="-26035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200"/>
              <a:buChar char="▪"/>
            </a:pPr>
            <a:r>
              <a:rPr lang="hu-HU" sz="2200"/>
              <a:t>Dokumentumtípusok</a:t>
            </a:r>
            <a:endParaRPr sz="2200"/>
          </a:p>
          <a:p>
            <a:pPr marL="273050" lvl="0" indent="-26035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200"/>
              <a:buChar char="▪"/>
            </a:pPr>
            <a:r>
              <a:rPr lang="hu-HU" sz="2200"/>
              <a:t>Keresési, szűrési lehetőségek</a:t>
            </a:r>
            <a:endParaRPr sz="2200"/>
          </a:p>
          <a:p>
            <a:pPr marL="273050" lvl="0" indent="-26035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200"/>
              <a:buChar char="▪"/>
            </a:pPr>
            <a:r>
              <a:rPr lang="hu-HU" sz="2200"/>
              <a:t>Kiegészítő / extra funkciók</a:t>
            </a:r>
            <a:endParaRPr sz="2200"/>
          </a:p>
          <a:p>
            <a:pPr marL="273050" lvl="0" indent="-26035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200"/>
              <a:buChar char="▪"/>
            </a:pPr>
            <a:r>
              <a:rPr lang="hu-HU" sz="2200"/>
              <a:t>Szerzői profil / felhasználói fiók</a:t>
            </a:r>
            <a:endParaRPr sz="2200"/>
          </a:p>
          <a:p>
            <a:pPr marL="273050" lvl="0" indent="-26035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200"/>
              <a:buChar char="▪"/>
            </a:pPr>
            <a:r>
              <a:rPr lang="hu-HU" sz="2200"/>
              <a:t>Gyakorlati példák</a:t>
            </a:r>
            <a:endParaRPr sz="2200"/>
          </a:p>
        </p:txBody>
      </p:sp>
      <p:sp>
        <p:nvSpPr>
          <p:cNvPr id="102" name="Google Shape;102;p2"/>
          <p:cNvSpPr txBox="1"/>
          <p:nvPr/>
        </p:nvSpPr>
        <p:spPr>
          <a:xfrm>
            <a:off x="2423423" y="488001"/>
            <a:ext cx="36921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Tartalomjegyzék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048eab9b8f_0_91"/>
          <p:cNvSpPr txBox="1"/>
          <p:nvPr/>
        </p:nvSpPr>
        <p:spPr>
          <a:xfrm>
            <a:off x="2315400" y="456825"/>
            <a:ext cx="6277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2048eab9b8f_0_91"/>
          <p:cNvSpPr txBox="1"/>
          <p:nvPr/>
        </p:nvSpPr>
        <p:spPr>
          <a:xfrm>
            <a:off x="396900" y="1194675"/>
            <a:ext cx="8350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 fejezetekben van lehetőség könyvjelzőt hozzáadására, jegyzetek készítésére és hivatkozás készítésére.</a:t>
            </a: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g2048eab9b8f_0_91"/>
          <p:cNvPicPr preferRelativeResize="0"/>
          <p:nvPr/>
        </p:nvPicPr>
        <p:blipFill rotWithShape="1">
          <a:blip r:embed="rId3">
            <a:alphaModFix/>
          </a:blip>
          <a:srcRect t="11611" b="4671"/>
          <a:stretch/>
        </p:blipFill>
        <p:spPr>
          <a:xfrm>
            <a:off x="396900" y="2314125"/>
            <a:ext cx="8350200" cy="3932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048eab9b8f_0_98"/>
          <p:cNvSpPr txBox="1"/>
          <p:nvPr/>
        </p:nvSpPr>
        <p:spPr>
          <a:xfrm>
            <a:off x="2315400" y="456825"/>
            <a:ext cx="6277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2048eab9b8f_0_98"/>
          <p:cNvSpPr txBox="1"/>
          <p:nvPr/>
        </p:nvSpPr>
        <p:spPr>
          <a:xfrm>
            <a:off x="338550" y="1203575"/>
            <a:ext cx="8466900" cy="8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 jegyzet beillesztése során megjegyzések készíthetők a fejezetre vonatkozóan, melyet el lehet menteni, és később visszaolvashatók.</a:t>
            </a: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g2048eab9b8f_0_98"/>
          <p:cNvPicPr preferRelativeResize="0"/>
          <p:nvPr/>
        </p:nvPicPr>
        <p:blipFill rotWithShape="1">
          <a:blip r:embed="rId3">
            <a:alphaModFix/>
          </a:blip>
          <a:srcRect t="11529" b="4317"/>
          <a:stretch/>
        </p:blipFill>
        <p:spPr>
          <a:xfrm>
            <a:off x="338512" y="2340700"/>
            <a:ext cx="8466976" cy="400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048eab9b8f_0_105"/>
          <p:cNvSpPr txBox="1"/>
          <p:nvPr/>
        </p:nvSpPr>
        <p:spPr>
          <a:xfrm>
            <a:off x="2315400" y="456825"/>
            <a:ext cx="6277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g2048eab9b8f_0_105"/>
          <p:cNvPicPr preferRelativeResize="0"/>
          <p:nvPr/>
        </p:nvPicPr>
        <p:blipFill rotWithShape="1">
          <a:blip r:embed="rId3">
            <a:alphaModFix/>
          </a:blip>
          <a:srcRect t="11777" b="4694"/>
          <a:stretch/>
        </p:blipFill>
        <p:spPr>
          <a:xfrm>
            <a:off x="297300" y="1699575"/>
            <a:ext cx="8549400" cy="401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048eab9b8f_0_112"/>
          <p:cNvSpPr txBox="1"/>
          <p:nvPr/>
        </p:nvSpPr>
        <p:spPr>
          <a:xfrm>
            <a:off x="2315400" y="456825"/>
            <a:ext cx="6277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2048eab9b8f_0_112"/>
          <p:cNvSpPr txBox="1"/>
          <p:nvPr/>
        </p:nvSpPr>
        <p:spPr>
          <a:xfrm>
            <a:off x="273750" y="1070100"/>
            <a:ext cx="8596500" cy="12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19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Hivatkozás készítése során elérhetjük az adott szöveghely pontos bibliográfiai leírását, amelyet hivatkozásként kimásolhatunk (három stílus közül választva) és beilleszthetünk egy külső dokumentumba.</a:t>
            </a:r>
            <a:endParaRPr sz="19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g2048eab9b8f_0_112"/>
          <p:cNvPicPr preferRelativeResize="0"/>
          <p:nvPr/>
        </p:nvPicPr>
        <p:blipFill rotWithShape="1">
          <a:blip r:embed="rId3">
            <a:alphaModFix/>
          </a:blip>
          <a:srcRect t="11401" b="4698"/>
          <a:stretch/>
        </p:blipFill>
        <p:spPr>
          <a:xfrm>
            <a:off x="275550" y="2407493"/>
            <a:ext cx="8596500" cy="4057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"/>
          <p:cNvSpPr txBox="1"/>
          <p:nvPr/>
        </p:nvSpPr>
        <p:spPr>
          <a:xfrm>
            <a:off x="336900" y="1129565"/>
            <a:ext cx="84855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 hivatkozások BibTeX, EndNote, Mendeley, Zotero szoftverekkel kompatibilis formátumban is lementhetők és felhasználhatók.</a:t>
            </a: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7"/>
          <p:cNvSpPr txBox="1"/>
          <p:nvPr/>
        </p:nvSpPr>
        <p:spPr>
          <a:xfrm>
            <a:off x="2364773" y="434626"/>
            <a:ext cx="59196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Kiegészítő / extra funkciók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7"/>
          <p:cNvPicPr preferRelativeResize="0"/>
          <p:nvPr/>
        </p:nvPicPr>
        <p:blipFill rotWithShape="1">
          <a:blip r:embed="rId3">
            <a:alphaModFix/>
          </a:blip>
          <a:srcRect t="57288" r="23136" b="28665"/>
          <a:stretch/>
        </p:blipFill>
        <p:spPr>
          <a:xfrm>
            <a:off x="233875" y="2236250"/>
            <a:ext cx="8676248" cy="89115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7"/>
          <p:cNvSpPr txBox="1"/>
          <p:nvPr/>
        </p:nvSpPr>
        <p:spPr>
          <a:xfrm>
            <a:off x="336900" y="3419450"/>
            <a:ext cx="8485500" cy="29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Lehetőség van rendszeres és egyéni érdeklődésre szabott hírlevelekre feliratkozni.</a:t>
            </a:r>
            <a:endParaRPr sz="20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 MeRSZ-nek van </a:t>
            </a:r>
            <a:endParaRPr sz="20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ahoma"/>
              <a:buChar char="●"/>
            </a:pP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Facebook oldala, </a:t>
            </a:r>
            <a:endParaRPr sz="20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ahoma"/>
              <a:buChar char="●"/>
            </a:pP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blogja, </a:t>
            </a:r>
            <a:endParaRPr sz="20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ahoma"/>
              <a:buChar char="●"/>
            </a:pP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Podcast-je, </a:t>
            </a:r>
            <a:endParaRPr sz="20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ahoma"/>
              <a:buChar char="●"/>
            </a:pP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és mobilapplikáción keresztül is használható.</a:t>
            </a:r>
            <a:endParaRPr sz="20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048eab9b8f_0_125"/>
          <p:cNvSpPr txBox="1"/>
          <p:nvPr/>
        </p:nvSpPr>
        <p:spPr>
          <a:xfrm>
            <a:off x="2364773" y="434626"/>
            <a:ext cx="59196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Kiegészítő / extra funkciók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g2048eab9b8f_0_125"/>
          <p:cNvPicPr preferRelativeResize="0"/>
          <p:nvPr/>
        </p:nvPicPr>
        <p:blipFill rotWithShape="1">
          <a:blip r:embed="rId3">
            <a:alphaModFix/>
          </a:blip>
          <a:srcRect t="11118" b="4329"/>
          <a:stretch/>
        </p:blipFill>
        <p:spPr>
          <a:xfrm>
            <a:off x="330250" y="1655050"/>
            <a:ext cx="8483476" cy="403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048eab9b8f_0_1"/>
          <p:cNvSpPr txBox="1"/>
          <p:nvPr/>
        </p:nvSpPr>
        <p:spPr>
          <a:xfrm>
            <a:off x="2364773" y="434626"/>
            <a:ext cx="59196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Kiegészítő / extra funkciók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g2048eab9b8f_0_1"/>
          <p:cNvPicPr preferRelativeResize="0"/>
          <p:nvPr/>
        </p:nvPicPr>
        <p:blipFill rotWithShape="1">
          <a:blip r:embed="rId3">
            <a:alphaModFix/>
          </a:blip>
          <a:srcRect t="11652" b="4150"/>
          <a:stretch/>
        </p:blipFill>
        <p:spPr>
          <a:xfrm>
            <a:off x="246438" y="1781313"/>
            <a:ext cx="8651124" cy="4096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048eab9b8f_0_131"/>
          <p:cNvSpPr txBox="1"/>
          <p:nvPr/>
        </p:nvSpPr>
        <p:spPr>
          <a:xfrm>
            <a:off x="2364773" y="434626"/>
            <a:ext cx="59196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Kiegészítő / extra funkciók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2048eab9b8f_0_131"/>
          <p:cNvSpPr txBox="1"/>
          <p:nvPr/>
        </p:nvSpPr>
        <p:spPr>
          <a:xfrm>
            <a:off x="256800" y="1208100"/>
            <a:ext cx="8630400" cy="50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INTELLIGENS, PREDIKTÍV KERESÉS: A kiterjesztett keresési lehetőségeknek az ábrák között és az archív tartalmakban. Változatos szűrési feltételek a releváns tartalmak megtalálásához.</a:t>
            </a:r>
            <a:endParaRPr sz="15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SZEMÉLYES MAPPÁK: A kiadványok, képek mappákba rendezése, mentése.</a:t>
            </a:r>
            <a:endParaRPr sz="15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SZÖVEGKIEMELÉS: Fontos szövegrészek kiemelése többféle színnel rendszerezve.</a:t>
            </a:r>
            <a:endParaRPr sz="15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KIVONATKÉSZÍTÉS: A beépített szövegszerkesztő modulban saját tartalmak létrehozása, jegyzek készítése, szövegrészek, ábrák átemelése a művekből (idézéskor mindig ügyelni kell a forrásmegjelölésre!), ezek szerkesztése, formázása, megosztása másokkal, vagy akár nyomtatása.</a:t>
            </a:r>
            <a:endParaRPr sz="15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NYOMTATÁS: Megformázott kivonatok a szerkesztőablakból való közvetlen nyomtatóra küldése.</a:t>
            </a:r>
            <a:endParaRPr sz="15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OFFLINE HASZNÁLAT: A könyvek letöltése és netkapcsolat nélküli olvasása mobileszközön és mobilapplikáción.</a:t>
            </a:r>
            <a:endParaRPr sz="15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TOVÁBBI TÖBB EZER KÖNYV: Hozzáférés az Akadémiai Digitális Archívumban az Akadémiai Kiadó 1950–1996 között megjelent több ezer kötetéhez. A gyűjteményben való böngészéshez a MeRSZ saját keresője használható.</a:t>
            </a:r>
            <a:endParaRPr sz="15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TESTRESZABHATÓ NAVIGÁCIÓ a dokumentumban.</a:t>
            </a:r>
            <a:endParaRPr sz="15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048eab9b8f_0_7"/>
          <p:cNvSpPr txBox="1"/>
          <p:nvPr/>
        </p:nvSpPr>
        <p:spPr>
          <a:xfrm>
            <a:off x="2364773" y="434626"/>
            <a:ext cx="59196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Kiegészítő / extra funkciók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g2048eab9b8f_0_7"/>
          <p:cNvPicPr preferRelativeResize="0"/>
          <p:nvPr/>
        </p:nvPicPr>
        <p:blipFill rotWithShape="1">
          <a:blip r:embed="rId3">
            <a:alphaModFix/>
          </a:blip>
          <a:srcRect t="11296" b="4336"/>
          <a:stretch/>
        </p:blipFill>
        <p:spPr>
          <a:xfrm>
            <a:off x="224550" y="2237075"/>
            <a:ext cx="8745376" cy="415042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2048eab9b8f_0_7"/>
          <p:cNvSpPr txBox="1"/>
          <p:nvPr/>
        </p:nvSpPr>
        <p:spPr>
          <a:xfrm>
            <a:off x="224550" y="985425"/>
            <a:ext cx="86949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hu-HU" sz="1900" b="1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Személyes fiók létrehozása</a:t>
            </a:r>
            <a:r>
              <a:rPr lang="hu-HU" sz="19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: Ha már rendelkezünk a mersz.hu, az akademiai.hu vagy a szotar.net oldalon érvényes </a:t>
            </a:r>
            <a:r>
              <a:rPr lang="hu-HU" sz="19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regisztrációval</a:t>
            </a:r>
            <a:r>
              <a:rPr lang="hu-HU" sz="19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nem szükséges újból regisztrálni, a meglévő belépési adatokat itt is használhatod.</a:t>
            </a:r>
            <a:endParaRPr sz="19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8"/>
          <p:cNvSpPr txBox="1"/>
          <p:nvPr/>
        </p:nvSpPr>
        <p:spPr>
          <a:xfrm>
            <a:off x="188700" y="1373050"/>
            <a:ext cx="87666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Char char="●"/>
            </a:pPr>
            <a:r>
              <a:rPr lang="hu-HU" sz="1800">
                <a:solidFill>
                  <a:schemeClr val="dk2"/>
                </a:solidFill>
              </a:rPr>
              <a:t>Egyéni fiók létrehozása távoli eléréshez:</a:t>
            </a:r>
            <a:endParaRPr sz="1800">
              <a:solidFill>
                <a:schemeClr val="dk2"/>
              </a:solidFill>
            </a:endParaRPr>
          </a:p>
          <a:p>
            <a:pPr marL="9144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Char char="○"/>
            </a:pPr>
            <a:r>
              <a:rPr lang="hu-HU" sz="1800">
                <a:solidFill>
                  <a:schemeClr val="dk2"/>
                </a:solidFill>
              </a:rPr>
              <a:t>A regisztrált egyéni fiókot hozzákapcsolódik az intézmény előfizetéséhez, így a regisztrált felhasználó nem csak az intézményen belül, hanem bárhonnan eléri a MeRSZ teljes tartalmát és a saját, egyéni tartalmait: </a:t>
            </a:r>
            <a:endParaRPr sz="1800">
              <a:solidFill>
                <a:schemeClr val="dk2"/>
              </a:solidFill>
            </a:endParaRPr>
          </a:p>
          <a:p>
            <a:pPr marL="137160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Char char="■"/>
            </a:pPr>
            <a:r>
              <a:rPr lang="hu-HU" sz="1800">
                <a:solidFill>
                  <a:schemeClr val="dk2"/>
                </a:solidFill>
              </a:rPr>
              <a:t>Kedvencek </a:t>
            </a:r>
            <a:endParaRPr sz="1800">
              <a:solidFill>
                <a:schemeClr val="dk2"/>
              </a:solidFill>
            </a:endParaRPr>
          </a:p>
          <a:p>
            <a:pPr marL="1371600" marR="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Char char="■"/>
            </a:pPr>
            <a:r>
              <a:rPr lang="hu-HU" sz="1800">
                <a:solidFill>
                  <a:schemeClr val="dk2"/>
                </a:solidFill>
              </a:rPr>
              <a:t>Legutóbb olvasott művek</a:t>
            </a:r>
            <a:endParaRPr sz="1800">
              <a:solidFill>
                <a:schemeClr val="dk2"/>
              </a:solidFill>
            </a:endParaRPr>
          </a:p>
          <a:p>
            <a:pPr marL="1371600" marR="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Char char="■"/>
            </a:pPr>
            <a:r>
              <a:rPr lang="hu-HU" sz="1800">
                <a:solidFill>
                  <a:schemeClr val="dk2"/>
                </a:solidFill>
              </a:rPr>
              <a:t>Visszakereshető jegyzeteket és könyvjelzők a bekezdéseknél</a:t>
            </a:r>
            <a:endParaRPr sz="1800">
              <a:solidFill>
                <a:schemeClr val="dk2"/>
              </a:solidFill>
            </a:endParaRPr>
          </a:p>
          <a:p>
            <a:pPr marL="1371600" marR="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Char char="■"/>
            </a:pPr>
            <a:r>
              <a:rPr lang="hu-HU" sz="1800">
                <a:solidFill>
                  <a:schemeClr val="dk2"/>
                </a:solidFill>
              </a:rPr>
              <a:t>Saját kivonatokat készítése akár több műből + jegyzetek hozzáadása</a:t>
            </a:r>
            <a:endParaRPr sz="1800">
              <a:solidFill>
                <a:schemeClr val="dk2"/>
              </a:solidFill>
            </a:endParaRPr>
          </a:p>
          <a:p>
            <a:pPr marL="1371600" marR="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Char char="■"/>
            </a:pPr>
            <a:r>
              <a:rPr lang="hu-HU" sz="1800">
                <a:solidFill>
                  <a:schemeClr val="dk2"/>
                </a:solidFill>
              </a:rPr>
              <a:t>A kivonatok megosztása bárkivel </a:t>
            </a:r>
            <a:endParaRPr sz="1800">
              <a:solidFill>
                <a:schemeClr val="dk2"/>
              </a:solidFill>
            </a:endParaRPr>
          </a:p>
          <a:p>
            <a:pPr marL="1371600" marR="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Char char="■"/>
            </a:pPr>
            <a:r>
              <a:rPr lang="hu-HU" sz="1800">
                <a:solidFill>
                  <a:schemeClr val="dk2"/>
                </a:solidFill>
              </a:rPr>
              <a:t>Az applikáción keresztül - a fiókba való belépéssel - mobilon is bárhol, bármikor használható a MeRSZ.</a:t>
            </a:r>
            <a:endParaRPr sz="2400" b="0" i="0" u="none" strike="noStrike" cap="none">
              <a:solidFill>
                <a:srgbClr val="3C3C3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0" name="Google Shape;280;p8"/>
          <p:cNvSpPr txBox="1"/>
          <p:nvPr/>
        </p:nvSpPr>
        <p:spPr>
          <a:xfrm>
            <a:off x="2270975" y="419850"/>
            <a:ext cx="65220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Szerzői profil / felhasználói fiók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/>
        </p:nvSpPr>
        <p:spPr>
          <a:xfrm>
            <a:off x="181550" y="1409675"/>
            <a:ext cx="8534700" cy="46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83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200"/>
              <a:buFont typeface="Tahoma"/>
              <a:buChar char="●"/>
            </a:pPr>
            <a:r>
              <a:rPr lang="hu-HU" sz="2200" i="0" u="none" strike="noStrike" cap="none">
                <a:solidFill>
                  <a:srgbClr val="212529"/>
                </a:solidFill>
                <a:latin typeface="Tahoma"/>
                <a:ea typeface="Tahoma"/>
                <a:cs typeface="Tahoma"/>
                <a:sym typeface="Tahoma"/>
              </a:rPr>
              <a:t>A MeRSZ (Magyar </a:t>
            </a:r>
            <a:r>
              <a:rPr lang="hu-HU" sz="2200">
                <a:solidFill>
                  <a:srgbClr val="212529"/>
                </a:solidFill>
                <a:latin typeface="Tahoma"/>
                <a:ea typeface="Tahoma"/>
                <a:cs typeface="Tahoma"/>
                <a:sym typeface="Tahoma"/>
              </a:rPr>
              <a:t>Elektronikus Referenciaművek Szolgáltatás) </a:t>
            </a:r>
            <a:r>
              <a:rPr lang="hu-HU" sz="2200" i="0" u="none" strike="noStrike" cap="none">
                <a:solidFill>
                  <a:srgbClr val="212529"/>
                </a:solidFill>
                <a:latin typeface="Tahoma"/>
                <a:ea typeface="Tahoma"/>
                <a:cs typeface="Tahoma"/>
                <a:sym typeface="Tahoma"/>
              </a:rPr>
              <a:t>az Akadémiai Kiadó online okoskönyvtára közel </a:t>
            </a:r>
            <a:r>
              <a:rPr lang="hu-HU" sz="2200">
                <a:solidFill>
                  <a:srgbClr val="212529"/>
                </a:solidFill>
                <a:latin typeface="Tahoma"/>
                <a:ea typeface="Tahoma"/>
                <a:cs typeface="Tahoma"/>
                <a:sym typeface="Tahoma"/>
              </a:rPr>
              <a:t>900</a:t>
            </a:r>
            <a:r>
              <a:rPr lang="hu-HU" sz="2200" i="0" u="none" strike="noStrike" cap="none">
                <a:solidFill>
                  <a:srgbClr val="212529"/>
                </a:solidFill>
                <a:latin typeface="Tahoma"/>
                <a:ea typeface="Tahoma"/>
                <a:cs typeface="Tahoma"/>
                <a:sym typeface="Tahoma"/>
              </a:rPr>
              <a:t> magyar nyelvű kézikönyvet, szakkönyvet, felsőoktatási tankönyvet, jegyzetet tartalmaz teljes szöveggel, kereshető, jegyzetelhető, hivatkozható formában.  </a:t>
            </a:r>
            <a:endParaRPr sz="2200" i="0" u="none" strike="noStrike" cap="none">
              <a:solidFill>
                <a:srgbClr val="21252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683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200"/>
              <a:buFont typeface="Tahoma"/>
              <a:buChar char="●"/>
            </a:pPr>
            <a:r>
              <a:rPr lang="hu-HU" sz="2200" i="0" u="none" strike="noStrike" cap="none">
                <a:solidFill>
                  <a:srgbClr val="212529"/>
                </a:solidFill>
                <a:latin typeface="Tahoma"/>
                <a:ea typeface="Tahoma"/>
                <a:cs typeface="Tahoma"/>
                <a:sym typeface="Tahoma"/>
              </a:rPr>
              <a:t>A művek választéka évente 100-200 címmel bővül. </a:t>
            </a:r>
            <a:endParaRPr sz="2200" i="0" u="none" strike="noStrike" cap="none">
              <a:solidFill>
                <a:srgbClr val="21252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683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200"/>
              <a:buFont typeface="Tahoma"/>
              <a:buChar char="●"/>
            </a:pPr>
            <a:r>
              <a:rPr lang="hu-HU" sz="2200" i="0" u="none" strike="noStrike" cap="none">
                <a:solidFill>
                  <a:srgbClr val="212529"/>
                </a:solidFill>
                <a:latin typeface="Tahoma"/>
                <a:ea typeface="Tahoma"/>
                <a:cs typeface="Tahoma"/>
                <a:sym typeface="Tahoma"/>
              </a:rPr>
              <a:t>A MeRSZ minden eszközön és környezetben egységes megjelenést nyújt</a:t>
            </a:r>
            <a:r>
              <a:rPr lang="hu-HU" sz="2200">
                <a:solidFill>
                  <a:srgbClr val="212529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sz="2200" i="0" u="none" strike="noStrike" cap="none">
              <a:solidFill>
                <a:srgbClr val="21252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683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200"/>
              <a:buFont typeface="Tahoma"/>
              <a:buChar char="●"/>
            </a:pPr>
            <a:r>
              <a:rPr lang="hu-HU" sz="2200">
                <a:solidFill>
                  <a:srgbClr val="212529"/>
                </a:solidFill>
                <a:latin typeface="Tahoma"/>
                <a:ea typeface="Tahoma"/>
                <a:cs typeface="Tahoma"/>
                <a:sym typeface="Tahoma"/>
              </a:rPr>
              <a:t>Mobilapplikációval is működik.</a:t>
            </a:r>
            <a:endParaRPr sz="2200">
              <a:solidFill>
                <a:srgbClr val="21252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21252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21252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70C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2499025" y="447650"/>
            <a:ext cx="44649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Általános tudnivalók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0"/>
          <p:cNvSpPr/>
          <p:nvPr/>
        </p:nvSpPr>
        <p:spPr>
          <a:xfrm>
            <a:off x="357510" y="6147250"/>
            <a:ext cx="340990" cy="32400"/>
          </a:xfrm>
          <a:prstGeom prst="rect">
            <a:avLst/>
          </a:prstGeom>
          <a:solidFill>
            <a:srgbClr val="07B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</a:pPr>
            <a:endParaRPr sz="1404" b="0" i="0" u="none" strike="noStrike" cap="none">
              <a:solidFill>
                <a:srgbClr val="4AABC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6" name="Google Shape;286;p10"/>
          <p:cNvSpPr txBox="1">
            <a:spLocks noGrp="1"/>
          </p:cNvSpPr>
          <p:nvPr>
            <p:ph type="body" idx="1"/>
          </p:nvPr>
        </p:nvSpPr>
        <p:spPr>
          <a:xfrm>
            <a:off x="205215" y="2852522"/>
            <a:ext cx="6619375" cy="57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ahoma"/>
              <a:buNone/>
            </a:pPr>
            <a:r>
              <a:rPr lang="hu-HU" sz="3400"/>
              <a:t>Köszönjük a figyelmet!</a:t>
            </a:r>
            <a:endParaRPr/>
          </a:p>
        </p:txBody>
      </p:sp>
      <p:sp>
        <p:nvSpPr>
          <p:cNvPr id="287" name="Google Shape;287;p10"/>
          <p:cNvSpPr txBox="1">
            <a:spLocks noGrp="1"/>
          </p:cNvSpPr>
          <p:nvPr>
            <p:ph type="body" idx="3"/>
          </p:nvPr>
        </p:nvSpPr>
        <p:spPr>
          <a:xfrm>
            <a:off x="528005" y="4679157"/>
            <a:ext cx="3888989" cy="58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414042"/>
              </a:buClr>
              <a:buSzPts val="1300"/>
              <a:buFont typeface="Tahoma"/>
              <a:buNone/>
            </a:pPr>
            <a:r>
              <a:rPr lang="hu-HU"/>
              <a:t>Nagy Mária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414042"/>
              </a:buClr>
              <a:buSzPts val="1300"/>
              <a:buFont typeface="Tahoma"/>
              <a:buNone/>
            </a:pPr>
            <a:r>
              <a:rPr lang="hu-HU"/>
              <a:t>nagy.maria@sze.hu</a:t>
            </a:r>
            <a:endParaRPr/>
          </a:p>
        </p:txBody>
      </p:sp>
      <p:sp>
        <p:nvSpPr>
          <p:cNvPr id="288" name="Google Shape;288;p10"/>
          <p:cNvSpPr txBox="1"/>
          <p:nvPr/>
        </p:nvSpPr>
        <p:spPr>
          <a:xfrm>
            <a:off x="4859745" y="4726882"/>
            <a:ext cx="3888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414042"/>
              </a:buClr>
              <a:buSzPts val="1300"/>
              <a:buFont typeface="Tahoma"/>
              <a:buNone/>
            </a:pPr>
            <a:r>
              <a:rPr lang="hu-HU" sz="1300">
                <a:solidFill>
                  <a:srgbClr val="414042"/>
                </a:solidFill>
                <a:latin typeface="Tahoma"/>
                <a:ea typeface="Tahoma"/>
                <a:cs typeface="Tahoma"/>
                <a:sym typeface="Tahoma"/>
              </a:rPr>
              <a:t>Perjés Dorottya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4042"/>
              </a:buClr>
              <a:buSzPts val="1300"/>
              <a:buFont typeface="Tahoma"/>
              <a:buNone/>
            </a:pPr>
            <a:r>
              <a:rPr lang="hu-HU" sz="1300">
                <a:solidFill>
                  <a:srgbClr val="414042"/>
                </a:solidFill>
                <a:latin typeface="Tahoma"/>
                <a:ea typeface="Tahoma"/>
                <a:cs typeface="Tahoma"/>
                <a:sym typeface="Tahoma"/>
              </a:rPr>
              <a:t>perjes.dorottya@sze.hu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2083" y="5664605"/>
            <a:ext cx="1395318" cy="843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ffaee3f09f_0_6"/>
          <p:cNvSpPr txBox="1"/>
          <p:nvPr/>
        </p:nvSpPr>
        <p:spPr>
          <a:xfrm>
            <a:off x="247300" y="1068075"/>
            <a:ext cx="8598000" cy="54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>
                <a:solidFill>
                  <a:srgbClr val="212529"/>
                </a:solidFill>
                <a:latin typeface="Tahoma"/>
                <a:ea typeface="Tahoma"/>
                <a:cs typeface="Tahoma"/>
                <a:sym typeface="Tahoma"/>
              </a:rPr>
              <a:t>Funkciók:</a:t>
            </a:r>
            <a:endParaRPr sz="2200">
              <a:solidFill>
                <a:srgbClr val="21252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200"/>
              <a:buFont typeface="Tahoma"/>
              <a:buChar char="•"/>
            </a:pPr>
            <a:r>
              <a:rPr lang="hu-HU" sz="2200" i="0" u="none" strike="noStrike" cap="none">
                <a:solidFill>
                  <a:srgbClr val="212529"/>
                </a:solidFill>
                <a:latin typeface="Tahoma"/>
                <a:ea typeface="Tahoma"/>
                <a:cs typeface="Tahoma"/>
                <a:sym typeface="Tahoma"/>
              </a:rPr>
              <a:t>kényelmes keresési lehetőségek: keresés akár az összes mű teljes szövegében egyszerre</a:t>
            </a: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200"/>
              <a:buFont typeface="Tahoma"/>
              <a:buChar char="•"/>
            </a:pPr>
            <a:r>
              <a:rPr lang="hu-HU" sz="2200" i="0" u="none" strike="noStrike" cap="none">
                <a:solidFill>
                  <a:srgbClr val="212529"/>
                </a:solidFill>
                <a:latin typeface="Tahoma"/>
                <a:ea typeface="Tahoma"/>
                <a:cs typeface="Tahoma"/>
                <a:sym typeface="Tahoma"/>
              </a:rPr>
              <a:t>könyvjelzők, egyéni jegyzetek elhelyezése</a:t>
            </a: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200"/>
              <a:buFont typeface="Tahoma"/>
              <a:buChar char="•"/>
            </a:pPr>
            <a:r>
              <a:rPr lang="hu-HU" sz="2200" i="0" u="none" strike="noStrike" cap="none">
                <a:solidFill>
                  <a:srgbClr val="212529"/>
                </a:solidFill>
                <a:highlight>
                  <a:schemeClr val="lt1"/>
                </a:highlight>
                <a:latin typeface="Tahoma"/>
                <a:ea typeface="Tahoma"/>
                <a:cs typeface="Tahoma"/>
                <a:sym typeface="Tahoma"/>
              </a:rPr>
              <a:t>dokumentum részek másolása vagy nyomtatása (böngészőből) — akár jegyzetekkel együtt </a:t>
            </a:r>
            <a:endParaRPr sz="2200" i="0" u="none" strike="noStrike" cap="none">
              <a:solidFill>
                <a:srgbClr val="212529"/>
              </a:solidFill>
              <a:highlight>
                <a:schemeClr val="lt1"/>
              </a:highlight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200"/>
              <a:buFont typeface="Tahoma"/>
              <a:buChar char="•"/>
            </a:pPr>
            <a:r>
              <a:rPr lang="hu-HU" sz="2200" i="0" u="none" strike="noStrike" cap="none">
                <a:solidFill>
                  <a:srgbClr val="212529"/>
                </a:solidFill>
                <a:latin typeface="Tahoma"/>
                <a:ea typeface="Tahoma"/>
                <a:cs typeface="Tahoma"/>
                <a:sym typeface="Tahoma"/>
              </a:rPr>
              <a:t>testreszabható navigáció a kiadványokon belül (lapozás vagy görgetés)</a:t>
            </a: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200"/>
              <a:buFont typeface="Tahoma"/>
              <a:buChar char="•"/>
            </a:pPr>
            <a:r>
              <a:rPr lang="hu-HU" sz="2200" i="0" u="none" strike="noStrike" cap="none">
                <a:solidFill>
                  <a:srgbClr val="212529"/>
                </a:solidFill>
                <a:latin typeface="Tahoma"/>
                <a:ea typeface="Tahoma"/>
                <a:cs typeface="Tahoma"/>
                <a:sym typeface="Tahoma"/>
              </a:rPr>
              <a:t>hivatkozások kezelése és gyors beszúrása: a rendszer gombnyomásra felkínálja az adott szövegrész pontos bibliográfiai leírását </a:t>
            </a:r>
            <a:r>
              <a:rPr lang="hu-HU" sz="2200">
                <a:solidFill>
                  <a:srgbClr val="212529"/>
                </a:solidFill>
                <a:latin typeface="Tahoma"/>
                <a:ea typeface="Tahoma"/>
                <a:cs typeface="Tahoma"/>
                <a:sym typeface="Tahoma"/>
              </a:rPr>
              <a:t>három</a:t>
            </a:r>
            <a:r>
              <a:rPr lang="hu-HU" sz="2200" i="0" u="none" strike="noStrike" cap="none">
                <a:solidFill>
                  <a:srgbClr val="212529"/>
                </a:solidFill>
                <a:latin typeface="Tahoma"/>
                <a:ea typeface="Tahoma"/>
                <a:cs typeface="Tahoma"/>
                <a:sym typeface="Tahoma"/>
              </a:rPr>
              <a:t> formátumban (Harvard, Chicago és A</a:t>
            </a:r>
            <a:r>
              <a:rPr lang="hu-HU" sz="2200">
                <a:solidFill>
                  <a:srgbClr val="212529"/>
                </a:solidFill>
                <a:latin typeface="Tahoma"/>
                <a:ea typeface="Tahoma"/>
                <a:cs typeface="Tahoma"/>
                <a:sym typeface="Tahoma"/>
              </a:rPr>
              <a:t>PA</a:t>
            </a:r>
            <a:r>
              <a:rPr lang="hu-HU" sz="2200" i="0" u="none" strike="noStrike" cap="none">
                <a:solidFill>
                  <a:srgbClr val="212529"/>
                </a:solidFill>
                <a:latin typeface="Tahoma"/>
                <a:ea typeface="Tahoma"/>
                <a:cs typeface="Tahoma"/>
                <a:sym typeface="Tahoma"/>
              </a:rPr>
              <a:t>), amely hivatkozásként bemásolható egy külső dokumentumba</a:t>
            </a:r>
            <a:endParaRPr sz="2200">
              <a:solidFill>
                <a:srgbClr val="21252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200" i="0" u="none" strike="noStrike" cap="none">
              <a:solidFill>
                <a:srgbClr val="21252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21252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70C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4" name="Google Shape;114;g1ffaee3f09f_0_6"/>
          <p:cNvSpPr txBox="1"/>
          <p:nvPr/>
        </p:nvSpPr>
        <p:spPr>
          <a:xfrm>
            <a:off x="2429600" y="440775"/>
            <a:ext cx="44649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Általános tudnivalók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" name="Google Shape;119;p20"/>
          <p:cNvGraphicFramePr/>
          <p:nvPr/>
        </p:nvGraphicFramePr>
        <p:xfrm>
          <a:off x="409055" y="1218976"/>
          <a:ext cx="8325900" cy="5098575"/>
        </p:xfrm>
        <a:graphic>
          <a:graphicData uri="http://schemas.openxmlformats.org/drawingml/2006/table">
            <a:tbl>
              <a:tblPr firstRow="1" bandRow="1">
                <a:noFill/>
                <a:tableStyleId>{92FF5FC4-B736-445C-9014-42BC5FE21FA6}</a:tableStyleId>
              </a:tblPr>
              <a:tblGrid>
                <a:gridCol w="416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915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000" u="none" strike="noStrike" cap="none"/>
                        <a:t>htts://mersz.hu/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1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200" u="none" strike="noStrike" cap="none">
                          <a:solidFill>
                            <a:srgbClr val="242943"/>
                          </a:solidFill>
                        </a:rPr>
                        <a:t>Tudományterület</a:t>
                      </a:r>
                      <a:endParaRPr sz="2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200" b="1">
                          <a:solidFill>
                            <a:srgbClr val="0070C0"/>
                          </a:solidFill>
                        </a:rPr>
                        <a:t>gazdaság</a:t>
                      </a:r>
                      <a:r>
                        <a:rPr lang="hu-HU" sz="220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hu-HU" sz="2200" b="1">
                          <a:solidFill>
                            <a:srgbClr val="0070C0"/>
                          </a:solidFill>
                        </a:rPr>
                        <a:t>jogtudomány</a:t>
                      </a:r>
                      <a:r>
                        <a:rPr lang="hu-HU" sz="2200">
                          <a:solidFill>
                            <a:srgbClr val="0070C0"/>
                          </a:solidFill>
                        </a:rPr>
                        <a:t>,</a:t>
                      </a:r>
                      <a:br>
                        <a:rPr lang="hu-HU" sz="2200">
                          <a:solidFill>
                            <a:srgbClr val="0070C0"/>
                          </a:solidFill>
                        </a:rPr>
                      </a:br>
                      <a:r>
                        <a:rPr lang="hu-HU" sz="2200" b="1">
                          <a:solidFill>
                            <a:srgbClr val="0070C0"/>
                          </a:solidFill>
                        </a:rPr>
                        <a:t>műszaki tudományok</a:t>
                      </a:r>
                      <a:r>
                        <a:rPr lang="hu-HU" sz="2200">
                          <a:solidFill>
                            <a:srgbClr val="0070C0"/>
                          </a:solidFill>
                        </a:rPr>
                        <a:t>,  </a:t>
                      </a:r>
                      <a:endParaRPr sz="2200">
                        <a:solidFill>
                          <a:srgbClr val="0070C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200" b="0" i="0" u="none" strike="noStrike" cap="none">
                          <a:solidFill>
                            <a:srgbClr val="0070C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biológia, filozófia, fizika,</a:t>
                      </a:r>
                      <a:endParaRPr sz="2200">
                        <a:solidFill>
                          <a:srgbClr val="0070C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200" b="0" i="0" u="none" strike="noStrike" cap="none">
                          <a:solidFill>
                            <a:srgbClr val="0070C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földrajz,</a:t>
                      </a:r>
                      <a:r>
                        <a:rPr lang="hu-HU" sz="220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hu-HU" sz="2200" b="0" u="none" strike="noStrike" cap="none">
                          <a:solidFill>
                            <a:srgbClr val="0070C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i</a:t>
                      </a:r>
                      <a:r>
                        <a:rPr lang="hu-HU" sz="2200" b="0" i="0" u="none" strike="noStrike" cap="none">
                          <a:solidFill>
                            <a:srgbClr val="0070C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rodalomtudomány,</a:t>
                      </a:r>
                      <a:endParaRPr sz="22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200" b="0" i="0" u="none" strike="noStrike" cap="none">
                          <a:solidFill>
                            <a:srgbClr val="0070C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kémia, matematika,művelődéstörténet nyelvészet, orvostudomány, </a:t>
                      </a:r>
                      <a:r>
                        <a:rPr lang="hu-HU" sz="2200" b="0" u="none" strike="noStrike" cap="none">
                          <a:solidFill>
                            <a:srgbClr val="0070C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p</a:t>
                      </a:r>
                      <a:r>
                        <a:rPr lang="hu-HU" sz="2200" b="0" i="0" u="none" strike="noStrike" cap="none">
                          <a:solidFill>
                            <a:srgbClr val="0070C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edagógia, pszichológia,</a:t>
                      </a:r>
                      <a:r>
                        <a:rPr lang="hu-HU" sz="2200">
                          <a:solidFill>
                            <a:srgbClr val="0070C0"/>
                          </a:solidFill>
                        </a:rPr>
                        <a:t> s</a:t>
                      </a:r>
                      <a:r>
                        <a:rPr lang="hu-HU" sz="2200" b="0" i="0" u="none" strike="noStrike" cap="none">
                          <a:solidFill>
                            <a:srgbClr val="0070C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zociológia,</a:t>
                      </a:r>
                      <a:endParaRPr sz="22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200" b="0" i="0" u="none" strike="noStrike" cap="none">
                          <a:solidFill>
                            <a:srgbClr val="0070C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történelem, zene </a:t>
                      </a:r>
                      <a:endParaRPr sz="2200" b="0" i="0" u="none" strike="noStrike" cap="none">
                        <a:solidFill>
                          <a:srgbClr val="0070C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200" u="none" strike="noStrike" cap="none">
                          <a:solidFill>
                            <a:schemeClr val="dk2"/>
                          </a:solidFill>
                        </a:rPr>
                        <a:t>Hozzáférés módja</a:t>
                      </a:r>
                      <a:endParaRPr sz="2200" u="none" strike="noStrike" cap="none">
                        <a:solidFill>
                          <a:schemeClr val="dk2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200" u="none" strike="noStrike" cap="none">
                          <a:solidFill>
                            <a:srgbClr val="0070C0"/>
                          </a:solidFill>
                        </a:rPr>
                        <a:t>helyben, EduID, VPN</a:t>
                      </a:r>
                      <a:endParaRPr sz="2200" u="none" strike="noStrike" cap="none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0" name="Google Shape;120;p20"/>
          <p:cNvSpPr txBox="1"/>
          <p:nvPr/>
        </p:nvSpPr>
        <p:spPr>
          <a:xfrm>
            <a:off x="2255850" y="481049"/>
            <a:ext cx="55080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Általános tudnivalók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" name="Google Shape;125;p21"/>
          <p:cNvGraphicFramePr/>
          <p:nvPr>
            <p:extLst>
              <p:ext uri="{D42A27DB-BD31-4B8C-83A1-F6EECF244321}">
                <p14:modId xmlns:p14="http://schemas.microsoft.com/office/powerpoint/2010/main" val="234484377"/>
              </p:ext>
            </p:extLst>
          </p:nvPr>
        </p:nvGraphicFramePr>
        <p:xfrm>
          <a:off x="402421" y="1262044"/>
          <a:ext cx="8346300" cy="5018500"/>
        </p:xfrm>
        <a:graphic>
          <a:graphicData uri="http://schemas.openxmlformats.org/drawingml/2006/table">
            <a:tbl>
              <a:tblPr firstRow="1" bandRow="1">
                <a:noFill/>
                <a:tableStyleId>{92FF5FC4-B736-445C-9014-42BC5FE21FA6}</a:tableStyleId>
              </a:tblPr>
              <a:tblGrid>
                <a:gridCol w="404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980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200" u="none" strike="noStrike" cap="none"/>
                        <a:t>https://mersz.hu/</a:t>
                      </a:r>
                      <a:endParaRPr sz="1600" u="none" strike="noStrike" cap="none"/>
                    </a:p>
                  </a:txBody>
                  <a:tcPr marL="91450" marR="91450" marT="45725" marB="45725" anchor="ctr"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5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200" u="none" strike="noStrike" cap="none">
                          <a:solidFill>
                            <a:srgbClr val="242943"/>
                          </a:solidFill>
                        </a:rPr>
                        <a:t>Gyűjtemény</a:t>
                      </a:r>
                      <a:endParaRPr sz="22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200" u="none" strike="noStrike" cap="none" dirty="0">
                          <a:solidFill>
                            <a:srgbClr val="0070C0"/>
                          </a:solidFill>
                        </a:rPr>
                        <a:t>teljes szövegű (tudományos értékű) könyvek, </a:t>
                      </a:r>
                      <a:br>
                        <a:rPr lang="hu-HU" sz="2200" u="none" strike="noStrike" cap="none" dirty="0">
                          <a:solidFill>
                            <a:srgbClr val="0070C0"/>
                          </a:solidFill>
                        </a:rPr>
                      </a:br>
                      <a:r>
                        <a:rPr lang="hu-HU" sz="2200" dirty="0">
                          <a:solidFill>
                            <a:srgbClr val="0070C0"/>
                          </a:solidFill>
                        </a:rPr>
                        <a:t>felsőoktatási jegyzetek, </a:t>
                      </a:r>
                      <a:r>
                        <a:rPr lang="hu-HU" sz="2200" u="none" strike="noStrike" cap="none" dirty="0">
                          <a:solidFill>
                            <a:srgbClr val="0070C0"/>
                          </a:solidFill>
                        </a:rPr>
                        <a:t> folyóiratok (Akadémiai Értesítő, Magyar </a:t>
                      </a:r>
                      <a:r>
                        <a:rPr lang="hu-HU" sz="2200" dirty="0">
                          <a:solidFill>
                            <a:srgbClr val="0070C0"/>
                          </a:solidFill>
                        </a:rPr>
                        <a:t>Tudomány)</a:t>
                      </a:r>
                      <a:endParaRPr sz="2200" u="none" strike="noStrike" cap="none" dirty="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4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200" u="none" strike="noStrike" cap="none">
                          <a:solidFill>
                            <a:srgbClr val="242943"/>
                          </a:solidFill>
                        </a:rPr>
                        <a:t>Előfizetés</a:t>
                      </a:r>
                      <a:endParaRPr sz="2200" u="none" strike="noStrike" cap="none"/>
                    </a:p>
                  </a:txBody>
                  <a:tcPr marL="91450" marR="91450" marT="45725" marB="45725"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200" dirty="0">
                          <a:solidFill>
                            <a:srgbClr val="0070C0"/>
                          </a:solidFill>
                        </a:rPr>
                        <a:t>mersz.hu </a:t>
                      </a:r>
                      <a:endParaRPr sz="2200" u="none" strike="noStrike" cap="none" dirty="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8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200" u="none" strike="noStrike" cap="none">
                          <a:solidFill>
                            <a:srgbClr val="242943"/>
                          </a:solidFill>
                        </a:rPr>
                        <a:t>OA publikálási lehetőség</a:t>
                      </a:r>
                      <a:endParaRPr sz="2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200" u="none" strike="noStrike" cap="none" dirty="0">
                          <a:solidFill>
                            <a:srgbClr val="0070C0"/>
                          </a:solidFill>
                        </a:rPr>
                        <a:t>nincs</a:t>
                      </a:r>
                      <a:endParaRPr sz="2200" u="none" strike="noStrike" cap="none" dirty="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6" name="Google Shape;126;p21"/>
          <p:cNvSpPr txBox="1"/>
          <p:nvPr/>
        </p:nvSpPr>
        <p:spPr>
          <a:xfrm>
            <a:off x="2414221" y="459949"/>
            <a:ext cx="56109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Általános tudnivalók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" name="Google Shape;131;p4"/>
          <p:cNvGraphicFramePr/>
          <p:nvPr/>
        </p:nvGraphicFramePr>
        <p:xfrm>
          <a:off x="430481" y="1194995"/>
          <a:ext cx="8283025" cy="5197598"/>
        </p:xfrm>
        <a:graphic>
          <a:graphicData uri="http://schemas.openxmlformats.org/drawingml/2006/table">
            <a:tbl>
              <a:tblPr firstRow="1" bandRow="1">
                <a:noFill/>
                <a:tableStyleId>{92FF5FC4-B736-445C-9014-42BC5FE21FA6}</a:tableStyleId>
              </a:tblPr>
              <a:tblGrid>
                <a:gridCol w="401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6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000" u="none" strike="noStrike" cap="none"/>
                        <a:t>Kar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000" u="none" strike="noStrike" cap="none"/>
                        <a:t>Tanszék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500">
                          <a:solidFill>
                            <a:srgbClr val="242843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Albert Kázmér Mosonmagyaróvári Kar</a:t>
                      </a:r>
                      <a:endParaRPr sz="1500" u="none" strike="noStrike" cap="none">
                        <a:solidFill>
                          <a:srgbClr val="242843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500">
                          <a:solidFill>
                            <a:srgbClr val="242843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minden tanszék</a:t>
                      </a:r>
                      <a:endParaRPr sz="1500" u="none" strike="noStrike" cap="none">
                        <a:solidFill>
                          <a:srgbClr val="242843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500">
                          <a:solidFill>
                            <a:srgbClr val="242843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Apáczai Csere János Pedagógiai, Humán- és Társadalomtudományi Kar</a:t>
                      </a:r>
                      <a:endParaRPr sz="1500" u="none" strike="noStrike" cap="none">
                        <a:solidFill>
                          <a:srgbClr val="242843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500">
                          <a:solidFill>
                            <a:srgbClr val="242843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minden tanszék</a:t>
                      </a:r>
                      <a:endParaRPr sz="1500" u="none" strike="noStrike" cap="none">
                        <a:solidFill>
                          <a:srgbClr val="242843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500">
                          <a:solidFill>
                            <a:srgbClr val="242843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Audi Hungaria Járműmérnöki Kar</a:t>
                      </a:r>
                      <a:endParaRPr sz="1500" u="none" strike="noStrike" cap="none">
                        <a:solidFill>
                          <a:srgbClr val="242843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500">
                          <a:solidFill>
                            <a:srgbClr val="242843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minden tanszék</a:t>
                      </a:r>
                      <a:endParaRPr sz="1500" u="none" strike="noStrike" cap="none">
                        <a:solidFill>
                          <a:srgbClr val="242843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500">
                          <a:solidFill>
                            <a:srgbClr val="242843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Deák Ferenc Állam- és Jogtudományi Kar</a:t>
                      </a:r>
                      <a:endParaRPr sz="1500" u="none" strike="noStrike" cap="none">
                        <a:solidFill>
                          <a:srgbClr val="242843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500">
                          <a:solidFill>
                            <a:srgbClr val="242843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minden tanszék</a:t>
                      </a:r>
                      <a:endParaRPr sz="1500" u="none" strike="noStrike" cap="none">
                        <a:solidFill>
                          <a:srgbClr val="242843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500">
                          <a:solidFill>
                            <a:srgbClr val="242843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Egészségtudományi Kar</a:t>
                      </a:r>
                      <a:endParaRPr sz="1500" u="none" strike="noStrike" cap="none">
                        <a:solidFill>
                          <a:srgbClr val="242843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500">
                          <a:solidFill>
                            <a:srgbClr val="242843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minden tanszék</a:t>
                      </a:r>
                      <a:endParaRPr sz="1500" u="none" strike="noStrike" cap="none">
                        <a:solidFill>
                          <a:srgbClr val="242843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500">
                          <a:solidFill>
                            <a:srgbClr val="242843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Építész-, Építő- és Közlekedésmérnöki Kar</a:t>
                      </a:r>
                      <a:endParaRPr sz="1500" u="none" strike="noStrike" cap="none">
                        <a:solidFill>
                          <a:srgbClr val="242843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500">
                          <a:solidFill>
                            <a:srgbClr val="242843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minden tanszék</a:t>
                      </a:r>
                      <a:endParaRPr sz="1500" u="none" strike="noStrike" cap="none">
                        <a:solidFill>
                          <a:srgbClr val="242843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1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500">
                          <a:solidFill>
                            <a:srgbClr val="242843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Gépészmérnöki, Informatikai és Villamosmérnöki Kar</a:t>
                      </a:r>
                      <a:endParaRPr sz="1500" u="none" strike="noStrike" cap="none">
                        <a:solidFill>
                          <a:srgbClr val="242843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500">
                          <a:solidFill>
                            <a:srgbClr val="242843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minden tanszék</a:t>
                      </a:r>
                      <a:endParaRPr sz="1500" u="none" strike="noStrike" cap="none">
                        <a:solidFill>
                          <a:srgbClr val="242843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8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500">
                          <a:solidFill>
                            <a:srgbClr val="242843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Kautz Gyula Gazdaságtudományi Kar</a:t>
                      </a:r>
                      <a:endParaRPr sz="1500" u="none" strike="noStrike" cap="none">
                        <a:solidFill>
                          <a:srgbClr val="242843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500">
                          <a:solidFill>
                            <a:srgbClr val="242843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minden tanszék</a:t>
                      </a:r>
                      <a:endParaRPr sz="1500" u="none" strike="noStrike" cap="none">
                        <a:solidFill>
                          <a:srgbClr val="242843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8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500">
                          <a:solidFill>
                            <a:srgbClr val="242843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Művészeti Kar</a:t>
                      </a:r>
                      <a:endParaRPr sz="1500" u="none" strike="noStrike" cap="none">
                        <a:solidFill>
                          <a:srgbClr val="242843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500">
                          <a:solidFill>
                            <a:srgbClr val="242843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minden tanszék</a:t>
                      </a:r>
                      <a:endParaRPr sz="1500" u="none" strike="noStrike" cap="none">
                        <a:solidFill>
                          <a:srgbClr val="242843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2" name="Google Shape;132;p4"/>
          <p:cNvSpPr txBox="1"/>
          <p:nvPr/>
        </p:nvSpPr>
        <p:spPr>
          <a:xfrm>
            <a:off x="2403575" y="456825"/>
            <a:ext cx="5944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Kapcsolódás karhoz, tanszékhez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 txBox="1"/>
          <p:nvPr/>
        </p:nvSpPr>
        <p:spPr>
          <a:xfrm>
            <a:off x="314700" y="1239525"/>
            <a:ext cx="8574300" cy="50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7B9D9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Tahoma"/>
              <a:buChar char="●"/>
            </a:pPr>
            <a:r>
              <a:rPr lang="hu-HU" sz="2200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több mint 940 magyar nyelvű könyv teljes szöveggel (szakkönyvek)</a:t>
            </a:r>
            <a:endParaRPr sz="2200" dirty="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Tahoma"/>
              <a:buChar char="●"/>
            </a:pPr>
            <a:r>
              <a:rPr lang="hu-HU" sz="2200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folyóiratok: </a:t>
            </a:r>
            <a:endParaRPr sz="2200" dirty="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14400" lvl="1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Tahoma"/>
              <a:buChar char="○"/>
            </a:pPr>
            <a:r>
              <a:rPr lang="hu-HU" sz="22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Magyar Tudomány</a:t>
            </a:r>
            <a:r>
              <a:rPr lang="hu-HU" sz="2200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(2017. októbertől - 2023) regisztráció nélkül szabadon elérhető</a:t>
            </a:r>
            <a:endParaRPr sz="2200" dirty="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Archívuma (1840-től) </a:t>
            </a:r>
            <a:r>
              <a:rPr lang="hu-HU" sz="2200" u="sng" dirty="0">
                <a:solidFill>
                  <a:schemeClr val="hlink"/>
                </a:solidFill>
                <a:highlight>
                  <a:srgbClr val="F4F4DF"/>
                </a:highlight>
                <a:latin typeface="Tahoma"/>
                <a:ea typeface="Tahoma"/>
                <a:cs typeface="Tahoma"/>
                <a:sym typeface="Tahoma"/>
                <a:hlinkClick r:id="rId3"/>
              </a:rPr>
              <a:t>REAL-J-ben</a:t>
            </a:r>
            <a:r>
              <a:rPr lang="hu-HU" sz="1100" dirty="0">
                <a:solidFill>
                  <a:srgbClr val="008080"/>
                </a:solidFill>
                <a:highlight>
                  <a:srgbClr val="F4F4DF"/>
                </a:highlight>
              </a:rPr>
              <a:t>   </a:t>
            </a:r>
            <a:r>
              <a:rPr lang="hu-HU" sz="2200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(MTA Könyvtárának </a:t>
            </a:r>
            <a:r>
              <a:rPr lang="hu-HU" sz="2200" dirty="0" err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Repozitóriumában</a:t>
            </a:r>
            <a:r>
              <a:rPr lang="hu-HU" sz="2200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) érhető el (és nem az AK </a:t>
            </a:r>
            <a:r>
              <a:rPr lang="hu-HU" sz="2200" dirty="0" err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Journals</a:t>
            </a:r>
            <a:r>
              <a:rPr lang="hu-HU" sz="2200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-ban). Erről a Mersz-ben nincs információ.</a:t>
            </a:r>
            <a:endParaRPr sz="2200" dirty="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14400" lvl="1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Tahoma"/>
              <a:buChar char="○"/>
            </a:pPr>
            <a:r>
              <a:rPr lang="hu-HU" sz="22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Akadémiai Értesítő</a:t>
            </a:r>
            <a:r>
              <a:rPr lang="hu-HU" sz="2200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(2021-től)</a:t>
            </a:r>
            <a:endParaRPr sz="2200" dirty="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2389348" y="471601"/>
            <a:ext cx="45660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Dokumentumtípusok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/>
          <p:nvPr/>
        </p:nvSpPr>
        <p:spPr>
          <a:xfrm>
            <a:off x="2333200" y="465725"/>
            <a:ext cx="6277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 t="11516" b="4421"/>
          <a:stretch/>
        </p:blipFill>
        <p:spPr>
          <a:xfrm>
            <a:off x="352538" y="2429825"/>
            <a:ext cx="8438924" cy="399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6"/>
          <p:cNvSpPr txBox="1"/>
          <p:nvPr/>
        </p:nvSpPr>
        <p:spPr>
          <a:xfrm>
            <a:off x="390300" y="1150150"/>
            <a:ext cx="8363400" cy="11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 kezdő oldalon egy általános keresőmezőt találunk, valamit tovább léphetünk más keresési funkciókhoz. </a:t>
            </a:r>
            <a:b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hu-HU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Nincs lehetőség összetett keresésre.</a:t>
            </a: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ze_szinek">
      <a:dk1>
        <a:srgbClr val="07B9D9"/>
      </a:dk1>
      <a:lt1>
        <a:srgbClr val="FFFFFF"/>
      </a:lt1>
      <a:dk2>
        <a:srgbClr val="242843"/>
      </a:dk2>
      <a:lt2>
        <a:srgbClr val="D1D3D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1000</Words>
  <Application>Microsoft Office PowerPoint</Application>
  <PresentationFormat>Diavetítés a képernyőre (4:3 oldalarány)</PresentationFormat>
  <Paragraphs>146</Paragraphs>
  <Slides>30</Slides>
  <Notes>30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7" baseType="lpstr">
      <vt:lpstr>Times New Roman</vt:lpstr>
      <vt:lpstr>Calibri</vt:lpstr>
      <vt:lpstr>Roboto</vt:lpstr>
      <vt:lpstr>Tahoma</vt:lpstr>
      <vt:lpstr>Arial</vt:lpstr>
      <vt:lpstr>Noto Sans Symbols</vt:lpstr>
      <vt:lpstr>Default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xmeditor01</dc:creator>
  <cp:lastModifiedBy>Szlatárovics Mónika</cp:lastModifiedBy>
  <cp:revision>2</cp:revision>
  <dcterms:created xsi:type="dcterms:W3CDTF">2019-08-01T06:27:51Z</dcterms:created>
  <dcterms:modified xsi:type="dcterms:W3CDTF">2023-02-13T09:49:17Z</dcterms:modified>
</cp:coreProperties>
</file>