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IRsgSzaBLsjLCCx+w0PXkEB91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4A1DF-823B-49B1-8701-1F89DEFDE384}">
  <a:tblStyle styleId="{8794A1DF-823B-49B1-8701-1F89DEFDE384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tcBdr/>
        <a:fill>
          <a:solidFill>
            <a:srgbClr val="CAE6F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6F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23312f6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23312f6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23312f6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23312f6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23312f62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23312f62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48b8043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2048b8043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41b87041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2041b87041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41b87041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2041b87041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41b87041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041b87041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febc2141a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1febc2141a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>
                <a:solidFill>
                  <a:srgbClr val="1F3864"/>
                </a:solidFill>
              </a:rPr>
              <a:t>SpringerLink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Készítette</a:t>
            </a:r>
            <a:r>
              <a:rPr lang="hu-HU">
                <a:solidFill>
                  <a:srgbClr val="000000"/>
                </a:solidFill>
              </a:rPr>
              <a:t>: Lilikné Csákány Andrea, Zsömle Viktor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2023</a:t>
            </a:r>
            <a:r>
              <a:rPr lang="hu-HU" sz="13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.02.06.</a:t>
            </a:r>
            <a:endParaRPr>
              <a:solidFill>
                <a:srgbClr val="2429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023312f62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0250"/>
            <a:ext cx="9143999" cy="491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911747" y="2067858"/>
            <a:ext cx="7320506" cy="34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008125" y="2181350"/>
            <a:ext cx="77406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 b="1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Folyóirat (több mint 2700)</a:t>
            </a:r>
            <a:endParaRPr sz="2600" b="1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500"/>
              <a:buFont typeface="Tahoma"/>
              <a:buChar char="-"/>
            </a:pPr>
            <a:r>
              <a:rPr lang="hu-HU" sz="2500" b="1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Folyóiratcikk (több mint 8,3 millió)</a:t>
            </a:r>
            <a:endParaRPr sz="2500" b="1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Könyv (több mint 130 ezer)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Könyvfejezet (több mint 5 millió)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Könyvsorozat (3800)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Kutatási jegyzőkönyv (31 ezer)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Kézikönyv (268)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Enciklopédia szócikk (közel 300 ezer)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42943"/>
              </a:buClr>
              <a:buSzPts val="2600"/>
              <a:buFont typeface="Tahoma"/>
              <a:buChar char="-"/>
            </a:pPr>
            <a:r>
              <a:rPr lang="hu-HU" sz="26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Videók (közel 400)</a:t>
            </a:r>
            <a:endParaRPr sz="26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b="1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Browse 15,608,810 resources (2023.02.01.)</a:t>
            </a:r>
            <a:endParaRPr sz="2500" b="1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813575" y="2043249"/>
            <a:ext cx="74274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813573" y="149255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925425" y="2197875"/>
            <a:ext cx="7823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Keresőfelületét 2013-tól újították.</a:t>
            </a:r>
            <a:endParaRPr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Advanced search (részletes keresés) - keresősáv mellett a fogaskerék ikonra kattintva érhető el. Szinte teljesen a Google Speciális és a Google Scholar űrlapjainak a mintájára épül.</a:t>
            </a:r>
            <a:endParaRPr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0" y="3925100"/>
            <a:ext cx="9074950" cy="232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023312f62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8950"/>
            <a:ext cx="9143999" cy="491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023312f626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9175"/>
            <a:ext cx="9143999" cy="491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849725" y="2479001"/>
            <a:ext cx="7427400" cy="20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Tahoma"/>
              <a:buChar char="●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Academic edition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●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Corporate edition 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●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Article Approval Service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●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Librarians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Jól böngészhető felület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813573" y="1492551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5" y="4513299"/>
            <a:ext cx="8839200" cy="143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48b8043a5_0_0"/>
          <p:cNvSpPr txBox="1"/>
          <p:nvPr/>
        </p:nvSpPr>
        <p:spPr>
          <a:xfrm>
            <a:off x="813573" y="14925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Article Approval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2048b8043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463" y="2245326"/>
            <a:ext cx="6927072" cy="450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2265990"/>
            <a:ext cx="58483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41b87041c_1_2"/>
          <p:cNvSpPr txBox="1"/>
          <p:nvPr/>
        </p:nvSpPr>
        <p:spPr>
          <a:xfrm>
            <a:off x="813573" y="149255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 Bookshelf</a:t>
            </a: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ebookshelf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2041b87041c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95751"/>
            <a:ext cx="8839200" cy="411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41b87041c_1_8"/>
          <p:cNvSpPr txBox="1"/>
          <p:nvPr/>
        </p:nvSpPr>
        <p:spPr>
          <a:xfrm>
            <a:off x="813573" y="149255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Folyóirat-figyelés, értesítés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041b87041c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30226"/>
            <a:ext cx="8839201" cy="389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2041b87041c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24225"/>
            <a:ext cx="8991600" cy="456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5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hlink"/>
                </a:solidFill>
                <a:hlinkClick r:id="rId3"/>
              </a:rPr>
              <a:t>https://link.springer.com/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221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222" name="Google Shape;222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Név: Lilikné Csákány Andrea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Email cím: lilikne@sze.hu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Név</a:t>
            </a: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: Zsömle Viktor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Email cím: zsviktor@sze.hu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700643" y="21242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38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 u="none" strike="noStrike" cap="none"/>
                        <a:t>https://link.springer.com/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Multidiszciplináris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(főként természettudományos, technológiai,orvosi,politikatudo-mány,management,matematika)</a:t>
                      </a: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EduID, VPN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Gyűjtemény</a:t>
                      </a: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1997-től teljes szövegű (1997 előtt csak a cikkek adatai láthatók)</a:t>
                      </a: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9"/>
          <p:cNvGraphicFramePr/>
          <p:nvPr/>
        </p:nvGraphicFramePr>
        <p:xfrm>
          <a:off x="700643" y="23633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38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 u="none" strike="noStrike" cap="none"/>
                        <a:t>https://link.springer.com/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Nyelv (a felület nyelve)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angol (német)</a:t>
                      </a: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Előfizetés</a:t>
                      </a:r>
                      <a:endParaRPr sz="20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SpringerLink (Springer Nature - Springer Journals)</a:t>
                      </a:r>
                      <a:endParaRPr sz="20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OA publikálási lehetőség lhttps://link.springer.com/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Ingyenes OA publikálási lehetőség (Fully OA Journals; Hybrid journals)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" name="Google Shape;113;p19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g1febc2141aa_1_1"/>
          <p:cNvGraphicFramePr/>
          <p:nvPr/>
        </p:nvGraphicFramePr>
        <p:xfrm>
          <a:off x="700643" y="23633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726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 u="none" strike="noStrike" cap="none"/>
                        <a:t>https://link.springer.com/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25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943"/>
                        </a:buClr>
                        <a:buSzPts val="2000"/>
                        <a:buChar char="-"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A webhely bármilyen eszközön megtekinthető (számítógép, laptop, mobiltelefon, Tablet)</a:t>
                      </a:r>
                      <a:endParaRPr sz="2000">
                        <a:solidFill>
                          <a:srgbClr val="2429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25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943"/>
                        </a:buClr>
                        <a:buSzPts val="2000"/>
                        <a:buChar char="-"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Beépített PDF-olvasó 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950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943"/>
                        </a:buClr>
                        <a:buSzPts val="2000"/>
                        <a:buChar char="-"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PDF dokumentumok nyomtatása</a:t>
                      </a:r>
                      <a:endParaRPr sz="2000">
                        <a:solidFill>
                          <a:srgbClr val="242943"/>
                        </a:solidFill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943"/>
                        </a:buClr>
                        <a:buSzPts val="2000"/>
                        <a:buChar char="-"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Tartalom letöltése PDF formátumban</a:t>
                      </a:r>
                      <a:endParaRPr sz="2000">
                        <a:solidFill>
                          <a:srgbClr val="242943"/>
                        </a:solidFill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943"/>
                        </a:buClr>
                        <a:buSzPts val="2000"/>
                        <a:buChar char="-"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Naponta frissül az adatbázis tartalma</a:t>
                      </a:r>
                      <a:endParaRPr sz="2000">
                        <a:solidFill>
                          <a:srgbClr val="242943"/>
                        </a:solidFill>
                      </a:endParaRPr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2943"/>
                        </a:buClr>
                        <a:buSzPts val="2000"/>
                        <a:buChar char="-"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Bibliográfiai adatok előfizetés nélkül is kereshetők</a:t>
                      </a:r>
                      <a:endParaRPr sz="2000">
                        <a:solidFill>
                          <a:srgbClr val="2429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Google Shape;119;g1febc2141aa_1_1"/>
          <p:cNvSpPr txBox="1"/>
          <p:nvPr/>
        </p:nvSpPr>
        <p:spPr>
          <a:xfrm>
            <a:off x="813573" y="1492551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0"/>
          <p:cNvGraphicFramePr/>
          <p:nvPr/>
        </p:nvGraphicFramePr>
        <p:xfrm>
          <a:off x="638709" y="15407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250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Tanszék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Kapcsolódás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Audi Hungaria Járműmérnöki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gépészet, informatika, fizika matematika, anyagtudomány, menedzsment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A.CS.J. Pedagógiai, Humán-, és Társadalom- tudományi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>
                        <a:solidFill>
                          <a:srgbClr val="2429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Oktatás, földrajz, történelem, irodalom,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pszichológia, társadalom- tudományok, üzlet- és menedzsment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5" name="Google Shape;125;p20"/>
          <p:cNvSpPr txBox="1"/>
          <p:nvPr/>
        </p:nvSpPr>
        <p:spPr>
          <a:xfrm>
            <a:off x="813573" y="942535"/>
            <a:ext cx="7317600" cy="1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1"/>
          <p:cNvGraphicFramePr/>
          <p:nvPr/>
        </p:nvGraphicFramePr>
        <p:xfrm>
          <a:off x="708483" y="15094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24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Tanszék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Kapcsolódás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Deák Ferenc Állam- és Jogtudományi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jogtudomány, történelem, Politikatudomány és nemzetközi kapcsolatok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Építész-, Építő-, és Közlekedésmérnöki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matematika, anyagtudomány, gépészet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1" name="Google Shape;131;p21"/>
          <p:cNvSpPr txBox="1"/>
          <p:nvPr/>
        </p:nvSpPr>
        <p:spPr>
          <a:xfrm>
            <a:off x="804602" y="1070522"/>
            <a:ext cx="7534795" cy="54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22"/>
          <p:cNvGraphicFramePr/>
          <p:nvPr/>
        </p:nvGraphicFramePr>
        <p:xfrm>
          <a:off x="708483" y="15094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24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Tanszék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Kapcsolódás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Egészség-, és Sporttudományi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orvostudomány és közegészségügy, élettudományok, 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Gépészmérnöki, informatikai és Villamosmérnöki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I</a:t>
                      </a: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nformatika, gépészet, fizika, matemat</a:t>
                      </a: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i</a:t>
                      </a: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k</a:t>
                      </a: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a,</a:t>
                      </a: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 anyagtudomány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Google Shape;137;p22"/>
          <p:cNvSpPr txBox="1"/>
          <p:nvPr/>
        </p:nvSpPr>
        <p:spPr>
          <a:xfrm>
            <a:off x="804602" y="1070522"/>
            <a:ext cx="7534795" cy="54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3"/>
          <p:cNvGraphicFramePr/>
          <p:nvPr/>
        </p:nvGraphicFramePr>
        <p:xfrm>
          <a:off x="708483" y="15094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{8794A1DF-823B-49B1-8701-1F89DEFDE384}</a:tableStyleId>
              </a:tblPr>
              <a:tblGrid>
                <a:gridCol w="24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Tanszék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Kapcsolódás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Kautz Gyula Gazdaságtudományi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ü</a:t>
                      </a: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zlet és menedzsment, gazdaság, statisztika, matematika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 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Albert Kázmér Moso</a:t>
                      </a: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nm</a:t>
                      </a: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agyaróvári Kar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Mindegyik tanszék tud kapcsolódni valamelyik tudományterülethez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biomedicina, kémia, élettudományok, Földtudományok</a:t>
                      </a:r>
                      <a:endParaRPr sz="20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" name="Google Shape;143;p23"/>
          <p:cNvSpPr txBox="1"/>
          <p:nvPr/>
        </p:nvSpPr>
        <p:spPr>
          <a:xfrm>
            <a:off x="804602" y="1070522"/>
            <a:ext cx="7534795" cy="54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Diavetítés a képernyőre (4:3 oldalarány)</PresentationFormat>
  <Paragraphs>116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Noto Sans Symbols</vt:lpstr>
      <vt:lpstr>Tahoma</vt:lpstr>
      <vt:lpstr>Arial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Lilikné Csákány Andrea</cp:lastModifiedBy>
  <cp:revision>1</cp:revision>
  <dcterms:created xsi:type="dcterms:W3CDTF">2019-08-01T06:27:51Z</dcterms:created>
  <dcterms:modified xsi:type="dcterms:W3CDTF">2023-02-06T10:25:57Z</dcterms:modified>
</cp:coreProperties>
</file>