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6" r:id="rId6"/>
    <p:sldId id="259" r:id="rId7"/>
    <p:sldId id="260" r:id="rId8"/>
    <p:sldId id="261" r:id="rId9"/>
    <p:sldId id="262" r:id="rId10"/>
    <p:sldId id="269" r:id="rId11"/>
    <p:sldId id="270" r:id="rId12"/>
    <p:sldId id="268" r:id="rId13"/>
    <p:sldId id="271" r:id="rId14"/>
    <p:sldId id="263" r:id="rId15"/>
    <p:sldId id="264" r:id="rId16"/>
    <p:sldId id="265" r:id="rId17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++ShROAhZenj1XKX8WrSIYVPy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BF65C5-FD78-4642-B7A0-D9FB86841D59}">
  <a:tblStyle styleId="{32BF65C5-FD78-4642-B7A0-D9FB86841D59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3F8"/>
          </a:solidFill>
        </a:fill>
      </a:tcStyle>
    </a:wholeTbl>
    <a:band1H>
      <a:tcTxStyle/>
      <a:tcStyle>
        <a:tcBdr/>
        <a:fill>
          <a:solidFill>
            <a:srgbClr val="CAE6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6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6798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418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348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5072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398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2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2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9" name="Google Shape;9;p12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2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3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8" name="Google Shape;18;p13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3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4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2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>
            <a:spLocks noGrp="1"/>
          </p:cNvSpPr>
          <p:nvPr>
            <p:ph type="tbl" idx="3"/>
          </p:nvPr>
        </p:nvSpPr>
        <p:spPr>
          <a:xfrm>
            <a:off x="239486" y="2359025"/>
            <a:ext cx="8643256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5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5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34" name="Google Shape;34;p15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8686"/>
                </a:buClr>
                <a:buSzPts val="900"/>
                <a:buFont typeface="Tahoma"/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6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16"/>
          <p:cNvGrpSpPr/>
          <p:nvPr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43" name="Google Shape;43;p16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6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254109" y="6261834"/>
              <a:ext cx="35779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hu-HU" sz="900" b="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‹#›</a:t>
              </a:fld>
              <a:endParaRPr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6" name="Google Shape;46;p16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7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61" name="Google Shape;61;p17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17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" name="Google Shape;63;p17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8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9" name="Google Shape;79;p18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18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511">
          <p15:clr>
            <a:srgbClr val="F26B43"/>
          </p15:clr>
        </p15:guide>
        <p15:guide id="2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aktars.h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aktars.hu/accounts/profil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aktars.hu/szaktuda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agrarium7.h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205215" y="2407691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hu-HU"/>
              <a:t>ADATBÁZISAINK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body" idx="2"/>
          </p:nvPr>
        </p:nvSpPr>
        <p:spPr>
          <a:xfrm>
            <a:off x="221692" y="3074748"/>
            <a:ext cx="3490772" cy="47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FF0000"/>
              </a:buClr>
            </a:pP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  <a:latin typeface="Gotham"/>
              </a:rPr>
              <a:t>Szaktdáus</a:t>
            </a:r>
            <a:r>
              <a:rPr lang="hu-HU" dirty="0">
                <a:solidFill>
                  <a:srgbClr val="FFFFFF"/>
                </a:solidFill>
                <a:latin typeface="Gotham"/>
              </a:rPr>
              <a:t> </a:t>
            </a:r>
            <a:r>
              <a:rPr lang="hu-HU" b="1" i="0" dirty="0">
                <a:solidFill>
                  <a:srgbClr val="FFFFFF"/>
                </a:solidFill>
                <a:effectLst/>
                <a:latin typeface="Gotham"/>
              </a:rPr>
              <a:t>K</a:t>
            </a:r>
            <a:r>
              <a:rPr lang="hu-HU" dirty="0">
                <a:solidFill>
                  <a:srgbClr val="FF0000"/>
                </a:solidFill>
              </a:rPr>
              <a:t>  </a:t>
            </a:r>
            <a:r>
              <a:rPr lang="hu-HU" b="1" i="0" dirty="0">
                <a:solidFill>
                  <a:schemeClr val="accent1">
                    <a:lumMod val="75000"/>
                  </a:schemeClr>
                </a:solidFill>
                <a:effectLst/>
                <a:latin typeface="Gotham"/>
              </a:rPr>
              <a:t>Szaktudás Kiadó Ház</a:t>
            </a:r>
            <a:endParaRPr lang="hu-HU" b="0" i="0" dirty="0">
              <a:solidFill>
                <a:schemeClr val="accent1">
                  <a:lumMod val="75000"/>
                </a:schemeClr>
              </a:solidFill>
              <a:effectLst/>
              <a:latin typeface="Gotha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ahoma"/>
              <a:buNone/>
            </a:pPr>
            <a:endParaRPr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3"/>
          </p:nvPr>
        </p:nvSpPr>
        <p:spPr>
          <a:xfrm>
            <a:off x="205215" y="5562290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dirty="0"/>
              <a:t>Készítette: Beckné Csehi Mónika, Szabó Zsolt</a:t>
            </a:r>
            <a:endParaRPr lang="hu-HU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endParaRPr dirty="0"/>
          </a:p>
        </p:txBody>
      </p:sp>
      <p:sp>
        <p:nvSpPr>
          <p:cNvPr id="6" name="Google Shape;94;p1"/>
          <p:cNvSpPr txBox="1">
            <a:spLocks/>
          </p:cNvSpPr>
          <p:nvPr/>
        </p:nvSpPr>
        <p:spPr>
          <a:xfrm>
            <a:off x="5043074" y="5527344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indent="0">
              <a:spcBef>
                <a:spcPts val="0"/>
              </a:spcBef>
              <a:buFont typeface="Tahoma"/>
              <a:buNone/>
            </a:pPr>
            <a:r>
              <a:rPr lang="hu-HU" dirty="0">
                <a:solidFill>
                  <a:schemeClr val="bg2"/>
                </a:solidFill>
              </a:rPr>
              <a:t>2023.02.20.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7189EE9-C80B-72C5-1FB4-46511435E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1665"/>
            <a:ext cx="9144000" cy="92333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848AF"/>
                </a:solidFill>
                <a:effectLst/>
                <a:latin typeface="Gotham"/>
              </a:rPr>
              <a:t>  </a:t>
            </a:r>
            <a:r>
              <a:rPr kumimoji="0" lang="hu-HU" altLang="hu-HU" sz="1500" b="0" i="0" u="none" strike="noStrike" cap="none" normalizeH="0" baseline="0" dirty="0">
                <a:ln>
                  <a:noFill/>
                </a:ln>
                <a:solidFill>
                  <a:srgbClr val="0848AF"/>
                </a:solidFill>
                <a:effectLst/>
                <a:latin typeface="Gotham"/>
                <a:hlinkClick r:id="rId3"/>
              </a:rPr>
              <a:t>         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0848AF"/>
                </a:solidFill>
                <a:effectLst/>
                <a:latin typeface="Gotham"/>
                <a:hlinkClick r:id="rId3"/>
              </a:rPr>
              <a:t>  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hu-HU" altLang="hu-HU" sz="12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2" name="Picture 8" descr="szaktárs logó">
            <a:hlinkClick r:id="rId3"/>
            <a:extLst>
              <a:ext uri="{FF2B5EF4-FFF2-40B4-BE49-F238E27FC236}">
                <a16:creationId xmlns:a16="http://schemas.microsoft.com/office/drawing/2014/main" id="{C2293C90-4CE3-70A0-5B8E-C0E15AADE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2" y="3237983"/>
            <a:ext cx="381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1B34BD29-4B6B-8057-A6AE-9808B464AF92}"/>
              </a:ext>
            </a:extLst>
          </p:cNvPr>
          <p:cNvSpPr txBox="1"/>
          <p:nvPr/>
        </p:nvSpPr>
        <p:spPr>
          <a:xfrm>
            <a:off x="528005" y="3237983"/>
            <a:ext cx="4640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altLang="hu-HU" b="1" dirty="0">
                <a:solidFill>
                  <a:srgbClr val="0848AF"/>
                </a:solidFill>
                <a:latin typeface="Gotham"/>
                <a:hlinkClick r:id="rId3"/>
              </a:rPr>
              <a:t>SZAKTÁRS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0326E9C-999E-E32B-7D56-A53480A19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42" y="1373317"/>
            <a:ext cx="8859115" cy="478059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486BB5C-0229-3852-5FE0-D73521F431A0}"/>
              </a:ext>
            </a:extLst>
          </p:cNvPr>
          <p:cNvSpPr txBox="1"/>
          <p:nvPr/>
        </p:nvSpPr>
        <p:spPr>
          <a:xfrm>
            <a:off x="3246120" y="640080"/>
            <a:ext cx="4709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Digitális könyvek</a:t>
            </a:r>
          </a:p>
        </p:txBody>
      </p:sp>
    </p:spTree>
    <p:extLst>
      <p:ext uri="{BB962C8B-B14F-4D97-AF65-F5344CB8AC3E}">
        <p14:creationId xmlns:p14="http://schemas.microsoft.com/office/powerpoint/2010/main" val="340751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5486BB5C-0229-3852-5FE0-D73521F431A0}"/>
              </a:ext>
            </a:extLst>
          </p:cNvPr>
          <p:cNvSpPr txBox="1"/>
          <p:nvPr/>
        </p:nvSpPr>
        <p:spPr>
          <a:xfrm>
            <a:off x="3246120" y="640080"/>
            <a:ext cx="4709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Gyakorlati tudástár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6A750D5-6FF2-862F-EDEF-12D8E6617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3495"/>
            <a:ext cx="91440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99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42616DE3-9112-0ECB-F3AE-5E012E2FB08D}"/>
              </a:ext>
            </a:extLst>
          </p:cNvPr>
          <p:cNvSpPr txBox="1"/>
          <p:nvPr/>
        </p:nvSpPr>
        <p:spPr>
          <a:xfrm>
            <a:off x="3200400" y="570494"/>
            <a:ext cx="4709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Digitális folyóiratok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9635CED5-1426-0580-C587-C50770599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9743"/>
            <a:ext cx="9144000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92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42616DE3-9112-0ECB-F3AE-5E012E2FB08D}"/>
              </a:ext>
            </a:extLst>
          </p:cNvPr>
          <p:cNvSpPr txBox="1"/>
          <p:nvPr/>
        </p:nvSpPr>
        <p:spPr>
          <a:xfrm>
            <a:off x="3200400" y="570494"/>
            <a:ext cx="4709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Videók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A61CCB8-5701-4437-9C6B-7323FC0C2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8726"/>
            <a:ext cx="914400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/>
        </p:nvSpPr>
        <p:spPr>
          <a:xfrm>
            <a:off x="849717" y="2395868"/>
            <a:ext cx="7427384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689" marR="0" lvl="0" indent="-20568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-"/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sym typeface="Tahoma"/>
              </a:rPr>
              <a:t>Előfizetéssel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egy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kiadótól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naponta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 maximum 50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oldalt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tölthet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 le.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pPr marL="205689" indent="-205689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/>
              <a:buChar char="-"/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sym typeface="Tahoma"/>
              </a:rPr>
              <a:t>Használatával 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Tartalom megtekintése, Tartalom letöltése, Hírlevél az akciókról, nyílt napokról, fejlesztésekről 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sym typeface="Tahoma"/>
              </a:rPr>
              <a:t>plusz funkciók érhetőek el</a:t>
            </a:r>
          </a:p>
          <a:p>
            <a:pPr marL="205689" indent="-205689">
              <a:lnSpc>
                <a:spcPct val="90000"/>
              </a:lnSpc>
              <a:spcBef>
                <a:spcPts val="900"/>
              </a:spcBef>
              <a:buClrTx/>
              <a:buSzPts val="2400"/>
              <a:buFont typeface="Arial"/>
              <a:buChar char="-"/>
            </a:pPr>
            <a:r>
              <a:rPr lang="hu-H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A </a:t>
            </a:r>
            <a:r>
              <a:rPr lang="hu-HU" sz="20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Fiókom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hu-H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oldalon tekintheti át számláit, előfizetésének állapotát, továbbá lehetősége van előfizetése meghosszabbítására is.</a:t>
            </a:r>
          </a:p>
        </p:txBody>
      </p:sp>
      <p:sp>
        <p:nvSpPr>
          <p:cNvPr id="136" name="Google Shape;136;p8"/>
          <p:cNvSpPr txBox="1"/>
          <p:nvPr/>
        </p:nvSpPr>
        <p:spPr>
          <a:xfrm>
            <a:off x="813573" y="1492551"/>
            <a:ext cx="6739133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Szerzői profil / felhasználói fiók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body" idx="5"/>
          </p:nvPr>
        </p:nvSpPr>
        <p:spPr>
          <a:xfrm>
            <a:off x="0" y="-174288"/>
            <a:ext cx="5833872" cy="1334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u="sng" dirty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u="sng" dirty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u="sng" dirty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 dirty="0">
                <a:solidFill>
                  <a:srgbClr val="FF0000"/>
                </a:solidFill>
                <a:hlinkClick r:id="rId3"/>
              </a:rPr>
              <a:t>https://www.szaktars.hu/szaktudas/</a:t>
            </a:r>
            <a:endParaRPr lang="hu-HU" sz="2400" u="sng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42" name="Google Shape;142;p9"/>
          <p:cNvSpPr txBox="1"/>
          <p:nvPr/>
        </p:nvSpPr>
        <p:spPr>
          <a:xfrm>
            <a:off x="4205997" y="380800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 dirty="0"/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C8F7C8EC-70E1-8CA2-E927-1B199A3A2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159" y="1767895"/>
            <a:ext cx="7707087" cy="41586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1"/>
          </p:nvPr>
        </p:nvSpPr>
        <p:spPr>
          <a:xfrm>
            <a:off x="205215" y="2852522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lang="hu-HU" sz="3400"/>
              <a:t>Köszönjük a figyelmet!</a:t>
            </a:r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3"/>
          </p:nvPr>
        </p:nvSpPr>
        <p:spPr>
          <a:xfrm>
            <a:off x="52800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dirty="0"/>
              <a:t>Beckné Csehi Mónika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dirty="0"/>
              <a:t>beckne.csehi.monika@sze.hu</a:t>
            </a:r>
            <a:endParaRPr dirty="0"/>
          </a:p>
        </p:txBody>
      </p:sp>
      <p:sp>
        <p:nvSpPr>
          <p:cNvPr id="150" name="Google Shape;150;p10"/>
          <p:cNvSpPr txBox="1"/>
          <p:nvPr/>
        </p:nvSpPr>
        <p:spPr>
          <a:xfrm>
            <a:off x="488009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 b="0" dirty="0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Szabó Zsolt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dirty="0"/>
              <a:t>szzsolt@sze.hu</a:t>
            </a:r>
            <a:endParaRPr dirty="0"/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083" y="5664605"/>
            <a:ext cx="1395318" cy="84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body" idx="5"/>
          </p:nvPr>
        </p:nvSpPr>
        <p:spPr>
          <a:xfrm>
            <a:off x="2025374" y="2467121"/>
            <a:ext cx="5268593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Általános tudnivalók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Kapcsolódás karhoz, tanszékhez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Dokumentumtípusok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Keresési, szűrési lehetőségek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Kiegészítő / extra funkciók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Szerzői profil / felhasználói fiók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Gyakorlati példák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Tartalomjegyzék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3"/>
          <p:cNvGraphicFramePr/>
          <p:nvPr>
            <p:extLst>
              <p:ext uri="{D42A27DB-BD31-4B8C-83A1-F6EECF244321}">
                <p14:modId xmlns:p14="http://schemas.microsoft.com/office/powerpoint/2010/main" val="1635331505"/>
              </p:ext>
            </p:extLst>
          </p:nvPr>
        </p:nvGraphicFramePr>
        <p:xfrm>
          <a:off x="0" y="2074606"/>
          <a:ext cx="9144000" cy="3457514"/>
        </p:xfrm>
        <a:graphic>
          <a:graphicData uri="http://schemas.openxmlformats.org/drawingml/2006/table">
            <a:tbl>
              <a:tblPr firstRow="1" bandRow="1">
                <a:noFill/>
                <a:tableStyleId>{32BF65C5-FD78-4642-B7A0-D9FB86841D59}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5923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A Kiadó 1991-es alapítása óta, a mai napig a hazai mezőgazdasági, agrárszakirodalom meghatározó forrása. A tankönyvkiadás mellett a kezdetektől fogva foglalkozik agrárszakkönyvek és -szaklapok kiadásával. </a:t>
                      </a:r>
                      <a:r>
                        <a:rPr lang="hu-HU" sz="18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A Kiadó fő profilja:</a:t>
                      </a:r>
                      <a:br>
                        <a:rPr lang="hu-HU" sz="1800" dirty="0">
                          <a:solidFill>
                            <a:schemeClr val="bg2"/>
                          </a:solidFill>
                        </a:rPr>
                      </a:br>
                      <a:r>
                        <a:rPr lang="hu-HU" sz="18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gazdálkodást segítő kiadványok, növénytermesztési, állattenyésztési, ökonómiai, gépészeti és erdészeti szakkönyvek, szakképzési, egyetemi, főiskolai tankönyvek, lapkiadás. Szaklektorai az egyes szakterületek különböző intézményekben, egymástól függetlenül működő szaktekintélyei. </a:t>
                      </a:r>
                      <a:endParaRPr sz="1800" dirty="0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5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Tudományterület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chemeClr val="bg2"/>
                          </a:solidFill>
                        </a:rPr>
                        <a:t>Agrártudomány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6" name="Google Shape;106;p3"/>
          <p:cNvSpPr txBox="1"/>
          <p:nvPr/>
        </p:nvSpPr>
        <p:spPr>
          <a:xfrm>
            <a:off x="852902" y="1478938"/>
            <a:ext cx="561097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3"/>
          <p:cNvGraphicFramePr/>
          <p:nvPr>
            <p:extLst>
              <p:ext uri="{D42A27DB-BD31-4B8C-83A1-F6EECF244321}">
                <p14:modId xmlns:p14="http://schemas.microsoft.com/office/powerpoint/2010/main" val="2255115723"/>
              </p:ext>
            </p:extLst>
          </p:nvPr>
        </p:nvGraphicFramePr>
        <p:xfrm>
          <a:off x="0" y="2074606"/>
          <a:ext cx="9144000" cy="4010889"/>
        </p:xfrm>
        <a:graphic>
          <a:graphicData uri="http://schemas.openxmlformats.org/drawingml/2006/table">
            <a:tbl>
              <a:tblPr firstRow="1" bandRow="1">
                <a:noFill/>
                <a:tableStyleId>{32BF65C5-FD78-4642-B7A0-D9FB86841D59}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5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0" i="0" u="none" strike="noStrike" cap="none" dirty="0">
                          <a:solidFill>
                            <a:srgbClr val="242943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</a:rPr>
                        <a:t>Hozzáférés módja</a:t>
                      </a:r>
                      <a:endParaRPr sz="2000" b="0" i="0" u="none" strike="noStrike" cap="none" dirty="0">
                        <a:solidFill>
                          <a:srgbClr val="242943"/>
                        </a:solidFill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b="0" u="none" strike="noStrike" cap="none" dirty="0">
                          <a:solidFill>
                            <a:srgbClr val="3C3C3B"/>
                          </a:solidFill>
                        </a:rPr>
                        <a:t>helyben vagy </a:t>
                      </a:r>
                      <a:r>
                        <a:rPr lang="hu-HU" sz="2000" b="0" u="none" strike="noStrike" cap="none" dirty="0" err="1">
                          <a:solidFill>
                            <a:srgbClr val="3C3C3B"/>
                          </a:solidFill>
                        </a:rPr>
                        <a:t>EduID</a:t>
                      </a:r>
                      <a:r>
                        <a:rPr lang="hu-HU" sz="2000" b="0" u="none" strike="noStrike" cap="none" dirty="0">
                          <a:solidFill>
                            <a:srgbClr val="3C3C3B"/>
                          </a:solidFill>
                        </a:rPr>
                        <a:t>-n vagy VP</a:t>
                      </a:r>
                      <a:r>
                        <a:rPr lang="hu-HU" sz="2000" b="0" dirty="0">
                          <a:solidFill>
                            <a:srgbClr val="3C3C3B"/>
                          </a:solidFill>
                        </a:rPr>
                        <a:t>N-en </a:t>
                      </a:r>
                      <a:r>
                        <a:rPr lang="hu-HU" sz="2000" b="0" u="none" strike="noStrike" cap="none" dirty="0">
                          <a:solidFill>
                            <a:srgbClr val="3C3C3B"/>
                          </a:solidFill>
                        </a:rPr>
                        <a:t>keresztül </a:t>
                      </a:r>
                      <a:endParaRPr lang="hu-HU" sz="1400" b="0" u="none" strike="noStrike" cap="none" dirty="0">
                        <a:solidFill>
                          <a:srgbClr val="3C3C3B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242943"/>
                          </a:solidFill>
                        </a:rPr>
                        <a:t>Gyűjtemény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chemeClr val="bg2"/>
                          </a:solidFill>
                        </a:rPr>
                        <a:t>Teljes szövegű könyvek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242943"/>
                          </a:solidFill>
                        </a:rPr>
                        <a:t>Nyelv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chemeClr val="bg2"/>
                          </a:solidFill>
                        </a:rPr>
                        <a:t>Magyar</a:t>
                      </a:r>
                      <a:r>
                        <a:rPr lang="hu-HU" sz="200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08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Előfizetés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solidFill>
                            <a:schemeClr val="bg2"/>
                          </a:solidFill>
                          <a:effectLst/>
                        </a:rPr>
                        <a:t>Tartalomjegyzék böngészése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solidFill>
                            <a:schemeClr val="bg2"/>
                          </a:solidFill>
                          <a:effectLst/>
                        </a:rPr>
                        <a:t>Tartalom megtekintése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486442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solidFill>
                            <a:schemeClr val="bg2"/>
                          </a:solidFill>
                          <a:effectLst/>
                        </a:rPr>
                        <a:t>Tartalom letöltése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944480"/>
                  </a:ext>
                </a:extLst>
              </a:tr>
              <a:tr h="5072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solidFill>
                            <a:schemeClr val="bg2"/>
                          </a:solidFill>
                          <a:effectLst/>
                        </a:rPr>
                        <a:t>Hírlevél az akciókról, nyílt napokról, fejlesztésekről (opcionális)</a:t>
                      </a:r>
                      <a:endParaRPr lang="hu-H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942120"/>
                  </a:ext>
                </a:extLst>
              </a:tr>
              <a:tr h="7480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OA publikálási lehetőség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 </a:t>
                      </a:r>
                      <a:r>
                        <a:rPr lang="hu-HU" sz="1800" dirty="0">
                          <a:solidFill>
                            <a:schemeClr val="bg2"/>
                          </a:solidFill>
                          <a:effectLst/>
                        </a:rPr>
                        <a:t>NINCS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6" name="Google Shape;106;p3"/>
          <p:cNvSpPr txBox="1"/>
          <p:nvPr/>
        </p:nvSpPr>
        <p:spPr>
          <a:xfrm>
            <a:off x="852902" y="1478938"/>
            <a:ext cx="561097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197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105;p3">
            <a:extLst>
              <a:ext uri="{FF2B5EF4-FFF2-40B4-BE49-F238E27FC236}">
                <a16:creationId xmlns:a16="http://schemas.microsoft.com/office/drawing/2014/main" id="{B44913D7-DBE2-0996-FB73-C25E000E2C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987283"/>
              </p:ext>
            </p:extLst>
          </p:nvPr>
        </p:nvGraphicFramePr>
        <p:xfrm>
          <a:off x="0" y="977327"/>
          <a:ext cx="9144000" cy="5638820"/>
        </p:xfrm>
        <a:graphic>
          <a:graphicData uri="http://schemas.openxmlformats.org/drawingml/2006/table">
            <a:tbl>
              <a:tblPr firstRow="1" bandRow="1">
                <a:noFill/>
                <a:tableStyleId>{32BF65C5-FD78-4642-B7A0-D9FB86841D59}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891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79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u="none" strike="noStrike" cap="none" dirty="0">
                          <a:solidFill>
                            <a:srgbClr val="242943"/>
                          </a:solidFill>
                        </a:rPr>
                        <a:t>Tudományterület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2000" b="1" dirty="0">
                          <a:solidFill>
                            <a:schemeClr val="bg2"/>
                          </a:solidFill>
                        </a:rPr>
                        <a:t>Agrártudomány: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Agrárgazdaság, Szabályozás </a:t>
                      </a:r>
                      <a:r>
                        <a:rPr lang="hu-HU" sz="20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62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Energia, Környezetvédelem </a:t>
                      </a:r>
                      <a:r>
                        <a:rPr lang="hu-HU" sz="20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14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Erdészet </a:t>
                      </a:r>
                      <a:r>
                        <a:rPr lang="hu-HU" sz="20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9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Faipar </a:t>
                      </a:r>
                      <a:r>
                        <a:rPr lang="hu-HU" sz="20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10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Gazdálkodás, Ökológiai gazdálkodás </a:t>
                      </a:r>
                      <a:r>
                        <a:rPr lang="hu-HU" sz="20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17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Gépesítés, Műszaki ismeretek </a:t>
                      </a:r>
                      <a:r>
                        <a:rPr lang="hu-HU" sz="20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19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Kertészet, Szőlészet </a:t>
                      </a:r>
                      <a:r>
                        <a:rPr lang="hu-HU" sz="20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33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Menedzsment, Marketing </a:t>
                      </a:r>
                      <a:r>
                        <a:rPr lang="hu-HU" sz="20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26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Növénytermesztés </a:t>
                      </a:r>
                      <a:r>
                        <a:rPr lang="hu-HU" sz="20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25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Szakmák, Szakképzés </a:t>
                      </a:r>
                      <a:r>
                        <a:rPr lang="hu-HU" sz="20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25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Természet </a:t>
                      </a:r>
                      <a:r>
                        <a:rPr lang="hu-HU" sz="20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19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Történelem, Kultúrtörténet </a:t>
                      </a:r>
                      <a:r>
                        <a:rPr lang="hu-HU" sz="20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15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Vidékfejlesztés </a:t>
                      </a:r>
                      <a:r>
                        <a:rPr lang="hu-HU" sz="20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12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Állattenyésztés </a:t>
                      </a:r>
                      <a:r>
                        <a:rPr lang="hu-HU" sz="20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33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Élelmiszeripar </a:t>
                      </a:r>
                      <a:r>
                        <a:rPr lang="hu-HU" sz="20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11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Életmód </a:t>
                      </a:r>
                      <a:r>
                        <a:rPr lang="hu-HU" sz="20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Tahoma"/>
                          <a:ea typeface="Tahoma"/>
                          <a:cs typeface="Tahoma"/>
                          <a:sym typeface="Arial"/>
                        </a:rPr>
                        <a:t>7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66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4"/>
          <p:cNvGraphicFramePr/>
          <p:nvPr>
            <p:extLst>
              <p:ext uri="{D42A27DB-BD31-4B8C-83A1-F6EECF244321}">
                <p14:modId xmlns:p14="http://schemas.microsoft.com/office/powerpoint/2010/main" val="1856668450"/>
              </p:ext>
            </p:extLst>
          </p:nvPr>
        </p:nvGraphicFramePr>
        <p:xfrm>
          <a:off x="813573" y="2138437"/>
          <a:ext cx="7483129" cy="3574225"/>
        </p:xfrm>
        <a:graphic>
          <a:graphicData uri="http://schemas.openxmlformats.org/drawingml/2006/table">
            <a:tbl>
              <a:tblPr firstRow="1" bandRow="1">
                <a:noFill/>
                <a:tableStyleId>{32BF65C5-FD78-4642-B7A0-D9FB86841D59}</a:tableStyleId>
              </a:tblPr>
              <a:tblGrid>
                <a:gridCol w="3198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/>
                        <a:t>Kar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/>
                        <a:t>Tanszék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/>
                        <a:t>Kapcsolódás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chemeClr val="bg2"/>
                          </a:solidFill>
                        </a:rPr>
                        <a:t>Albert Kázmér Mosonmagyaróvári Kar</a:t>
                      </a:r>
                      <a:endParaRPr sz="2000" dirty="0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20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242943"/>
                          </a:solidFill>
                        </a:rPr>
                        <a:t>Apáczai Csere János Pedagógiai-, Humán- és Társadalomtudományi Kar</a:t>
                      </a:r>
                      <a:endParaRPr sz="20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242943"/>
                          </a:solidFill>
                        </a:rPr>
                        <a:t>Pedagógiai témájú szakkönyvek (Szakmák, szakképzés)</a:t>
                      </a:r>
                      <a:endParaRPr sz="20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 err="1">
                          <a:solidFill>
                            <a:srgbClr val="242943"/>
                          </a:solidFill>
                        </a:rPr>
                        <a:t>Kautz</a:t>
                      </a:r>
                      <a:r>
                        <a:rPr lang="hu-HU" sz="2000" dirty="0">
                          <a:solidFill>
                            <a:srgbClr val="242943"/>
                          </a:solidFill>
                        </a:rPr>
                        <a:t> Gyula Gazdaságtudományi Kar</a:t>
                      </a:r>
                      <a:endParaRPr sz="20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242943"/>
                          </a:solidFill>
                        </a:rPr>
                        <a:t>Vezetéstudományi és marketing</a:t>
                      </a:r>
                      <a:endParaRPr sz="20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242943"/>
                          </a:solidFill>
                        </a:rPr>
                        <a:t>marketing könyvek</a:t>
                      </a:r>
                      <a:endParaRPr sz="20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76108271"/>
                  </a:ext>
                </a:extLst>
              </a:tr>
            </a:tbl>
          </a:graphicData>
        </a:graphic>
      </p:graphicFrame>
      <p:sp>
        <p:nvSpPr>
          <p:cNvPr id="112" name="Google Shape;112;p4"/>
          <p:cNvSpPr txBox="1"/>
          <p:nvPr/>
        </p:nvSpPr>
        <p:spPr>
          <a:xfrm>
            <a:off x="813573" y="1492551"/>
            <a:ext cx="7647711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/>
        </p:nvSpPr>
        <p:spPr>
          <a:xfrm>
            <a:off x="813573" y="1492551"/>
            <a:ext cx="4565949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hu-HU"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Könyvek: 364 db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Folyóirat: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Agrárium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Agrárium 7</a:t>
            </a:r>
            <a:endParaRPr lang="hu-HU" sz="11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hu-HU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hu-HU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hu-HU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E8CBCC8-61BA-C9FF-FCB5-0940521DC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207" y="1414056"/>
            <a:ext cx="2277125" cy="3210373"/>
          </a:xfrm>
          <a:prstGeom prst="rect">
            <a:avLst/>
          </a:prstGeom>
        </p:spPr>
      </p:pic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id="{755C8E04-CE48-335F-531B-216460954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47" y="3620460"/>
            <a:ext cx="33528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09A44C0-B0E8-995E-70E3-9AF83BBE982C}"/>
              </a:ext>
            </a:extLst>
          </p:cNvPr>
          <p:cNvSpPr txBox="1"/>
          <p:nvPr/>
        </p:nvSpPr>
        <p:spPr>
          <a:xfrm>
            <a:off x="914400" y="5468112"/>
            <a:ext cx="747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tx1"/>
                </a:solidFill>
              </a:rPr>
              <a:t>A regisztráció után a folyóiratok teljes tartalma elérhető és lehetőség van archív keresésre is.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451635" y="2326372"/>
            <a:ext cx="7427384" cy="303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Kereshetünk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- szerző neve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- könyv címe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- kulcsszavak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- ISBN-re nem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</a:pPr>
            <a:endParaRPr lang="hu-HU" sz="2400" dirty="0">
              <a:solidFill>
                <a:schemeClr val="accent1">
                  <a:lumMod val="75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Kereshetünk a tartalomjegyzékben és a teljes szövegben egyaránt.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 találatokat évenként és </a:t>
            </a:r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kategóriánként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lehet szűkíteni. Érdekes szűrési mód az illusztráció.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813573" y="1492551"/>
            <a:ext cx="670350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858308" y="2521330"/>
            <a:ext cx="7427384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Könyvjelzők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</a:pPr>
            <a:endParaRPr lang="hu-HU" sz="2400" dirty="0">
              <a:solidFill>
                <a:schemeClr val="tx1">
                  <a:lumMod val="75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</a:pPr>
            <a:r>
              <a:rPr lang="hu-HU" sz="2400" b="1" u="sng" dirty="0">
                <a:solidFill>
                  <a:schemeClr val="tx1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Fizetős tartalmak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Könyvek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Digitális könyvek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Gyakorlati Tudástár (pdf)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Digitális folyóiratok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Videók (cukrászati)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813573" y="1492551"/>
            <a:ext cx="5919736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A2451E4-D81C-0DFE-A1CC-1DC4C6BBD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28" y="3394887"/>
            <a:ext cx="4132012" cy="12618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428</Words>
  <Application>Microsoft Office PowerPoint</Application>
  <PresentationFormat>Diavetítés a képernyőre (4:3 oldalarány)</PresentationFormat>
  <Paragraphs>107</Paragraphs>
  <Slides>16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Open Sans</vt:lpstr>
      <vt:lpstr>Tahoma</vt:lpstr>
      <vt:lpstr>Gotham</vt:lpstr>
      <vt:lpstr>Arial</vt:lpstr>
      <vt:lpstr>Noto Sans Symbols</vt:lpstr>
      <vt:lpstr>Default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xmeditor01</dc:creator>
  <cp:lastModifiedBy>Szabó Zsolt</cp:lastModifiedBy>
  <cp:revision>36</cp:revision>
  <dcterms:created xsi:type="dcterms:W3CDTF">2019-08-01T06:27:51Z</dcterms:created>
  <dcterms:modified xsi:type="dcterms:W3CDTF">2023-02-20T08:48:50Z</dcterms:modified>
</cp:coreProperties>
</file>