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98" r:id="rId11"/>
    <p:sldId id="265" r:id="rId12"/>
    <p:sldId id="266" r:id="rId13"/>
    <p:sldId id="294" r:id="rId14"/>
    <p:sldId id="267" r:id="rId15"/>
    <p:sldId id="284" r:id="rId16"/>
    <p:sldId id="269" r:id="rId17"/>
    <p:sldId id="304" r:id="rId18"/>
    <p:sldId id="285" r:id="rId19"/>
    <p:sldId id="271" r:id="rId20"/>
    <p:sldId id="273" r:id="rId21"/>
    <p:sldId id="272" r:id="rId22"/>
    <p:sldId id="274" r:id="rId23"/>
    <p:sldId id="288" r:id="rId24"/>
    <p:sldId id="275" r:id="rId25"/>
    <p:sldId id="289" r:id="rId26"/>
    <p:sldId id="290" r:id="rId27"/>
    <p:sldId id="291" r:id="rId28"/>
    <p:sldId id="287" r:id="rId29"/>
    <p:sldId id="292" r:id="rId30"/>
    <p:sldId id="277" r:id="rId31"/>
    <p:sldId id="295" r:id="rId32"/>
    <p:sldId id="297" r:id="rId33"/>
    <p:sldId id="299" r:id="rId34"/>
    <p:sldId id="300" r:id="rId35"/>
    <p:sldId id="302" r:id="rId36"/>
    <p:sldId id="303" r:id="rId37"/>
    <p:sldId id="296" r:id="rId38"/>
    <p:sldId id="283" r:id="rId39"/>
    <p:sldId id="278" r:id="rId40"/>
    <p:sldId id="293" r:id="rId41"/>
    <p:sldId id="281" r:id="rId42"/>
    <p:sldId id="282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712F8-383A-479A-B122-9B15B53CFF2D}" type="datetimeFigureOut">
              <a:rPr lang="hu-HU" smtClean="0"/>
              <a:pPr/>
              <a:t>2023. 03. 13.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08D5-9447-4C92-A530-4C75ACB7216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76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21760" y="258336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81368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27224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232272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22176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127224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232272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221760" y="1886400"/>
            <a:ext cx="3106080" cy="136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57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21760" y="1886400"/>
            <a:ext cx="3106080" cy="136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81368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21760" y="258336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81368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27224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232272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22176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127224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232272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221760" y="1886400"/>
            <a:ext cx="3106080" cy="136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57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57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181368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21760" y="258336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181368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27224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322720" y="228204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22176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127224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2322720" y="2583360"/>
            <a:ext cx="1000080" cy="27468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5760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13680" y="258336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2176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13680" y="2282040"/>
            <a:ext cx="1515600" cy="27468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21760" y="2583360"/>
            <a:ext cx="3106080" cy="2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;p12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grpSp>
        <p:nvGrpSpPr>
          <p:cNvPr id="10" name="Group 1"/>
          <p:cNvGrpSpPr/>
          <p:nvPr/>
        </p:nvGrpSpPr>
        <p:grpSpPr>
          <a:xfrm>
            <a:off x="259920" y="6147360"/>
            <a:ext cx="2951640" cy="344880"/>
            <a:chOff x="259920" y="6147360"/>
            <a:chExt cx="2951640" cy="344880"/>
          </a:xfrm>
        </p:grpSpPr>
        <p:sp>
          <p:nvSpPr>
            <p:cNvPr id="2" name="CustomShape 2"/>
            <p:cNvSpPr/>
            <p:nvPr/>
          </p:nvSpPr>
          <p:spPr>
            <a:xfrm>
              <a:off x="259920" y="6147360"/>
              <a:ext cx="340560" cy="3204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3"/>
            <p:cNvSpPr/>
            <p:nvPr/>
          </p:nvSpPr>
          <p:spPr>
            <a:xfrm>
              <a:off x="427320" y="6263280"/>
              <a:ext cx="2784240" cy="228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hu-HU" sz="900" b="0" strike="noStrike" spc="-1">
                  <a:solidFill>
                    <a:srgbClr val="868686"/>
                  </a:solidFill>
                  <a:latin typeface="Tahoma"/>
                  <a:ea typeface="Tahoma"/>
                </a:rPr>
                <a:t>  |  SZÉCHENYI EGYETEM – UNIVERSITY OF GYŐR</a:t>
              </a:r>
              <a:endParaRPr lang="hu-HU" sz="900" b="0" strike="noStrike" spc="-1">
                <a:latin typeface="Arial"/>
              </a:endParaRPr>
            </a:p>
          </p:txBody>
        </p:sp>
      </p:grp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221760" y="2282040"/>
            <a:ext cx="3106080" cy="57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4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238320" y="2894040"/>
            <a:ext cx="3106080" cy="425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238320" y="3501000"/>
            <a:ext cx="3888720" cy="584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3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7" name="CustomShape 7"/>
          <p:cNvSpPr/>
          <p:nvPr/>
        </p:nvSpPr>
        <p:spPr>
          <a:xfrm>
            <a:off x="254160" y="6261840"/>
            <a:ext cx="35748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fld id="{96E26BFE-F89C-416B-B086-39733B17CD70}" type="slidenum">
              <a:rPr lang="hu-HU" sz="900" b="0" strike="noStrike" spc="-1">
                <a:solidFill>
                  <a:srgbClr val="868686"/>
                </a:solidFill>
                <a:latin typeface="Tahoma"/>
                <a:ea typeface="Tahoma"/>
              </a:rPr>
              <a:pPr>
                <a:lnSpc>
                  <a:spcPct val="100000"/>
                </a:lnSpc>
              </a:pPr>
              <a:t>‹#›</a:t>
            </a:fld>
            <a:endParaRPr lang="hu-HU" sz="900" b="0" strike="noStrike" spc="-1">
              <a:latin typeface="Arial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4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16;p13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grpSp>
        <p:nvGrpSpPr>
          <p:cNvPr id="46" name="Group 1"/>
          <p:cNvGrpSpPr/>
          <p:nvPr/>
        </p:nvGrpSpPr>
        <p:grpSpPr>
          <a:xfrm>
            <a:off x="259920" y="6147360"/>
            <a:ext cx="2951640" cy="344880"/>
            <a:chOff x="259920" y="6147360"/>
            <a:chExt cx="2951640" cy="344880"/>
          </a:xfrm>
        </p:grpSpPr>
        <p:sp>
          <p:nvSpPr>
            <p:cNvPr id="47" name="CustomShape 2"/>
            <p:cNvSpPr/>
            <p:nvPr/>
          </p:nvSpPr>
          <p:spPr>
            <a:xfrm>
              <a:off x="259920" y="6147360"/>
              <a:ext cx="340560" cy="3204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3"/>
            <p:cNvSpPr/>
            <p:nvPr/>
          </p:nvSpPr>
          <p:spPr>
            <a:xfrm>
              <a:off x="427320" y="6263280"/>
              <a:ext cx="2784240" cy="228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hu-HU" sz="900" b="0" strike="noStrike" spc="-1">
                  <a:solidFill>
                    <a:srgbClr val="868686"/>
                  </a:solidFill>
                  <a:latin typeface="Tahoma"/>
                  <a:ea typeface="Tahoma"/>
                </a:rPr>
                <a:t>  |  SZÉCHENYI EGYETEM – UNIVERSITY OF GYŐR</a:t>
              </a:r>
              <a:endParaRPr lang="hu-HU" sz="900" b="0" strike="noStrike" spc="-1">
                <a:latin typeface="Arial"/>
              </a:endParaRPr>
            </a:p>
          </p:txBody>
        </p:sp>
      </p:grp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56240" y="1391400"/>
            <a:ext cx="8558640" cy="827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6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63440" y="2279160"/>
            <a:ext cx="8584920" cy="40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154080" y="2978280"/>
            <a:ext cx="8700480" cy="70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5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154080" y="5108040"/>
            <a:ext cx="8700480" cy="70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53" name="PlaceHolder 8"/>
          <p:cNvSpPr>
            <a:spLocks noGrp="1"/>
          </p:cNvSpPr>
          <p:nvPr>
            <p:ph type="body"/>
          </p:nvPr>
        </p:nvSpPr>
        <p:spPr>
          <a:xfrm>
            <a:off x="161280" y="3784680"/>
            <a:ext cx="8699760" cy="1176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54" name="CustomShape 9"/>
          <p:cNvSpPr/>
          <p:nvPr/>
        </p:nvSpPr>
        <p:spPr>
          <a:xfrm>
            <a:off x="254160" y="6261840"/>
            <a:ext cx="357480" cy="22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fld id="{B8C325A7-3F92-4DB8-910C-3D5B933085CB}" type="slidenum">
              <a:rPr lang="hu-HU" sz="900" b="0" strike="noStrike" spc="-1">
                <a:solidFill>
                  <a:srgbClr val="868686"/>
                </a:solidFill>
                <a:latin typeface="Tahoma"/>
                <a:ea typeface="Tahoma"/>
              </a:rPr>
              <a:pPr>
                <a:lnSpc>
                  <a:spcPct val="100000"/>
                </a:lnSpc>
              </a:pPr>
              <a:t>‹#›</a:t>
            </a:fld>
            <a:endParaRPr lang="hu-HU" sz="900" b="0" strike="noStrike" spc="-1">
              <a:latin typeface="Arial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4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27;p14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157320" y="1756440"/>
            <a:ext cx="2645280" cy="382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15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57320" y="1495080"/>
            <a:ext cx="2645280" cy="228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45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39400" y="2359080"/>
            <a:ext cx="8642880" cy="3889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000" b="0" strike="noStrike" spc="-1">
                <a:solidFill>
                  <a:srgbClr val="000000"/>
                </a:solidFill>
                <a:latin typeface="Arial"/>
              </a:rPr>
              <a:t>Hetedik vázlatszint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u-HU" sz="1400" b="0" strike="noStrike" spc="-1">
                <a:solidFill>
                  <a:srgbClr val="000000"/>
                </a:solidFill>
                <a:latin typeface="Arial"/>
              </a:rPr>
              <a:t>Címszöveg formátumának szerkesztése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uj.jogtar.hu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j.jogtar.hu/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57480" y="6147360"/>
            <a:ext cx="340560" cy="3204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TextShape 2"/>
          <p:cNvSpPr txBox="1"/>
          <p:nvPr/>
        </p:nvSpPr>
        <p:spPr>
          <a:xfrm>
            <a:off x="205200" y="2407680"/>
            <a:ext cx="6618960" cy="57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4000" b="1" strike="noStrike" spc="-1">
                <a:solidFill>
                  <a:srgbClr val="07B9D9"/>
                </a:solidFill>
                <a:latin typeface="Tahoma"/>
                <a:ea typeface="Tahoma"/>
              </a:rPr>
              <a:t>ADATBÁZISAINK</a:t>
            </a:r>
            <a:endParaRPr lang="hu-H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221760" y="3074760"/>
            <a:ext cx="3106080" cy="425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000" b="1" strike="noStrike" spc="-1" dirty="0">
                <a:solidFill>
                  <a:srgbClr val="00B0F0"/>
                </a:solidFill>
                <a:latin typeface="Tahoma"/>
                <a:ea typeface="Tahoma"/>
              </a:rPr>
              <a:t>ÚJ Jogtár</a:t>
            </a:r>
            <a:endParaRPr lang="hu-HU" sz="3000" b="0" strike="noStrike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36" name="TextShape 4"/>
          <p:cNvSpPr txBox="1"/>
          <p:nvPr/>
        </p:nvSpPr>
        <p:spPr>
          <a:xfrm>
            <a:off x="205200" y="5562360"/>
            <a:ext cx="3888720" cy="584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300" b="0" strike="noStrike" spc="-1" dirty="0">
                <a:solidFill>
                  <a:srgbClr val="414042"/>
                </a:solidFill>
                <a:latin typeface="Tahoma"/>
                <a:ea typeface="Tahoma"/>
              </a:rPr>
              <a:t>Készítette</a:t>
            </a:r>
            <a:r>
              <a:rPr lang="hu-HU" sz="1300" b="0" strike="noStrike" spc="-1" dirty="0">
                <a:solidFill>
                  <a:srgbClr val="0070C0"/>
                </a:solidFill>
                <a:latin typeface="Tahoma"/>
                <a:ea typeface="Tahoma"/>
              </a:rPr>
              <a:t>: </a:t>
            </a:r>
            <a:r>
              <a:rPr lang="hu-HU" sz="1600" b="1" strike="noStrike" spc="-1" dirty="0">
                <a:solidFill>
                  <a:srgbClr val="0070C0"/>
                </a:solidFill>
                <a:latin typeface="Tahoma"/>
                <a:ea typeface="Tahoma"/>
              </a:rPr>
              <a:t>Biczó Zalán, Nagy Mária</a:t>
            </a:r>
            <a:endParaRPr lang="hu-HU" sz="1600" b="1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5777280" y="5562360"/>
            <a:ext cx="3888720" cy="58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600" b="1" strike="noStrike" spc="-1" dirty="0">
                <a:solidFill>
                  <a:srgbClr val="0070C0"/>
                </a:solidFill>
                <a:latin typeface="Tahoma"/>
                <a:ea typeface="Tahoma"/>
              </a:rPr>
              <a:t>2023.03.13.</a:t>
            </a:r>
            <a:endParaRPr lang="hu-HU" sz="1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13600" y="260964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443345" y="1052944"/>
            <a:ext cx="8196655" cy="1385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Profil adatok megtekintése</a:t>
            </a:r>
          </a:p>
          <a:p>
            <a:pPr algn="just">
              <a:lnSpc>
                <a:spcPct val="90000"/>
              </a:lnSpc>
            </a:pPr>
            <a:r>
              <a:rPr lang="hu-HU" sz="2000" b="0" strike="noStrike" spc="-1" dirty="0">
                <a:latin typeface="Tahoma" pitchFamily="34" charset="0"/>
                <a:ea typeface="Tahoma" pitchFamily="34" charset="0"/>
                <a:cs typeface="Tahoma" pitchFamily="34" charset="0"/>
              </a:rPr>
              <a:t>Az előfizetéséhez kapcsolódó adatokat (pl. felhasználónév, az előfizetése részeként elérhető szolgáltatások, stb.) a Profilom / Saját profil adatok menüpont alól érhetjük el.</a:t>
            </a:r>
          </a:p>
          <a:p>
            <a:pPr>
              <a:lnSpc>
                <a:spcPct val="90000"/>
              </a:lnSpc>
            </a:pPr>
            <a:endParaRPr lang="hu-HU" sz="2000" b="0" strike="noStrike" spc="-1" dirty="0">
              <a:latin typeface="Arial"/>
            </a:endParaRPr>
          </a:p>
        </p:txBody>
      </p:sp>
      <p:pic>
        <p:nvPicPr>
          <p:cNvPr id="161" name="Kép 1"/>
          <p:cNvPicPr/>
          <p:nvPr/>
        </p:nvPicPr>
        <p:blipFill>
          <a:blip r:embed="rId2"/>
          <a:srcRect l="24235" t="17899" r="379" b="7106"/>
          <a:stretch/>
        </p:blipFill>
        <p:spPr>
          <a:xfrm>
            <a:off x="1315800" y="2758416"/>
            <a:ext cx="6422760" cy="32508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54040" y="1885320"/>
            <a:ext cx="8284680" cy="400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hu-HU" sz="28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13599" y="1108440"/>
            <a:ext cx="5268545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Általános tudnivalók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069145" y="1871003"/>
            <a:ext cx="66339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Jogtár felületének fő elemei: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Menü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Pult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Kezdőlap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találati listák és dokumentumok megjelenítésére szolgáló fülek</a:t>
            </a: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483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28468" y="1941342"/>
            <a:ext cx="7386452" cy="3150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Gyorskereső</a:t>
            </a:r>
          </a:p>
          <a:p>
            <a:pPr marL="342900" indent="-342900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 joganyag kikeresése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Részletes keresés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Döntvénykereső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Tárgyszavas keresés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Közlönykereső</a:t>
            </a:r>
          </a:p>
          <a:p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hu-HU" sz="2400" b="0" strike="noStrike" spc="-1" dirty="0">
              <a:latin typeface="Arial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4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13600" y="1053000"/>
            <a:ext cx="6703200" cy="5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Keresési lehetőségek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58130" y="1603717"/>
            <a:ext cx="7456790" cy="9566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2400" b="1" strike="noStrike" spc="-1" dirty="0">
                <a:solidFill>
                  <a:srgbClr val="07B9D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Gyorskeresés:</a:t>
            </a:r>
            <a:r>
              <a:rPr lang="hu-HU" sz="2400" b="0" strike="noStrike" spc="-1" dirty="0">
                <a:solidFill>
                  <a:srgbClr val="07B9D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u-HU" sz="240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Gyorskereső segítségével a Jogtár minden dokumentumában, teljes szövegben (jogszabályok, döntvények, kommentárok) kereshetünk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hu-H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4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13600" y="1053000"/>
            <a:ext cx="6703200" cy="55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Keresési lehetőségek</a:t>
            </a:r>
            <a:endParaRPr lang="hu-HU" sz="3600" b="1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-1834" t="12781" r="75552" b="13598"/>
          <a:stretch>
            <a:fillRect/>
          </a:stretch>
        </p:blipFill>
        <p:spPr bwMode="auto">
          <a:xfrm>
            <a:off x="2096086" y="2897944"/>
            <a:ext cx="4684541" cy="3348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953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933480" y="1608120"/>
            <a:ext cx="7381440" cy="34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813600" y="1053000"/>
            <a:ext cx="6703200" cy="11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Keresési lehetőségek</a:t>
            </a:r>
          </a:p>
          <a:p>
            <a:pPr>
              <a:lnSpc>
                <a:spcPct val="90000"/>
              </a:lnSpc>
            </a:pPr>
            <a:r>
              <a:rPr lang="hu-HU" sz="2400" strike="noStrike" spc="-1" dirty="0">
                <a:latin typeface="Tahoma"/>
                <a:ea typeface="Tahoma"/>
              </a:rPr>
              <a:t>Egy joganyag keresése Keresés pultból</a:t>
            </a:r>
            <a:endParaRPr lang="hu-HU" sz="240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</p:txBody>
      </p:sp>
      <p:pic>
        <p:nvPicPr>
          <p:cNvPr id="169" name="Kép 168"/>
          <p:cNvPicPr/>
          <p:nvPr/>
        </p:nvPicPr>
        <p:blipFill rotWithShape="1">
          <a:blip r:embed="rId2"/>
          <a:srcRect l="-1107" t="12330" r="171" b="6034"/>
          <a:stretch/>
        </p:blipFill>
        <p:spPr>
          <a:xfrm>
            <a:off x="745589" y="2011680"/>
            <a:ext cx="7590818" cy="37311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829994" y="3390314"/>
            <a:ext cx="1026941" cy="25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933480" y="1608120"/>
            <a:ext cx="7381440" cy="34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813600" y="1052999"/>
            <a:ext cx="6703200" cy="522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Keresési lehetőségek</a:t>
            </a:r>
          </a:p>
          <a:p>
            <a:pPr algn="just">
              <a:lnSpc>
                <a:spcPct val="90000"/>
              </a:lnSpc>
            </a:pPr>
            <a:endParaRPr lang="hu-HU" sz="3600" b="1" strike="noStrike" spc="-1" dirty="0">
              <a:solidFill>
                <a:srgbClr val="07B9D9"/>
              </a:solidFill>
              <a:latin typeface="Tahoma"/>
              <a:ea typeface="Tahoma"/>
            </a:endParaRPr>
          </a:p>
          <a:p>
            <a:pPr algn="just">
              <a:lnSpc>
                <a:spcPct val="90000"/>
              </a:lnSpc>
            </a:pPr>
            <a:endParaRPr lang="hu-HU" sz="2400" b="1" strike="noStrike" spc="-1" dirty="0">
              <a:solidFill>
                <a:srgbClr val="07B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hu-HU" sz="2000" spc="-1" dirty="0">
              <a:solidFill>
                <a:srgbClr val="07B9D9"/>
              </a:solidFill>
              <a:latin typeface="Tahoma"/>
              <a:ea typeface="Tahoma"/>
            </a:endParaRPr>
          </a:p>
          <a:p>
            <a:pPr algn="just"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98808" y="2082018"/>
            <a:ext cx="713231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hu-H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funkció mind a Keresés pultról, mind a Keresés menüből elérhető. A kereséshez nem szükséges minden adatot megadni (évszám, sorszám, kibocsátó), hanem ezen adatok egyike is elegendő.</a:t>
            </a:r>
          </a:p>
          <a:p>
            <a:pPr>
              <a:lnSpc>
                <a:spcPct val="90000"/>
              </a:lnSpc>
            </a:pPr>
            <a:r>
              <a:rPr lang="hu-HU" sz="2400" b="1" spc="-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Kereshetünk:</a:t>
            </a:r>
          </a:p>
          <a:p>
            <a:pPr marL="216000" indent="-216000">
              <a:lnSpc>
                <a:spcPct val="90000"/>
              </a:lnSpc>
              <a:buClr>
                <a:srgbClr val="07B9D9"/>
              </a:buClr>
              <a:buSzPct val="45000"/>
              <a:buFont typeface="Wingdings" charset="2"/>
              <a:buChar char=""/>
            </a:pPr>
            <a:r>
              <a:rPr lang="hu-H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Évszámra</a:t>
            </a:r>
          </a:p>
          <a:p>
            <a:pPr marL="216000" indent="-216000">
              <a:lnSpc>
                <a:spcPct val="90000"/>
              </a:lnSpc>
              <a:buClr>
                <a:srgbClr val="00B0F0"/>
              </a:buClr>
              <a:buSzPct val="45000"/>
              <a:buFont typeface="Wingdings" charset="2"/>
              <a:buChar char=""/>
            </a:pPr>
            <a:r>
              <a:rPr lang="hu-H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Sorszámra: a római számokat is felismeri</a:t>
            </a:r>
          </a:p>
          <a:p>
            <a:pPr marL="216000" indent="-216000">
              <a:lnSpc>
                <a:spcPct val="90000"/>
              </a:lnSpc>
              <a:buClr>
                <a:srgbClr val="00B0F0"/>
              </a:buClr>
              <a:buSzPct val="45000"/>
              <a:buFont typeface="Wingdings" charset="2"/>
              <a:buChar char=""/>
            </a:pPr>
            <a:r>
              <a:rPr lang="hu-H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Kibocsátóra: gördülő menüből </a:t>
            </a:r>
            <a:r>
              <a:rPr lang="hu-HU" sz="24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kiválasAztható</a:t>
            </a:r>
            <a:endParaRPr lang="hu-HU" sz="2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>
              <a:lnSpc>
                <a:spcPct val="90000"/>
              </a:lnSpc>
              <a:buClr>
                <a:srgbClr val="00B0F0"/>
              </a:buClr>
              <a:buSzPct val="45000"/>
              <a:buFont typeface="Wingdings" charset="2"/>
              <a:buChar char=""/>
            </a:pPr>
            <a:r>
              <a:rPr lang="hu-HU" sz="24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Rövidítésre: a fontosabb jogszabályokat rövidített elnevezésük alapján is kiválaszthatjuk a listából pl. CSOK</a:t>
            </a:r>
          </a:p>
          <a:p>
            <a:pPr algn="just">
              <a:lnSpc>
                <a:spcPct val="90000"/>
              </a:lnSpc>
            </a:pPr>
            <a:endParaRPr lang="hu-HU" sz="24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14401" y="1589650"/>
            <a:ext cx="429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Egy joganyag keresése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933480" y="1608120"/>
            <a:ext cx="7381440" cy="34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581891" y="1052999"/>
            <a:ext cx="7453745" cy="536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Keresési lehetőségek</a:t>
            </a:r>
          </a:p>
          <a:p>
            <a:pPr>
              <a:lnSpc>
                <a:spcPct val="90000"/>
              </a:lnSpc>
            </a:pPr>
            <a:r>
              <a:rPr lang="hu-HU" sz="240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 joganyag keresése:  Keresés menüből</a:t>
            </a:r>
          </a:p>
          <a:p>
            <a:pPr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2800" b="1" strike="noStrike" spc="-1" dirty="0">
              <a:latin typeface="Arial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38300" t="17255" r="16868" b="21097"/>
          <a:stretch/>
        </p:blipFill>
        <p:spPr>
          <a:xfrm>
            <a:off x="759655" y="2124221"/>
            <a:ext cx="7033847" cy="4167022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3914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097280" y="2124222"/>
            <a:ext cx="6161913" cy="3319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Részletes keresés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Döntvénykereső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Tárgyszavas keresés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Közlönykereső</a:t>
            </a: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46364" y="1274760"/>
            <a:ext cx="731520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Egyéb keresési lehetőségek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511527" y="4267199"/>
            <a:ext cx="6816545" cy="4253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69626" y="1246255"/>
            <a:ext cx="6644520" cy="582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Részletes keresés</a:t>
            </a:r>
          </a:p>
          <a:p>
            <a:pPr>
              <a:lnSpc>
                <a:spcPct val="90000"/>
              </a:lnSpc>
            </a:pPr>
            <a:r>
              <a:rPr lang="hu-HU" sz="28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Kereshetünk</a:t>
            </a:r>
            <a:r>
              <a:rPr lang="hu-HU" sz="24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66057" y="2220686"/>
            <a:ext cx="76780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teljes szövegben (ha több szóra keresünk, a szavak egymáshoz való távolságát is megadhatjuk: kereshetünk egymás után, egy bekezdésben és egy joganyagban)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Címben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Megjelenés évére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Kibocsátóra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Témakörre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637200" y="2202840"/>
            <a:ext cx="6095520" cy="25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3200" b="0" strike="noStrike" spc="-1">
              <a:latin typeface="Arial"/>
            </a:endParaRP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32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83480" y="1080000"/>
            <a:ext cx="6644520" cy="101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Részletes keresés</a:t>
            </a:r>
            <a:endParaRPr lang="hu-HU" sz="3600" b="1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  <p:pic>
        <p:nvPicPr>
          <p:cNvPr id="177" name="Kép 176"/>
          <p:cNvPicPr/>
          <p:nvPr/>
        </p:nvPicPr>
        <p:blipFill rotWithShape="1">
          <a:blip r:embed="rId2"/>
          <a:srcRect l="17212" t="15026" r="16983" b="7761"/>
          <a:stretch/>
        </p:blipFill>
        <p:spPr>
          <a:xfrm rot="15000">
            <a:off x="1279437" y="1884233"/>
            <a:ext cx="6366432" cy="41273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025360" y="2467080"/>
            <a:ext cx="5268240" cy="3008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72880" indent="-272520">
              <a:lnSpc>
                <a:spcPct val="90000"/>
              </a:lnSpc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Általános tudnivalók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901"/>
              </a:spcBef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Kapcsolódás karhoz, tanszékhez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901"/>
              </a:spcBef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Dokumentumtípusok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901"/>
              </a:spcBef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Keresési, szűrési lehetőségek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901"/>
              </a:spcBef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Kiegészítő / extra funkciók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901"/>
              </a:spcBef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Szerzői profil / felhasználói fiók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2880" indent="-272520">
              <a:lnSpc>
                <a:spcPct val="90000"/>
              </a:lnSpc>
              <a:spcBef>
                <a:spcPts val="901"/>
              </a:spcBef>
              <a:buClr>
                <a:srgbClr val="07B9D9"/>
              </a:buClr>
              <a:buFont typeface="Noto Sans Symbols"/>
              <a:buChar char="▪"/>
            </a:pPr>
            <a:r>
              <a:rPr lang="hu-HU" sz="2400" b="0" strike="noStrike" spc="-1" dirty="0">
                <a:solidFill>
                  <a:srgbClr val="3C3C3B"/>
                </a:solidFill>
                <a:latin typeface="Tahoma"/>
                <a:ea typeface="Tahoma"/>
              </a:rPr>
              <a:t>Gyakorlati példák</a:t>
            </a:r>
            <a:endParaRPr lang="hu-H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13600" y="1492560"/>
            <a:ext cx="4326436" cy="5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Tartalomjegyzék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2"/>
          <p:cNvSpPr txBox="1"/>
          <p:nvPr/>
        </p:nvSpPr>
        <p:spPr>
          <a:xfrm>
            <a:off x="548640" y="1871003"/>
            <a:ext cx="7680960" cy="46459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u-HU" sz="2800" b="0" strike="noStrike" spc="-1" dirty="0">
                <a:latin typeface="Tahoma"/>
              </a:rPr>
              <a:t>A kereső operátorok működnek:</a:t>
            </a:r>
          </a:p>
          <a:p>
            <a:r>
              <a:rPr lang="hu-HU" sz="2800" b="0" strike="noStrike" spc="-1" dirty="0">
                <a:solidFill>
                  <a:srgbClr val="FF0000"/>
                </a:solidFill>
                <a:latin typeface="Tahoma"/>
              </a:rPr>
              <a:t>*</a:t>
            </a:r>
            <a:r>
              <a:rPr lang="hu-HU" sz="2800" b="0" strike="noStrike" spc="-1" dirty="0">
                <a:latin typeface="Tahoma"/>
              </a:rPr>
              <a:t> tetszőleges karaktert helyettesít:</a:t>
            </a:r>
          </a:p>
          <a:p>
            <a:pPr marL="342900" indent="-342900">
              <a:buFontTx/>
              <a:buChar char="-"/>
            </a:pPr>
            <a:r>
              <a:rPr lang="hu-HU" sz="2800" b="0" strike="noStrike" spc="-1" dirty="0">
                <a:latin typeface="Tahoma"/>
              </a:rPr>
              <a:t>pl. gyám* (gyámság, gyámügy, gyámolatlan</a:t>
            </a:r>
          </a:p>
          <a:p>
            <a:r>
              <a:rPr lang="hu-HU" sz="2800" b="0" strike="noStrike" spc="-1" dirty="0">
                <a:solidFill>
                  <a:srgbClr val="FF0000"/>
                </a:solidFill>
                <a:latin typeface="Tahoma"/>
              </a:rPr>
              <a:t>?</a:t>
            </a:r>
            <a:r>
              <a:rPr lang="hu-HU" sz="2800" b="0" strike="noStrike" spc="-1" dirty="0">
                <a:latin typeface="Tahoma"/>
              </a:rPr>
              <a:t> Egyetlen karaktert helyettesít</a:t>
            </a:r>
          </a:p>
          <a:p>
            <a:r>
              <a:rPr lang="hu-HU" sz="2800" b="0" strike="noStrike" spc="-1" dirty="0">
                <a:latin typeface="Tahoma"/>
                <a:ea typeface="Microsoft YaHei"/>
              </a:rPr>
              <a:t> egymás mellé írt szavak: </a:t>
            </a:r>
            <a:r>
              <a:rPr lang="hu-HU" sz="2800" b="0" strike="noStrike" spc="-1" dirty="0">
                <a:solidFill>
                  <a:srgbClr val="FF0000"/>
                </a:solidFill>
                <a:latin typeface="Tahoma"/>
              </a:rPr>
              <a:t>ÉS</a:t>
            </a:r>
            <a:r>
              <a:rPr lang="hu-HU" sz="2800" b="0" strike="noStrike" spc="-1" dirty="0">
                <a:latin typeface="Tahoma"/>
              </a:rPr>
              <a:t> kapcsolat: </a:t>
            </a:r>
          </a:p>
          <a:p>
            <a:pPr>
              <a:buFontTx/>
              <a:buChar char="-"/>
            </a:pPr>
            <a:r>
              <a:rPr lang="hu-HU" sz="2800" b="0" strike="noStrike" spc="-1" dirty="0">
                <a:latin typeface="Tahoma"/>
              </a:rPr>
              <a:t>pl. állatvédelem állategészségügy</a:t>
            </a:r>
          </a:p>
          <a:p>
            <a:pPr>
              <a:buFontTx/>
              <a:buChar char="-"/>
            </a:pPr>
            <a:r>
              <a:rPr lang="hu-HU" sz="2800" b="0" strike="noStrike" spc="-1" dirty="0">
                <a:latin typeface="Tahoma"/>
              </a:rPr>
              <a:t>egymás alá írt szavak esetén: </a:t>
            </a:r>
            <a:r>
              <a:rPr lang="hu-HU" sz="2800" b="0" strike="noStrike" spc="-1" dirty="0">
                <a:solidFill>
                  <a:srgbClr val="FF0000"/>
                </a:solidFill>
                <a:latin typeface="Tahoma"/>
              </a:rPr>
              <a:t>VAGY</a:t>
            </a:r>
            <a:r>
              <a:rPr lang="hu-HU" sz="2800" b="0" strike="noStrike" spc="-1" dirty="0">
                <a:latin typeface="Tahoma"/>
              </a:rPr>
              <a:t> kapcsolat</a:t>
            </a:r>
          </a:p>
          <a:p>
            <a:r>
              <a:rPr lang="hu-HU" sz="2800" b="0" strike="noStrike" spc="-1" dirty="0">
                <a:latin typeface="Tahoma"/>
              </a:rPr>
              <a:t>- pl. állatvédelem</a:t>
            </a:r>
          </a:p>
          <a:p>
            <a:r>
              <a:rPr lang="hu-HU" sz="2800" b="0" strike="noStrike" spc="-1" dirty="0">
                <a:latin typeface="Tahoma"/>
              </a:rPr>
              <a:t>       állategészségügy</a:t>
            </a:r>
          </a:p>
          <a:p>
            <a:endParaRPr lang="hu-HU" sz="2200" b="0" strike="noStrike" spc="-1" dirty="0">
              <a:latin typeface="Tahoma"/>
            </a:endParaRPr>
          </a:p>
          <a:p>
            <a:endParaRPr lang="hu-HU" sz="2200" b="0" strike="noStrike" spc="-1" dirty="0">
              <a:latin typeface="Tahoma"/>
            </a:endParaRPr>
          </a:p>
        </p:txBody>
      </p:sp>
      <p:sp>
        <p:nvSpPr>
          <p:cNvPr id="181" name="CustomShape 1"/>
          <p:cNvSpPr/>
          <p:nvPr/>
        </p:nvSpPr>
        <p:spPr>
          <a:xfrm>
            <a:off x="483480" y="1108364"/>
            <a:ext cx="6644520" cy="6234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Részletes keresés</a:t>
            </a:r>
            <a:endParaRPr lang="hu-HU" sz="3600" b="1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83480" y="1080654"/>
            <a:ext cx="6644520" cy="429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Részletes keresés</a:t>
            </a:r>
            <a:endParaRPr lang="hu-HU" sz="3600" b="1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5588" y="1688124"/>
            <a:ext cx="6611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kereshető karakterek</a:t>
            </a:r>
          </a:p>
          <a:p>
            <a:pPr algn="just">
              <a:buClr>
                <a:srgbClr val="00B0F0"/>
              </a:buClr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Jogtárban az alábbi karakterek keresésére nincs lehetősége: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(kettőspont),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(pont),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”(idézőjel),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’(aposztróf),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(per)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\ (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backslash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 (kérdőjel), 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-(szóköz),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; (pontosvessző),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 (felkiáltójel),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(plusz jel),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(egyenlőség jel)</a:t>
            </a:r>
          </a:p>
          <a:p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60000" y="1073520"/>
            <a:ext cx="6644520" cy="101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531709" y="1073520"/>
            <a:ext cx="8208000" cy="255309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u-HU" sz="3600" b="1" strike="noStrike" spc="-1" dirty="0">
                <a:solidFill>
                  <a:srgbClr val="07B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Döntvénykereső</a:t>
            </a:r>
          </a:p>
          <a:p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Döntvénykeresőt a  Pultról az Egyéb keresési lehetőségek aló lés a Keresés menüből érhetjük el.</a:t>
            </a:r>
          </a:p>
          <a:p>
            <a:endParaRPr lang="hu-HU" sz="200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20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-2372" t="12478" r="204" b="4264"/>
          <a:stretch>
            <a:fillRect/>
          </a:stretch>
        </p:blipFill>
        <p:spPr bwMode="auto">
          <a:xfrm>
            <a:off x="717452" y="2363373"/>
            <a:ext cx="7427741" cy="3559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Ellipszis 9"/>
          <p:cNvSpPr/>
          <p:nvPr/>
        </p:nvSpPr>
        <p:spPr>
          <a:xfrm>
            <a:off x="759655" y="4909625"/>
            <a:ext cx="1674056" cy="21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511527" y="4267199"/>
            <a:ext cx="6816545" cy="4253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98764" y="1080656"/>
            <a:ext cx="6615382" cy="617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Döntvénykereső</a:t>
            </a:r>
          </a:p>
          <a:p>
            <a:pPr>
              <a:lnSpc>
                <a:spcPct val="90000"/>
              </a:lnSpc>
            </a:pPr>
            <a:r>
              <a:rPr lang="hu-HU" sz="28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Kereshetünk</a:t>
            </a:r>
            <a:r>
              <a:rPr lang="hu-HU" sz="2800" b="0" strike="noStrike" spc="-1" dirty="0">
                <a:solidFill>
                  <a:srgbClr val="07B9D9"/>
                </a:solidFill>
                <a:latin typeface="Tahoma"/>
                <a:ea typeface="Tahoma"/>
              </a:rPr>
              <a:t>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27314" y="1973944"/>
            <a:ext cx="70684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szavakra, kifejezésekre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bírósági ügyszámra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pertárgyra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szerkesztett döntésekre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jogszabályra vagy jogszabályhelyre hivatkozó döntvényekre 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bíró, alkotmánybíró, jogi képviselő nevére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bíróság nevére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lajstromozás, meghozatal, közzététel évére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ügyszakra, ügycsoportra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716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511527" y="4267199"/>
            <a:ext cx="6816545" cy="4253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66056" y="1161142"/>
            <a:ext cx="7566561" cy="15965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Döntvénykereső</a:t>
            </a:r>
          </a:p>
          <a:p>
            <a:pPr algn="just">
              <a:lnSpc>
                <a:spcPct val="90000"/>
              </a:lnSpc>
            </a:pP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Abban az esetben, ha csak a Kúria 2012-ben és azt követően meghozott, </a:t>
            </a:r>
            <a:r>
              <a:rPr lang="hu-H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BHGY-ban</a:t>
            </a:r>
            <a:r>
              <a:rPr lang="hu-H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közzétett határozataiban, vagy a Kúria tájékoztatóiban szeretnénk keresni a kereső bal felső sarkában található “Kúria határozatai”  mezőt be kell pipálni.</a:t>
            </a:r>
          </a:p>
          <a:p>
            <a:pPr algn="just">
              <a:lnSpc>
                <a:spcPct val="90000"/>
              </a:lnSpc>
            </a:pPr>
            <a:endParaRPr lang="hu-HU" sz="3200" b="0" strike="noStrike" spc="-1" dirty="0">
              <a:solidFill>
                <a:srgbClr val="07B9D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3054" t="12224" r="1" b="5128"/>
          <a:stretch/>
        </p:blipFill>
        <p:spPr>
          <a:xfrm>
            <a:off x="713454" y="2772230"/>
            <a:ext cx="7022660" cy="34689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23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60000" y="1073520"/>
            <a:ext cx="6644520" cy="101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360000" y="1073520"/>
            <a:ext cx="8038908" cy="258386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u-HU" sz="3600" b="1" strike="noStrike" spc="-1" dirty="0">
                <a:solidFill>
                  <a:srgbClr val="07B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Tárgyszavas keresés</a:t>
            </a:r>
          </a:p>
          <a:p>
            <a:pPr algn="just"/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Jogtár összes, több mint 52478 tárgyszavában, valamint egy dokumentum tárgyszavaiban is kereshetünk. A tárgyszavas keresés a Keresés pultról, valamint a Keresés menüből érhető el</a:t>
            </a:r>
            <a:r>
              <a:rPr lang="hu-HU" dirty="0"/>
              <a:t>.</a:t>
            </a:r>
            <a:endParaRPr lang="hu-HU" sz="22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-1102" t="11653" r="21604"/>
          <a:stretch>
            <a:fillRect/>
          </a:stretch>
        </p:blipFill>
        <p:spPr bwMode="auto">
          <a:xfrm>
            <a:off x="1322363" y="2672862"/>
            <a:ext cx="6147582" cy="3362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1477108" y="5120641"/>
            <a:ext cx="1364566" cy="267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902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60000" y="1073520"/>
            <a:ext cx="6644520" cy="101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90145" y="1073520"/>
            <a:ext cx="8208000" cy="230687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u-HU" sz="3600" b="1" strike="noStrike" spc="-1" dirty="0">
                <a:solidFill>
                  <a:srgbClr val="07B9D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Tárgyszavas keresés</a:t>
            </a:r>
            <a:endParaRPr lang="hu-HU" sz="3600" b="1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keresett kifejezés begépelése után kiválasztjuk a listából és utána rákattintva megjelennek az adott tárgyszóhoz kapcsolódó jogszabályok</a:t>
            </a:r>
            <a:r>
              <a:rPr lang="hu-HU" sz="22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hu-HU" sz="2200" b="0" strike="noStrike" spc="-1" dirty="0">
              <a:latin typeface="Arial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  <a:p>
            <a:pPr algn="just"/>
            <a:endParaRPr lang="hu-HU" sz="2200" b="0" strike="noStrike" spc="-1" dirty="0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086" t="21667" r="28234" b="14186"/>
          <a:stretch>
            <a:fillRect/>
          </a:stretch>
        </p:blipFill>
        <p:spPr bwMode="auto">
          <a:xfrm>
            <a:off x="1659987" y="2475913"/>
            <a:ext cx="5598942" cy="3362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555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576775" y="1026942"/>
            <a:ext cx="7512147" cy="10096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Közlönykereső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Közlönykereső a Keresés pultról és a Keresés menüből érhető el.</a:t>
            </a:r>
            <a:endParaRPr lang="hu-HU" sz="20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2185" r="76140" b="7143"/>
          <a:stretch>
            <a:fillRect/>
          </a:stretch>
        </p:blipFill>
        <p:spPr bwMode="auto">
          <a:xfrm>
            <a:off x="717452" y="2250831"/>
            <a:ext cx="3108960" cy="3756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Ellipszis 5"/>
          <p:cNvSpPr/>
          <p:nvPr/>
        </p:nvSpPr>
        <p:spPr>
          <a:xfrm>
            <a:off x="858129" y="5500468"/>
            <a:ext cx="1758462" cy="267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4068" t="21805" r="24829" b="12698"/>
          <a:stretch>
            <a:fillRect/>
          </a:stretch>
        </p:blipFill>
        <p:spPr bwMode="auto">
          <a:xfrm>
            <a:off x="3967089" y="2250831"/>
            <a:ext cx="4445391" cy="3742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394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801858" y="1097280"/>
            <a:ext cx="5931222" cy="5345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Közlönykereső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534572" y="1659988"/>
            <a:ext cx="8177429" cy="45408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dirty="0"/>
              <a:t> 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Magyar Közlöny vagy valamelyik más hivatalos közlöny adott lapszámának tartalmát tekinthetjük meg, alapértelmezett mindig a Magyar Közlöny.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 </a:t>
            </a:r>
            <a:r>
              <a:rPr lang="hu-H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Tartalomjegyzék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gombra kattintva a lapszámban megjelent dokumentumok találati listában jelennek meg, így szövegesen is </a:t>
            </a:r>
            <a:r>
              <a:rPr lang="hu-H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továbbszűkíthetők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egy joganyagra kattintunk, a dokumentum mindenkori  hatályos időállapotában nyílik meg.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a joganyagnak a közlönyállapotát szeretnénk megnyitni, „Megnyitás közlönyállapotban” opciót kell bepipálni.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Magyar Közlöny tartalommutatói 1952-től, a tárcalapok mutatói 1990-től, a Bírósági Határozatok című folyóiraté pedig 1975-től érhetők el.</a:t>
            </a:r>
          </a:p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hu-HU" sz="20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813600" y="1205346"/>
            <a:ext cx="5919480" cy="595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Adatbázisok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554183" y="1801092"/>
            <a:ext cx="8157818" cy="4368973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dirty="0"/>
              <a:t> </a:t>
            </a: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Joganyagok (magyar, EU-s, önkormányzati, Budapest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Jogszabályalkotás (törvényjavaslatok, viták, indoklások)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Jogalkalmazás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Döntvénytár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Jogszabályok angolul és németül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Iratminták, szabályzatminták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Jogszabálytükrök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Szakkönyvek (Jogtár Könyvek, Jogi Szakkönyvek Modul, Tematikus jogi szakkönyv modulok)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Folyóiratok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 modulok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Bibliográfia (Magyar jogi bibliográfia és Európai Jogi Bibliográfia)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Jogi szakszótár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Corpus </a:t>
            </a:r>
            <a:r>
              <a:rPr lang="hu-HU" sz="20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Juris</a:t>
            </a:r>
            <a:r>
              <a:rPr lang="hu-HU" sz="2000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0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Hungarici</a:t>
            </a:r>
            <a:endParaRPr lang="hu-HU" sz="20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54040" y="1885071"/>
            <a:ext cx="8284680" cy="355912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endParaRPr lang="hu-HU" sz="2800" b="0" strike="noStrike" spc="-1" dirty="0">
              <a:latin typeface="Tahoma"/>
              <a:ea typeface="Tahoma"/>
            </a:endParaRPr>
          </a:p>
          <a:p>
            <a:pPr algn="just">
              <a:lnSpc>
                <a:spcPct val="90000"/>
              </a:lnSpc>
            </a:pPr>
            <a:r>
              <a:rPr lang="hu-HU" sz="2800" b="0" strike="noStrike" spc="-1" dirty="0">
                <a:latin typeface="Tahoma"/>
                <a:ea typeface="Tahoma"/>
              </a:rPr>
              <a:t>A Jogtár® Magyarország piacvezető jogi adatbázisa. A jogszabályok értelmezéséhez és alkalmazásához nyújt támogatást, 1993 óta. </a:t>
            </a:r>
            <a:endParaRPr lang="hu-HU" sz="2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hu-HU" sz="2800" b="0" strike="noStrike" spc="-1" dirty="0">
                <a:latin typeface="Tahoma"/>
                <a:ea typeface="Tahoma"/>
              </a:rPr>
              <a:t>Az elérhető tartalmak köre rendkívül gazdag: magyar és EU-s joganyagok, indokolások, kommentárok, döntvények, szakcikkek, könyvek, jogi bibliográfia navigátorok, iratminták, kalkulátorok.</a:t>
            </a:r>
            <a:endParaRPr lang="hu-HU" sz="2800" b="0" strike="noStrike" spc="-1" dirty="0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813599" y="1108440"/>
            <a:ext cx="5573345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Általános tudnivalók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813600" y="1205346"/>
            <a:ext cx="5919480" cy="595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Adatbázisok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554183" y="1801092"/>
            <a:ext cx="8157818" cy="7679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>
              <a:buClr>
                <a:srgbClr val="00B0F0"/>
              </a:buClr>
            </a:pPr>
            <a:r>
              <a:rPr lang="hu-H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Abban az esetben, ha olyan adatbázist szeretnénk megnyitni, melyhez nincs előfizetésünk, a program üzenetet küld erről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u-HU" sz="24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645" t="43084" r="31158" b="35436"/>
          <a:stretch>
            <a:fillRect/>
          </a:stretch>
        </p:blipFill>
        <p:spPr bwMode="auto">
          <a:xfrm>
            <a:off x="2377441" y="3080825"/>
            <a:ext cx="3530990" cy="1674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140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717452" y="1111348"/>
            <a:ext cx="6015628" cy="520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Adatbázisok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554183" y="1603717"/>
            <a:ext cx="8157818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 algn="just">
              <a:buClr>
                <a:srgbClr val="00B0F0"/>
              </a:buClr>
            </a:pPr>
            <a:r>
              <a:rPr lang="hu-HU" dirty="0"/>
              <a:t> </a:t>
            </a: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Szakkönyvek (Jogtár Könyvek, Jogi Szakkönyvek Modul, Tematikus jogi szakkönyv modulok)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701" t="12283" r="842" b="5333"/>
          <a:stretch>
            <a:fillRect/>
          </a:stretch>
        </p:blipFill>
        <p:spPr bwMode="auto">
          <a:xfrm>
            <a:off x="1420837" y="2335238"/>
            <a:ext cx="6302326" cy="3868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489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813600" y="1205346"/>
            <a:ext cx="5919480" cy="426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Adatbázisok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928467" y="1631852"/>
            <a:ext cx="7783533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 algn="just">
              <a:buClr>
                <a:srgbClr val="00B0F0"/>
              </a:buClr>
            </a:pPr>
            <a:r>
              <a:rPr lang="hu-HU" dirty="0"/>
              <a:t> </a:t>
            </a:r>
            <a:r>
              <a:rPr lang="hu-HU" sz="20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Folyóiratok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639" t="25738" r="3189" b="9717"/>
          <a:stretch>
            <a:fillRect/>
          </a:stretch>
        </p:blipFill>
        <p:spPr bwMode="auto">
          <a:xfrm>
            <a:off x="1223889" y="2124222"/>
            <a:ext cx="6217920" cy="389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489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787791" y="1139483"/>
            <a:ext cx="6879101" cy="576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Folyóiratok</a:t>
            </a:r>
          </a:p>
          <a:p>
            <a:pPr>
              <a:lnSpc>
                <a:spcPct val="90000"/>
              </a:lnSpc>
            </a:pPr>
            <a:r>
              <a:rPr lang="hu-HU" sz="2000" b="1" strike="noStrike" spc="-1" dirty="0">
                <a:latin typeface="Tahoma"/>
                <a:ea typeface="Tahoma"/>
              </a:rPr>
              <a:t>Egyetemi előfizetéssel elérhetők</a:t>
            </a:r>
            <a:endParaRPr lang="hu-HU" sz="20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787791" y="2039815"/>
            <a:ext cx="7924209" cy="440324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dirty="0"/>
              <a:t>  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EU Jog: 2021-2022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Fizetésképtelenségi Jog 2021-2022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Fogyasztóvédelmi Jog 2021-2022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Ingatlanjog 2021-2022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Jogesetek Magyarázata (</a:t>
            </a:r>
            <a:r>
              <a:rPr lang="hu-HU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JeMa</a:t>
            </a: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) 2010-2022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Közbeszerzési Jog 2019-2021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Közbeszerzési Szemle Archívuma  2012-2018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Polgári Jog 2016-2023</a:t>
            </a:r>
          </a:p>
          <a:p>
            <a:pPr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Új Magyar Közigazgatás 2020-2022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hu-HU" sz="20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89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813600" y="1205346"/>
            <a:ext cx="5919480" cy="426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Adatbázisok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928467" y="1631852"/>
            <a:ext cx="7783533" cy="169131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85750" indent="-285750" algn="just">
              <a:buClr>
                <a:srgbClr val="00B0F0"/>
              </a:buClr>
            </a:pP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Magyar és Európai jogi bibliográfia</a:t>
            </a:r>
          </a:p>
          <a:p>
            <a:pPr marL="285750" indent="-285750" algn="just">
              <a:buClr>
                <a:srgbClr val="00B0F0"/>
              </a:buClr>
            </a:pPr>
            <a:r>
              <a:rPr lang="hu-HU" sz="2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Kereshetünk:</a:t>
            </a:r>
          </a:p>
          <a:p>
            <a:pPr marL="285750" indent="-285750"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Szerzőre</a:t>
            </a:r>
          </a:p>
          <a:p>
            <a:pPr marL="285750" indent="-285750" algn="just">
              <a:buClr>
                <a:srgbClr val="00B0F0"/>
              </a:buClr>
              <a:buFont typeface="Wingdings" pitchFamily="2" charset="2"/>
              <a:buChar char="§"/>
            </a:pPr>
            <a:r>
              <a:rPr lang="hu-H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Témakörre</a:t>
            </a:r>
          </a:p>
          <a:p>
            <a:pPr marL="285750" indent="-285750" algn="just">
              <a:buClr>
                <a:srgbClr val="00B0F0"/>
              </a:buClr>
            </a:pPr>
            <a:r>
              <a:rPr lang="hu-H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u-HU" sz="2400" b="0" strike="noStrike" spc="-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495" t="12757" b="5864"/>
          <a:stretch>
            <a:fillRect/>
          </a:stretch>
        </p:blipFill>
        <p:spPr bwMode="auto">
          <a:xfrm>
            <a:off x="1139483" y="3038622"/>
            <a:ext cx="5472332" cy="317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5489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734291" y="1371600"/>
            <a:ext cx="5998789" cy="7204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Változásfigyelő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815926" y="2264898"/>
            <a:ext cx="7568420" cy="224531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Két funkció érhető el a fent említett helyekről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Változásfigyeltetés (értesít küldenek a jogszabályok, témakörök változásakor)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Jogszabályváltozások keresése</a:t>
            </a:r>
          </a:p>
          <a:p>
            <a:pPr algn="just">
              <a:buClr>
                <a:srgbClr val="00B0F0"/>
              </a:buClr>
            </a:pPr>
            <a:endParaRPr lang="hu-HU" sz="28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77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787791" y="1083212"/>
            <a:ext cx="5945289" cy="482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Kiegészítő funkciók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900332" y="1505243"/>
            <a:ext cx="7811668" cy="1937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hu-HU" sz="2000" b="1" strike="noStrike" spc="-1" dirty="0">
                <a:solidFill>
                  <a:srgbClr val="00B0F0"/>
                </a:solidFill>
                <a:latin typeface="Tahoma"/>
              </a:rPr>
              <a:t>Szimbólumok:</a:t>
            </a:r>
            <a:endParaRPr lang="hu-HU" sz="2000" b="0" strike="noStrike" spc="-1" dirty="0">
              <a:latin typeface="Tahoma"/>
            </a:endParaRPr>
          </a:p>
          <a:p>
            <a:pPr algn="just"/>
            <a:r>
              <a:rPr lang="hu-HU" sz="2000" b="0" strike="noStrike" spc="-1" dirty="0">
                <a:latin typeface="Tahoma"/>
              </a:rPr>
              <a:t>Változott/változó bekezdés      </a:t>
            </a:r>
          </a:p>
          <a:p>
            <a:pPr algn="just"/>
            <a:r>
              <a:rPr lang="hu-HU" sz="2000" b="0" strike="noStrike" spc="-1" dirty="0">
                <a:latin typeface="Tahoma"/>
              </a:rPr>
              <a:t>A Jogtár “kezecske” ikonnal  jelzi, ha a dokumentum időállapotában változás következett be. </a:t>
            </a:r>
            <a:r>
              <a:rPr lang="hu-HU" sz="2000" dirty="0"/>
              <a:t>A soron következő időállapotban módosuló változásokat  (narancssárga kezecske ) ikon jelzi.</a:t>
            </a:r>
            <a:endParaRPr lang="hu-HU" sz="2000" b="0" strike="noStrike" spc="-1" dirty="0">
              <a:latin typeface="Tahoma"/>
            </a:endParaRPr>
          </a:p>
          <a:p>
            <a:pPr algn="just"/>
            <a:endParaRPr lang="hu-HU" sz="2000" b="0" strike="noStrike" spc="-1" dirty="0">
              <a:latin typeface="Tahom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937" t="18566" r="1067" b="7567"/>
          <a:stretch>
            <a:fillRect/>
          </a:stretch>
        </p:blipFill>
        <p:spPr bwMode="auto">
          <a:xfrm>
            <a:off x="1659986" y="3137097"/>
            <a:ext cx="5767754" cy="3305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Ellipszis 8"/>
          <p:cNvSpPr/>
          <p:nvPr/>
        </p:nvSpPr>
        <p:spPr>
          <a:xfrm>
            <a:off x="2827606" y="3798276"/>
            <a:ext cx="351691" cy="1153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691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872196" y="1350498"/>
            <a:ext cx="5860883" cy="692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Kiegészítő funkció</a:t>
            </a:r>
            <a:r>
              <a:rPr lang="hu-HU" sz="3600" b="0" strike="noStrike" spc="-1" dirty="0">
                <a:solidFill>
                  <a:srgbClr val="07B9D9"/>
                </a:solidFill>
                <a:latin typeface="Tahoma"/>
                <a:ea typeface="Tahoma"/>
              </a:rPr>
              <a:t>k</a:t>
            </a:r>
            <a:endParaRPr lang="hu-HU" sz="3600" b="0" strike="noStrike" spc="-1" dirty="0">
              <a:latin typeface="Arial"/>
            </a:endParaRPr>
          </a:p>
        </p:txBody>
      </p:sp>
      <p:sp>
        <p:nvSpPr>
          <p:cNvPr id="194" name="TextShape 3"/>
          <p:cNvSpPr txBox="1"/>
          <p:nvPr/>
        </p:nvSpPr>
        <p:spPr>
          <a:xfrm>
            <a:off x="864000" y="1899138"/>
            <a:ext cx="7848000" cy="101420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hu-HU" sz="2000" b="1" strike="noStrike" spc="-1" dirty="0">
                <a:solidFill>
                  <a:srgbClr val="00B0F0"/>
                </a:solidFill>
                <a:latin typeface="Tahoma"/>
              </a:rPr>
              <a:t>Szimbólumok:</a:t>
            </a:r>
            <a:endParaRPr lang="hu-HU" sz="2000" b="0" strike="noStrike" spc="-1" dirty="0">
              <a:latin typeface="Tahoma"/>
            </a:endParaRPr>
          </a:p>
          <a:p>
            <a:pPr algn="just"/>
            <a:r>
              <a:rPr lang="hu-HU" sz="2000" b="0" strike="noStrike" spc="-1" dirty="0">
                <a:latin typeface="Tahoma"/>
              </a:rPr>
              <a:t>Hatályosság jelzése </a:t>
            </a:r>
          </a:p>
          <a:p>
            <a:pPr algn="just"/>
            <a:endParaRPr lang="hu-HU" sz="2000" b="0" strike="noStrike" spc="-1" dirty="0">
              <a:latin typeface="Tahoma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21867" t="38539" r="21526" b="33740"/>
          <a:stretch>
            <a:fillRect/>
          </a:stretch>
        </p:blipFill>
        <p:spPr bwMode="auto">
          <a:xfrm>
            <a:off x="1125416" y="2968285"/>
            <a:ext cx="6879101" cy="2321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849600" y="2478960"/>
            <a:ext cx="742716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651164" y="997528"/>
            <a:ext cx="6511636" cy="5541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Kiegészítő / extra funkciók</a:t>
            </a:r>
            <a:endParaRPr lang="hu-HU" sz="3600" b="1" strike="noStrike" spc="-1" dirty="0">
              <a:latin typeface="Arial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52945" y="1551710"/>
            <a:ext cx="5680135" cy="5087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Használati kézikönyv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Oktató videók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Élő, technikai segítségnyújtás(chat)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 funkciókról, tartalmi újdonságokról értesítés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Jogtár hírlevél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Szöveg exportálás saját gépre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teljes dokumentumot, vagy annak megadott részét PDF formátumban kinyomtathatjuk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Kalkulátor menü, ehhez külön előfizetés kell (kamat, kamatos kamat, jogviszony)</a:t>
            </a:r>
          </a:p>
        </p:txBody>
      </p:sp>
    </p:spTree>
    <p:extLst>
      <p:ext uri="{BB962C8B-B14F-4D97-AF65-F5344CB8AC3E}">
        <p14:creationId xmlns:p14="http://schemas.microsoft.com/office/powerpoint/2010/main" val="469511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911378" y="2267095"/>
            <a:ext cx="6994080" cy="3008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hu-H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</a:pPr>
            <a:endParaRPr lang="hu-H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</a:pPr>
            <a:endParaRPr lang="hu-H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01"/>
              </a:spcBef>
            </a:pPr>
            <a:r>
              <a:rPr lang="hu-HU" sz="2800" b="0" u="sng" strike="noStrike" spc="-1" dirty="0">
                <a:solidFill>
                  <a:srgbClr val="FF0000"/>
                </a:solidFill>
                <a:uFillTx/>
                <a:latin typeface="Tahoma"/>
                <a:ea typeface="Tahoma"/>
                <a:hlinkClick r:id="rId2"/>
              </a:rPr>
              <a:t>https://uj.jogtar.hu/#hometab/</a:t>
            </a:r>
            <a:endParaRPr lang="hu-H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813599" y="1492560"/>
            <a:ext cx="4518055" cy="5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Gyakorlati példák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54040" y="1885320"/>
            <a:ext cx="8284680" cy="400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Történet:</a:t>
            </a:r>
          </a:p>
          <a:p>
            <a:pPr marL="432000" indent="-324000" algn="just">
              <a:lnSpc>
                <a:spcPct val="90000"/>
              </a:lnSpc>
              <a:buClr>
                <a:srgbClr val="07B9D9"/>
              </a:buClr>
              <a:buSzPct val="45000"/>
              <a:buFont typeface="Wingdings" charset="2"/>
              <a:buChar char="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 indulás: kiadó: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</a:t>
            </a: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Kerszöv</a:t>
            </a: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Kft, CD-n</a:t>
            </a:r>
          </a:p>
          <a:p>
            <a:pPr marL="432000" indent="-324000" algn="just">
              <a:lnSpc>
                <a:spcPct val="90000"/>
              </a:lnSpc>
              <a:buClr>
                <a:srgbClr val="07B9D9"/>
              </a:buClr>
              <a:buSzPct val="45000"/>
              <a:buFont typeface="Wingdings" charset="2"/>
              <a:buChar char="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1999: kiadó: KJK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Kerszöv</a:t>
            </a:r>
            <a:endParaRPr lang="hu-HU" sz="28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2000" indent="-324000" algn="just">
              <a:lnSpc>
                <a:spcPct val="90000"/>
              </a:lnSpc>
              <a:buClr>
                <a:srgbClr val="07B9D9"/>
              </a:buClr>
              <a:buSzPct val="45000"/>
              <a:buFont typeface="Wingdings" charset="2"/>
              <a:buChar char="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2004: megjelent a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</a:t>
            </a: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Jogtár Plusz, kibővült EU-s anyagokkal</a:t>
            </a:r>
          </a:p>
          <a:p>
            <a:pPr marL="432000" indent="-324000" algn="just">
              <a:lnSpc>
                <a:spcPct val="90000"/>
              </a:lnSpc>
              <a:buClr>
                <a:srgbClr val="07B9D9"/>
              </a:buClr>
              <a:buSzPct val="45000"/>
              <a:buFont typeface="Wingdings" charset="2"/>
              <a:buChar char="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2006: a kiadó neve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</a:t>
            </a: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Kiadóra változott</a:t>
            </a:r>
          </a:p>
          <a:p>
            <a:pPr marL="432000" indent="-324000" algn="just">
              <a:lnSpc>
                <a:spcPct val="90000"/>
              </a:lnSpc>
              <a:buClr>
                <a:srgbClr val="07B9D9"/>
              </a:buClr>
              <a:buSzPct val="45000"/>
              <a:buFont typeface="Wingdings" charset="2"/>
              <a:buChar char="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2014-től van webes felülete, online, naprakész-neve: Új Jogtár. Kiadó: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Wolters</a:t>
            </a: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800" b="0" strike="noStrike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Kluwer</a:t>
            </a:r>
            <a:endParaRPr lang="hu-HU" sz="28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13599" y="1108440"/>
            <a:ext cx="5268545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Általános tudnivalók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57480" y="6147360"/>
            <a:ext cx="340560" cy="3204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Shape 2"/>
          <p:cNvSpPr txBox="1"/>
          <p:nvPr/>
        </p:nvSpPr>
        <p:spPr>
          <a:xfrm>
            <a:off x="205200" y="2852640"/>
            <a:ext cx="6618960" cy="57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400" b="1" strike="noStrike" spc="-1">
                <a:solidFill>
                  <a:srgbClr val="07B9D9"/>
                </a:solidFill>
                <a:latin typeface="Tahoma"/>
                <a:ea typeface="Tahoma"/>
              </a:rPr>
              <a:t>Köszönjük a figyelmet!</a:t>
            </a:r>
            <a:endParaRPr lang="hu-HU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528120" y="4679280"/>
            <a:ext cx="3888720" cy="584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600" spc="-1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Biczó Zalán</a:t>
            </a:r>
            <a:endParaRPr lang="hu-HU" sz="16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hu-HU" sz="1600" b="0" strike="noStrike" spc="-1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biczo@sze.hu</a:t>
            </a:r>
            <a:endParaRPr lang="hu-HU" sz="1600" b="0" strike="noStrike" spc="-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528120" y="5309637"/>
            <a:ext cx="2589153" cy="6755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600" spc="-1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 Mária</a:t>
            </a:r>
            <a:endParaRPr lang="hu-HU" sz="16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hu-HU" sz="1600" b="0" strike="noStrike" spc="-1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nagy.maria@ga.sze.hu</a:t>
            </a:r>
            <a:endParaRPr lang="hu-HU" sz="1600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8" name="Google Shape;151;p10"/>
          <p:cNvPicPr/>
          <p:nvPr/>
        </p:nvPicPr>
        <p:blipFill>
          <a:blip r:embed="rId2" cstate="print"/>
          <a:stretch/>
        </p:blipFill>
        <p:spPr>
          <a:xfrm>
            <a:off x="6974891" y="5141683"/>
            <a:ext cx="1395000" cy="84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Table 1"/>
          <p:cNvGraphicFramePr/>
          <p:nvPr>
            <p:extLst>
              <p:ext uri="{D42A27DB-BD31-4B8C-83A1-F6EECF244321}">
                <p14:modId xmlns:p14="http://schemas.microsoft.com/office/powerpoint/2010/main" val="2722298143"/>
              </p:ext>
            </p:extLst>
          </p:nvPr>
        </p:nvGraphicFramePr>
        <p:xfrm>
          <a:off x="1012873" y="1533378"/>
          <a:ext cx="6949442" cy="4795908"/>
        </p:xfrm>
        <a:graphic>
          <a:graphicData uri="http://schemas.openxmlformats.org/drawingml/2006/table">
            <a:tbl>
              <a:tblPr/>
              <a:tblGrid>
                <a:gridCol w="3474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800" b="0" u="sng" strike="noStrike" spc="-1" dirty="0">
                          <a:solidFill>
                            <a:srgbClr val="0563C1"/>
                          </a:solidFill>
                          <a:uFillTx/>
                          <a:latin typeface="Tahoma"/>
                          <a:ea typeface="Tahoma"/>
                          <a:hlinkClick r:id="rId2"/>
                        </a:rPr>
                        <a:t>https://uj.jogtar.hu</a:t>
                      </a:r>
                      <a:endParaRPr lang="hu-HU" sz="2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7B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Tudományterület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8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jogtudomány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Hozzáférés módja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000" b="0" strike="noStrike" kern="1200" spc="-1" dirty="0">
                          <a:solidFill>
                            <a:srgbClr val="2428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Jelszóval, </a:t>
                      </a:r>
                      <a:r>
                        <a:rPr lang="hu-HU" sz="2000" b="0" strike="noStrike" kern="1200" spc="-1" dirty="0" err="1">
                          <a:solidFill>
                            <a:srgbClr val="2428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VPN-n</a:t>
                      </a:r>
                      <a:r>
                        <a:rPr lang="hu-HU" sz="2000" b="0" strike="noStrike" kern="1200" spc="-1" baseline="0" dirty="0">
                          <a:solidFill>
                            <a:srgbClr val="2428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keresztül</a:t>
                      </a:r>
                      <a:endParaRPr lang="hu-HU" sz="2000" b="0" strike="noStrike" kern="1200" spc="-1" dirty="0">
                        <a:solidFill>
                          <a:srgbClr val="2428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8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Gyűjtemény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8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jogszabályok, joganyagok, magyar és EU jogi bibliográfia, döntvénytárak, szakkönyvek, folyóiratcikkek, iratmintatárak, teljes szövegű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Nyelv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rgbClr val="2428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Magyar, angol, német</a:t>
                      </a:r>
                      <a:endParaRPr lang="hu-HU" sz="2000" b="0" strike="noStrike" spc="-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000" b="0" strike="noStrike" kern="1200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Előfizetés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000" b="0" strike="noStrike" kern="1200" spc="-1" dirty="0" err="1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Wolters</a:t>
                      </a:r>
                      <a:r>
                        <a:rPr lang="hu-HU" sz="2000" b="0" strike="noStrike" kern="1200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u-HU" sz="2000" b="0" strike="noStrike" kern="1200" spc="-1" dirty="0" err="1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Kluwer</a:t>
                      </a:r>
                      <a:r>
                        <a:rPr lang="hu-HU" sz="2000" b="0" strike="noStrike" kern="1200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Kft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75222"/>
                  </a:ext>
                </a:extLst>
              </a:tr>
              <a:tr h="4329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000" b="0" strike="noStrike" kern="1200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 publikálási lehetőség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hu-HU" sz="2000" b="0" strike="noStrike" kern="1200" spc="-1" dirty="0">
                          <a:solidFill>
                            <a:srgbClr val="24294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nincs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67409"/>
                  </a:ext>
                </a:extLst>
              </a:tr>
            </a:tbl>
          </a:graphicData>
        </a:graphic>
      </p:graphicFrame>
      <p:sp>
        <p:nvSpPr>
          <p:cNvPr id="145" name="CustomShape 2"/>
          <p:cNvSpPr/>
          <p:nvPr/>
        </p:nvSpPr>
        <p:spPr>
          <a:xfrm>
            <a:off x="858960" y="970671"/>
            <a:ext cx="5565240" cy="562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Általános tudnivalók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 1"/>
          <p:cNvGraphicFramePr/>
          <p:nvPr>
            <p:extLst>
              <p:ext uri="{D42A27DB-BD31-4B8C-83A1-F6EECF244321}">
                <p14:modId xmlns:p14="http://schemas.microsoft.com/office/powerpoint/2010/main" val="3383851627"/>
              </p:ext>
            </p:extLst>
          </p:nvPr>
        </p:nvGraphicFramePr>
        <p:xfrm>
          <a:off x="661182" y="2232000"/>
          <a:ext cx="7330818" cy="4032830"/>
        </p:xfrm>
        <a:graphic>
          <a:graphicData uri="http://schemas.openxmlformats.org/drawingml/2006/table">
            <a:tbl>
              <a:tblPr/>
              <a:tblGrid>
                <a:gridCol w="369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000" b="1" strike="noStrike" spc="-1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Kar</a:t>
                      </a:r>
                      <a:endParaRPr lang="hu-H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7B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u-HU" sz="2000" b="1" strike="noStrike" spc="-1">
                          <a:solidFill>
                            <a:srgbClr val="FFFFFF"/>
                          </a:solidFill>
                          <a:latin typeface="Tahoma"/>
                          <a:ea typeface="Tahoma"/>
                        </a:rPr>
                        <a:t>Tanszék</a:t>
                      </a:r>
                      <a:endParaRPr lang="hu-H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7B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Deák Ferenc Állam-és Jogtudományi Kar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0" strike="noStrike" spc="-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valamennyi tanszék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2000" b="0" strike="noStrike" spc="-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Karok oktatói, hallgatói, egyéb alkalmazottak, akiknek jogi anyagokra van szüksége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3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39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39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39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9" name="CustomShape 2"/>
          <p:cNvSpPr/>
          <p:nvPr/>
        </p:nvSpPr>
        <p:spPr>
          <a:xfrm>
            <a:off x="813600" y="1492560"/>
            <a:ext cx="7647480" cy="5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Kapcsolódás karhoz, tanszékhez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809639" y="2043360"/>
            <a:ext cx="7697051" cy="38032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Magyar és EU-s jogszabályok, törvények, rendeletek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Bírósági és alkotmányjogi határozatok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Szakkönyek</a:t>
            </a:r>
            <a:endParaRPr lang="hu-HU" sz="2800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Folyóiratcikkek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Kommentárok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Jogi bibliográfiák</a:t>
            </a:r>
          </a:p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r>
              <a:rPr lang="hu-HU" sz="2800" b="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Iratmintatárak</a:t>
            </a:r>
          </a:p>
          <a:p>
            <a:pPr>
              <a:lnSpc>
                <a:spcPct val="90000"/>
              </a:lnSpc>
            </a:pPr>
            <a:endParaRPr lang="hu-HU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hu-HU" sz="3200" b="0" strike="noStrike" spc="-1" dirty="0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886265" y="1294228"/>
            <a:ext cx="5195879" cy="5908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Dokumentumtípusok</a:t>
            </a:r>
            <a:endParaRPr lang="hu-HU" sz="36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09640" y="2103480"/>
            <a:ext cx="732024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33045" y="1181686"/>
            <a:ext cx="5934009" cy="546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Belépés</a:t>
            </a:r>
          </a:p>
          <a:p>
            <a:pPr>
              <a:lnSpc>
                <a:spcPct val="90000"/>
              </a:lnSpc>
            </a:pPr>
            <a:endParaRPr lang="hu-HU" sz="3600" b="0" strike="noStrike" spc="-1" dirty="0">
              <a:solidFill>
                <a:srgbClr val="07B9D9"/>
              </a:solidFill>
              <a:latin typeface="Tahoma"/>
              <a:ea typeface="Tahoma"/>
            </a:endParaRPr>
          </a:p>
          <a:p>
            <a:pPr>
              <a:lnSpc>
                <a:spcPct val="90000"/>
              </a:lnSpc>
            </a:pPr>
            <a:endParaRPr lang="hu-HU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600" b="0" strike="noStrike" spc="-1" dirty="0">
              <a:latin typeface="Arial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623454" y="1728000"/>
            <a:ext cx="8088546" cy="98343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u-HU" sz="200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Bejelentkezés (jelszóval)</a:t>
            </a:r>
          </a:p>
          <a:p>
            <a:r>
              <a:rPr lang="hu-HU" sz="200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Belépés azonosítás nélkül (IP cím alapú azonosítás</a:t>
            </a:r>
            <a:r>
              <a:rPr lang="hu-HU" b="1" strike="noStrike" spc="-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u-HU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18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05" t="11715" r="1567" b="7828"/>
          <a:stretch>
            <a:fillRect/>
          </a:stretch>
        </p:blipFill>
        <p:spPr bwMode="auto">
          <a:xfrm>
            <a:off x="745587" y="2461846"/>
            <a:ext cx="6977575" cy="3685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09640" y="2103480"/>
            <a:ext cx="7320240" cy="300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buClr>
                <a:srgbClr val="07B9D9"/>
              </a:buClr>
              <a:buFont typeface="Wingdings" charset="2"/>
              <a:buChar char=""/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hu-H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hu-HU" sz="1800" b="0" strike="noStrike" spc="-1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717453" y="1041010"/>
            <a:ext cx="5849602" cy="576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3600" b="1" strike="noStrike" spc="-1" dirty="0">
                <a:solidFill>
                  <a:srgbClr val="07B9D9"/>
                </a:solidFill>
                <a:latin typeface="Tahoma"/>
                <a:ea typeface="Tahoma"/>
              </a:rPr>
              <a:t>Belépés</a:t>
            </a:r>
          </a:p>
          <a:p>
            <a:pPr>
              <a:lnSpc>
                <a:spcPct val="90000"/>
              </a:lnSpc>
            </a:pPr>
            <a:endParaRPr lang="hu-HU" sz="3600" b="0" strike="noStrike" spc="-1" dirty="0">
              <a:solidFill>
                <a:srgbClr val="07B9D9"/>
              </a:solidFill>
              <a:latin typeface="Tahoma"/>
              <a:ea typeface="Tahoma"/>
            </a:endParaRPr>
          </a:p>
          <a:p>
            <a:pPr>
              <a:lnSpc>
                <a:spcPct val="90000"/>
              </a:lnSpc>
            </a:pPr>
            <a:endParaRPr lang="hu-HU" sz="36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hu-HU" sz="3600" b="0" strike="noStrike" spc="-1" dirty="0">
              <a:latin typeface="Arial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721928" y="1545121"/>
            <a:ext cx="8088546" cy="98343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u-HU" sz="200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Bejelentkezés (jelszóval)</a:t>
            </a:r>
          </a:p>
          <a:p>
            <a:r>
              <a:rPr lang="hu-HU" sz="2000" strike="noStrike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Belépés azonosítás nélkül (VPN_n keresztül IP cím alapú azonosítás</a:t>
            </a:r>
            <a:r>
              <a:rPr lang="hu-HU" b="1" strike="noStrike" spc="-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u-HU" b="0" strike="noStrike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18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61" t="11591" r="2745" b="6801"/>
          <a:stretch>
            <a:fillRect/>
          </a:stretch>
        </p:blipFill>
        <p:spPr bwMode="auto">
          <a:xfrm>
            <a:off x="753276" y="2433711"/>
            <a:ext cx="7040226" cy="389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1161</Words>
  <Application>Microsoft Office PowerPoint</Application>
  <PresentationFormat>Diavetítés a képernyőre (4:3 oldalarány)</PresentationFormat>
  <Paragraphs>259</Paragraphs>
  <Slides>40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40</vt:i4>
      </vt:variant>
    </vt:vector>
  </HeadingPairs>
  <TitlesOfParts>
    <vt:vector size="49" baseType="lpstr">
      <vt:lpstr>Arial</vt:lpstr>
      <vt:lpstr>Calibri</vt:lpstr>
      <vt:lpstr>Noto Sans Symbols</vt:lpstr>
      <vt:lpstr>Symbol</vt:lpstr>
      <vt:lpstr>Tahoma</vt:lpstr>
      <vt:lpstr>Wingdings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Nagy Mária</cp:lastModifiedBy>
  <cp:revision>70</cp:revision>
  <dcterms:created xsi:type="dcterms:W3CDTF">2019-08-01T06:27:51Z</dcterms:created>
  <dcterms:modified xsi:type="dcterms:W3CDTF">2023-03-13T11:21:37Z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