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95" r:id="rId2"/>
    <p:sldId id="257" r:id="rId3"/>
    <p:sldId id="272" r:id="rId4"/>
    <p:sldId id="273" r:id="rId5"/>
    <p:sldId id="274" r:id="rId6"/>
    <p:sldId id="276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78" r:id="rId15"/>
    <p:sldId id="288" r:id="rId16"/>
    <p:sldId id="291" r:id="rId17"/>
    <p:sldId id="297" r:id="rId18"/>
    <p:sldId id="298" r:id="rId19"/>
    <p:sldId id="296" r:id="rId2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++ShROAhZenj1XKX8WrSIYVP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BF65C5-FD78-4642-B7A0-D9FB86841D59}">
  <a:tblStyle styleId="{32BF65C5-FD78-4642-B7A0-D9FB86841D5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/>
      <a:tcStyle>
        <a:tcBdr/>
        <a:fill>
          <a:solidFill>
            <a:srgbClr val="CAE6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6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34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850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905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309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31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13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64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277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448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268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79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84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14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21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7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92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72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12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hu-HU" sz="900" b="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-249382" y="2194145"/>
            <a:ext cx="6172725" cy="113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 sz="3800" dirty="0" smtClean="0"/>
              <a:t>Az </a:t>
            </a:r>
            <a:r>
              <a:rPr lang="hu-HU" sz="3800" dirty="0" smtClean="0"/>
              <a:t>EKL </a:t>
            </a:r>
            <a:r>
              <a:rPr lang="hu-HU" sz="3800" dirty="0" smtClean="0"/>
              <a:t>dolgozói elégedettség mérése </a:t>
            </a:r>
            <a:r>
              <a:rPr lang="hu-HU" sz="3800" dirty="0" smtClean="0"/>
              <a:t>2022</a:t>
            </a:r>
            <a:endParaRPr sz="3800"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0" y="3729082"/>
            <a:ext cx="4474999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 dirty="0">
                <a:solidFill>
                  <a:srgbClr val="002060"/>
                </a:solidFill>
              </a:rPr>
              <a:t>elemzés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4269784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600" b="1" dirty="0">
                <a:solidFill>
                  <a:srgbClr val="002060"/>
                </a:solidFill>
              </a:rPr>
              <a:t>Készítette: </a:t>
            </a:r>
            <a:r>
              <a:rPr lang="hu-HU" sz="1600" b="1" dirty="0" smtClean="0">
                <a:solidFill>
                  <a:srgbClr val="002060"/>
                </a:solidFill>
              </a:rPr>
              <a:t>Perjés Dorottya, Tóth Csilla</a:t>
            </a:r>
            <a:endParaRPr lang="hu-HU" sz="16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94;p1"/>
          <p:cNvSpPr txBox="1">
            <a:spLocks/>
          </p:cNvSpPr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  <a:buFont typeface="Tahoma"/>
              <a:buNone/>
            </a:pPr>
            <a:r>
              <a:rPr lang="hu-HU" sz="1500" b="1" dirty="0">
                <a:solidFill>
                  <a:srgbClr val="002060"/>
                </a:solidFill>
              </a:rPr>
              <a:t>2023. január 9.</a:t>
            </a:r>
          </a:p>
        </p:txBody>
      </p:sp>
    </p:spTree>
    <p:extLst>
      <p:ext uri="{BB962C8B-B14F-4D97-AF65-F5344CB8AC3E}">
        <p14:creationId xmlns:p14="http://schemas.microsoft.com/office/powerpoint/2010/main" val="283650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058931" y="387327"/>
            <a:ext cx="3215745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701563" y="1044108"/>
            <a:ext cx="774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buClr>
                <a:schemeClr val="dk1"/>
              </a:buClr>
              <a:buSzPts val="2400"/>
            </a:pPr>
            <a:r>
              <a:rPr lang="hu-H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Felettes, vezető munkájának értékelése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5581808-91D4-6B7D-333A-FC08BB2E2757}"/>
              </a:ext>
            </a:extLst>
          </p:cNvPr>
          <p:cNvSpPr txBox="1"/>
          <p:nvPr/>
        </p:nvSpPr>
        <p:spPr>
          <a:xfrm>
            <a:off x="156881" y="1673420"/>
            <a:ext cx="88302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nagyobb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úgy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gondolják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felettesük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u-H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pontosan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megmondja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vár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munkatársaktól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iztosítja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megfelelő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információáramlást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elfogadja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kritikát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támogatja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munkatársak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önállóságát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elérhető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célokat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ki,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segít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kitűzött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célok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elérésben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segíti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munkatársak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szakmai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fejlődését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hu-H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lérhető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amikor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szükség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van olyan vélemény, miszerint a fenti állításik 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csak részben </a:t>
            </a:r>
            <a:r>
              <a:rPr lang="hu-H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igazak.</a:t>
            </a:r>
            <a:endParaRPr lang="hu-H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7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01425" y="401225"/>
            <a:ext cx="3751624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56881" y="1101907"/>
            <a:ext cx="8830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buClr>
                <a:schemeClr val="dk1"/>
              </a:buClr>
              <a:buSzPts val="2400"/>
            </a:pPr>
            <a:r>
              <a:rPr lang="hu-H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EKL szervezeti működésének jellemzése, értékelése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CC8805C-E80E-D327-8C24-789D6D36CCDA}"/>
              </a:ext>
            </a:extLst>
          </p:cNvPr>
          <p:cNvSpPr txBox="1"/>
          <p:nvPr/>
        </p:nvSpPr>
        <p:spPr>
          <a:xfrm>
            <a:off x="156881" y="1775121"/>
            <a:ext cx="88302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nagyobb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úgy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gondolják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EKL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szervezetének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működésére</a:t>
            </a:r>
            <a:r>
              <a:rPr lang="hu-H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jellemző</a:t>
            </a: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u-H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magas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szakmai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színvonal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ügyfél</a:t>
            </a: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használó</a:t>
            </a: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központúság</a:t>
            </a: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itelesség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megbízhatóság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gyüttműködés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munkatársak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között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á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llandó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fejlődés</a:t>
            </a:r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megújulás</a:t>
            </a:r>
            <a:r>
              <a:rPr lang="hu-H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99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80251" y="348526"/>
            <a:ext cx="543482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56881" y="948063"/>
            <a:ext cx="8830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Kommunikáció értékelése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73FA1C7-5D7D-D243-7A7C-118BB8059BA8}"/>
              </a:ext>
            </a:extLst>
          </p:cNvPr>
          <p:cNvSpPr txBox="1"/>
          <p:nvPr/>
        </p:nvSpPr>
        <p:spPr>
          <a:xfrm>
            <a:off x="156881" y="1581687"/>
            <a:ext cx="883023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személyes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megbeszélés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vezetőkkel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személyes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megbeszélés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munkatársakkal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munkaértekezletek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öremailek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munkatárs ezt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kevésbé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tartja </a:t>
            </a: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</a:t>
            </a:r>
            <a:r>
              <a:rPr lang="hu-HU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honlap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munkatárs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ezt </a:t>
            </a: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kevésbé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tarja hatékonynak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Facebook-messenger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csoport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kisebb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kevésbé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tarják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hatékonynak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fele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fele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kevésbé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belső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blog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hatékonyságával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0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80252" y="337368"/>
            <a:ext cx="372009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529255" y="1026167"/>
            <a:ext cx="5785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Stratégia, együttműködés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B9FC108-B6CD-1737-7027-237B3B6E573A}"/>
              </a:ext>
            </a:extLst>
          </p:cNvPr>
          <p:cNvSpPr txBox="1"/>
          <p:nvPr/>
        </p:nvSpPr>
        <p:spPr>
          <a:xfrm>
            <a:off x="156881" y="1749053"/>
            <a:ext cx="8830237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</a:t>
            </a:r>
            <a:r>
              <a:rPr lang="hu-HU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ismerik 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könyvtár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stratégiai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tervét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egyetértenek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könyvtár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céljaival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úgy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érzik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célok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meghatározásánál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kikérték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véleményüket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úgy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érzik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munkatársak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együttműködnek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célok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elérése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érdekében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munkájukat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hatékonyan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segítik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belső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szabályzatok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könyvtár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különböző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tevékenységei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áttekinthetők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számukra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van,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úgy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érzi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csak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kevésbé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áttekinthetők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számára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5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24787" y="467406"/>
            <a:ext cx="3294425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749972" y="1042962"/>
            <a:ext cx="50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Vélemények</a:t>
            </a: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javaslatok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E6B059-4C4D-8D03-EA7F-3E4EF3F35AB4}"/>
              </a:ext>
            </a:extLst>
          </p:cNvPr>
          <p:cNvSpPr txBox="1"/>
          <p:nvPr/>
        </p:nvSpPr>
        <p:spPr>
          <a:xfrm>
            <a:off x="156881" y="1749053"/>
            <a:ext cx="88302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hu-H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Kommunikáció: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Kommunikáció hatékony. A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jelenlegi kommunikációs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formák megfelelőek, sokfélét használunk,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jól működnek ezért nincs szükség újabb kommunikációs formák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bevezetésére.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Csapatépítő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tréningek, pl. havonta egy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munkareggeli.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Saját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terület, munka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bemutatása 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u-HU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.:tájékoztató-kölcsönző-feldolgozó-rangsor…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Rövid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osztályértekezletek (szóbeli egyeztetés az aktuális feladatokról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használata kommunikációra.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munkamegbeszélések minden feladatnál rövidebb kis csoportos.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742203" y="276161"/>
            <a:ext cx="3294425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764252" y="729868"/>
            <a:ext cx="50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Vélemények</a:t>
            </a: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javaslatok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E6B059-4C4D-8D03-EA7F-3E4EF3F35AB4}"/>
              </a:ext>
            </a:extLst>
          </p:cNvPr>
          <p:cNvSpPr txBox="1"/>
          <p:nvPr/>
        </p:nvSpPr>
        <p:spPr>
          <a:xfrm>
            <a:off x="156878" y="1280557"/>
            <a:ext cx="8830237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hu-H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Személyes elégedettséget leginkább az javítaná, ha</a:t>
            </a:r>
            <a:r>
              <a:rPr lang="hu-H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hu-H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munkahely biztonságosabb, kiszámíthatóbb lenne.</a:t>
            </a:r>
            <a:endParaRPr lang="hu-HU" sz="1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többi szervezeti egységtől (kancellár, EIK, pénzügy) több információt és támogatást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kapnánk.</a:t>
            </a:r>
          </a:p>
          <a:p>
            <a:pPr marL="285750" indent="-285750" algn="just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technikai eszközök, problémák gyorsabb javítása és az infrastruktúra fejlesztése megtörténne.</a:t>
            </a:r>
            <a:endParaRPr lang="hu-H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ovábbra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megmaradna az egyetem vezetésével kialakított jó kapcsolat és ezt még tovább tudnánk növelni. </a:t>
            </a:r>
          </a:p>
          <a:p>
            <a:pPr marL="285750" indent="-285750" algn="just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ég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több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kisebb csoportmunka, több egyeztetéssel, otthoni munka, változatos feladatok.</a:t>
            </a:r>
            <a:endParaRPr lang="hu-H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csak azok a munkatársak maradnának, akik megfelelnek az EKL által elvárható szakmai és személyes kompetenciáknak, vagy törekednének arra, hogy megfeleljenek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 lenne az információáramlás, több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információ jutna el hozzám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ővítem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szakmai és egyéb ismereteim, munkámról visszajelzést kérek. Figyelem, hogy hogyan lehetek hasznosabb a munkámban. Ezzel elégedettségem is nő és a szervezet is eredményesebb ez által.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angoltudásunk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fejlődne és ha több időnk lenne szakmai kérdésekben elmélyülni.</a:t>
            </a:r>
          </a:p>
          <a:p>
            <a:pPr marL="228600" indent="-228600" algn="just">
              <a:lnSpc>
                <a:spcPct val="150000"/>
              </a:lnSpc>
            </a:pPr>
            <a:endParaRPr lang="hu-H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24785" y="276161"/>
            <a:ext cx="3294425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778107" y="826850"/>
            <a:ext cx="50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Vélemények</a:t>
            </a: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javaslatok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E6B059-4C4D-8D03-EA7F-3E4EF3F35AB4}"/>
              </a:ext>
            </a:extLst>
          </p:cNvPr>
          <p:cNvSpPr txBox="1"/>
          <p:nvPr/>
        </p:nvSpPr>
        <p:spPr>
          <a:xfrm>
            <a:off x="156878" y="1368327"/>
            <a:ext cx="8987122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EKL működésének eredményességét leginkább az javítaná, ha</a:t>
            </a:r>
            <a:r>
              <a:rPr lang="hu-H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hu-H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Egyetem vezetése még több lehetőséget és anyagi/tárgyi erőforrást biztosítana a különböző stratégiai célok eléréséhez való bekapcsolódásba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Több pénz, több pályázat,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több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megfelelő számú és minőségű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technikai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eszköz, számítógép a munkatársak és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használók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számára.</a:t>
            </a:r>
            <a:endParaRPr lang="hu-HU" sz="1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használok konstruktívabban működnének együtt.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előremutatóan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lépnénk fel (</a:t>
            </a:r>
            <a:r>
              <a:rPr lang="hu-HU" sz="1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monitorozva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hazai és külföldi tudományos világot), nem pedig a kérdés/probléma jelentkezése során kezdenénk megszerezni a megfelelő tudást és szakértelmet. Ezáltal még jobban tudnánk támogatni a hozzánk fordulókat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ég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több alkalom lenne az osztályok közti személyes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egyeztetésre, tovább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folytatódna a közös ötletelés, gondolkodás,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munkavégzés, mindenki fejlődne és bekapcsolódna a nehezebb feladatokba.</a:t>
            </a:r>
          </a:p>
          <a:p>
            <a:pPr marL="285750" lvl="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változáskezelés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(segítség a munkatársaknak) objektív, külső szakértők vagy más könyvtárak szakembereinek bevonásával. Műszaki és környezeti infrastruktúra felzárkóztatása az egyetem és az EKL által képviselni kívánt színvonalhoz.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5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24785" y="276161"/>
            <a:ext cx="3294425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778107" y="826850"/>
            <a:ext cx="50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Vélemények</a:t>
            </a: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javaslatok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E6B059-4C4D-8D03-EA7F-3E4EF3F35AB4}"/>
              </a:ext>
            </a:extLst>
          </p:cNvPr>
          <p:cNvSpPr txBox="1"/>
          <p:nvPr/>
        </p:nvSpPr>
        <p:spPr>
          <a:xfrm>
            <a:off x="156878" y="1368327"/>
            <a:ext cx="8830237" cy="537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EKL működésének eredményességét leginkább az javítaná, ha</a:t>
            </a:r>
            <a:r>
              <a:rPr lang="hu-H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hu-H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minden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 ugyanúgy motivált és elkötelezett lenne a magas színvonalú szakmai munka, az együttműködés és a célok elérése érdekében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dokumentumrendelés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 feldolgozás felgyorsítása, ügyfélelégedettség mérésében új módszereket próbálnánk ki. Több személyes kapcsolat a használókkal jobban ismerjenek bennünket.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szeretettel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végezné mindenki a munkáját 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megszokás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helyett.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tudom kiegészíteni a mondatot, mivel a könyvtár igazgatója folyamatosan kapcsolatban van az egyetem munkatársaival és így tudja felénk, a könyvtár felé közvetíteni az egyetemen zajló eseményeket, projekteket. Mi pedig úgy leszünk eredményesek, ha segítjük a munkájukat, együttműködünk velük. Így akár már megelőzve a kérésüket előre tudunk dolgozni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hu-H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inden </a:t>
            </a:r>
            <a:r>
              <a:rPr lang="hu-H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 egyformán kedvesen, segítőkészen állna a könyvtárhasználókhoz, illetve elhivatottan végezné a munkáját, mindig törekedve arra, hogy a lehető legmagasabb színvonalon lássa el a feladatát.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6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/>
          <p:cNvSpPr txBox="1"/>
          <p:nvPr/>
        </p:nvSpPr>
        <p:spPr>
          <a:xfrm>
            <a:off x="2248395" y="457075"/>
            <a:ext cx="679862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Összegzés, fejlesztési javaslatok</a:t>
            </a:r>
            <a:endParaRPr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EE60C70-BA56-23ED-4CE9-D6E8806EB5FB}"/>
              </a:ext>
            </a:extLst>
          </p:cNvPr>
          <p:cNvSpPr txBox="1"/>
          <p:nvPr/>
        </p:nvSpPr>
        <p:spPr>
          <a:xfrm>
            <a:off x="218363" y="1642444"/>
            <a:ext cx="8828655" cy="3993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válaszok többségében pozitívan értékelik az EKL szervezeti működését, a munkatársak ismerik a szervezet céljait, pozitívan értékelik a kommunikációt, a fejlesztéseket és a vezetők munkáját </a:t>
            </a:r>
            <a:endParaRPr lang="hu-HU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</a:t>
            </a:r>
            <a:endParaRPr lang="hu-HU" sz="25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hu-H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ntézkedési </a:t>
            </a:r>
            <a:r>
              <a:rPr lang="hu-H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tervek </a:t>
            </a:r>
            <a:r>
              <a:rPr lang="hu-H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kidolgozása: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t</a:t>
            </a: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echnikai</a:t>
            </a:r>
            <a:r>
              <a:rPr lang="en-GB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felszereltsé</a:t>
            </a:r>
            <a:r>
              <a:rPr lang="hu-HU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terv kidolgozása.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gyfélelégedettségi mérés kidolgozása.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Saját terület, munka bemutatása – </a:t>
            </a:r>
            <a:r>
              <a:rPr lang="hu-HU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</a:t>
            </a: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.:tájékoztató-kölcsönző-feldolgozó-rangsor…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Rövid osztályértekezletek (szóbeli, online egyeztetés az aktuális feladatokról).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Hazai és nemzetközi tudományos világ trendek </a:t>
            </a:r>
            <a:r>
              <a:rPr lang="hu-HU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monitorozása</a:t>
            </a:r>
            <a:endParaRPr lang="hu-HU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hu-HU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8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 dirty="0"/>
              <a:t>Köszönjük a figyelmet!</a:t>
            </a:r>
            <a:endParaRPr dirty="0"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Perjés Dorottya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perjes.dorottya@sze.hu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20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Tóth Csilla</a:t>
            </a:r>
            <a:endParaRPr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</a:t>
            </a:r>
            <a:r>
              <a:rPr lang="hu-H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oth.csilla@sze.hu</a:t>
            </a:r>
            <a:endParaRPr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4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5"/>
          </p:nvPr>
        </p:nvSpPr>
        <p:spPr>
          <a:xfrm>
            <a:off x="421242" y="1366463"/>
            <a:ext cx="8578920" cy="446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 b="1" dirty="0">
                <a:solidFill>
                  <a:srgbClr val="002060"/>
                </a:solidFill>
              </a:rPr>
              <a:t>Általános tudnivalók</a:t>
            </a:r>
            <a:endParaRPr b="1" dirty="0">
              <a:solidFill>
                <a:srgbClr val="002060"/>
              </a:solidFill>
            </a:endParaRPr>
          </a:p>
          <a:p>
            <a:pPr marL="273050" lvl="1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400" b="1" dirty="0">
                <a:solidFill>
                  <a:srgbClr val="002060"/>
                </a:solidFill>
              </a:rPr>
              <a:t>Kérdéscsoportok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Általános elégedettség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Munkahellyel, munkával, bérezéssel, elismeréssel való elégedettség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Munkahely értékelése, jellemzése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Munkavégzéshez szükséges információkhoz való hozzáférés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Értékelés gyakorlata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Felettes, vezető munkájának értékelése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EKL szervezeti működésének jellemzése, értékelése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Kommunikáció értékelése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Stratégia, együttműködés</a:t>
            </a:r>
          </a:p>
          <a:p>
            <a:pPr marL="730250" lvl="2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Vélemények, javaslatok</a:t>
            </a:r>
          </a:p>
          <a:p>
            <a:pPr marL="273050" lvl="1" indent="-2730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hu-HU" sz="2360" b="1" dirty="0">
                <a:solidFill>
                  <a:srgbClr val="002060"/>
                </a:solidFill>
              </a:rPr>
              <a:t>Összegzés</a:t>
            </a:r>
          </a:p>
          <a:p>
            <a:pPr marL="730250" lvl="2" indent="-273050"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▪"/>
            </a:pPr>
            <a:endParaRPr lang="hu-HU" sz="2040"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3066094" y="471606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832994" y="566727"/>
            <a:ext cx="396194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lang="hu-HU" sz="3200" dirty="0"/>
          </a:p>
        </p:txBody>
      </p:sp>
      <p:sp>
        <p:nvSpPr>
          <p:cNvPr id="3" name="Téglalap 2"/>
          <p:cNvSpPr/>
          <p:nvPr/>
        </p:nvSpPr>
        <p:spPr>
          <a:xfrm>
            <a:off x="0" y="1416960"/>
            <a:ext cx="8830237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4" algn="just"/>
            <a:r>
              <a:rPr lang="hu-HU" sz="2040" b="1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A DOLGOZÓI ELÉGEDETTSÉGMÉRÉS CÉLJA 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a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dolgozók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általános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elégedettségének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felmérése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az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elégedettségét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befolyásoló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tényezők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feltárása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. A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szervezet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számára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fontos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a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dolgozói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elégedettség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fenntartása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a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dolgozók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megtartása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érdekében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hiszen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a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szervezetek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egyik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sikerfaktora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az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elégedett</a:t>
            </a:r>
            <a:r>
              <a:rPr lang="en-GB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2040" dirty="0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munkatárs</a:t>
            </a:r>
            <a:r>
              <a:rPr lang="hu-HU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226695" indent="270510" algn="just"/>
            <a:endParaRPr lang="hu-HU" sz="1000" dirty="0">
              <a:solidFill>
                <a:srgbClr val="002060"/>
              </a:solidFill>
              <a:latin typeface="Tahoma"/>
              <a:ea typeface="Tahoma"/>
              <a:cs typeface="Tahoma"/>
            </a:endParaRPr>
          </a:p>
          <a:p>
            <a:pPr marL="226695" algn="just">
              <a:tabLst>
                <a:tab pos="2790825" algn="l"/>
              </a:tabLst>
            </a:pPr>
            <a:endParaRPr lang="hu-HU" sz="204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6695" algn="just">
              <a:tabLst>
                <a:tab pos="2790825" algn="l"/>
              </a:tabLst>
            </a:pPr>
            <a:r>
              <a:rPr lang="hu-HU" sz="204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MODERNKORI EMBERI ERŐFORRÁS MENEDZSMENT NÉGY ALAPELVRE ÉPÜL</a:t>
            </a:r>
            <a:r>
              <a:rPr lang="hu-H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lvl="4" indent="-285750" algn="just">
              <a:buFont typeface="Wingdings" panose="05000000000000000000" pitchFamily="2" charset="2"/>
              <a:buChar char="§"/>
              <a:tabLst>
                <a:tab pos="2790825" algn="l"/>
              </a:tabLst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emberi erőforrás a szervezet sikerének a kulcsa;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90825" algn="l"/>
              </a:tabLst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szervezeti siker titka, ha a humánstratégia szorosan kapcsolódik a stratégiai tervekhez;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90825" algn="l"/>
              </a:tabLst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vállalati kultúra, munkahelyi légkör folyamatos ápolása, alakítása;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790825" algn="l"/>
              </a:tabLst>
            </a:pPr>
            <a:r>
              <a:rPr lang="hu-HU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Emberek közötti egység folyamatos javítása a szervezeti célok érdekében</a:t>
            </a:r>
            <a:r>
              <a:rPr lang="hu-HU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u-H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u-HU" sz="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u-H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Kővári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György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Gazdálkodás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emberi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erőforrásokkal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Bp,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Munkaügyi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Központ</a:t>
            </a:r>
            <a:r>
              <a:rPr lang="en-GB" sz="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1991.</a:t>
            </a:r>
            <a:endParaRPr lang="hu-HU" sz="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u-H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3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836336" y="495023"/>
            <a:ext cx="543482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</a:t>
            </a: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tudnivalók</a:t>
            </a:r>
            <a:endParaRPr lang="hu-HU" sz="3200" dirty="0"/>
          </a:p>
        </p:txBody>
      </p:sp>
      <p:sp>
        <p:nvSpPr>
          <p:cNvPr id="3" name="Téglalap 2"/>
          <p:cNvSpPr/>
          <p:nvPr/>
        </p:nvSpPr>
        <p:spPr>
          <a:xfrm>
            <a:off x="152400" y="1045712"/>
            <a:ext cx="8830237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270510">
              <a:lnSpc>
                <a:spcPct val="250000"/>
              </a:lnSpc>
            </a:pPr>
            <a:r>
              <a:rPr lang="hu-HU" sz="2040" b="1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Felmérés időpontja</a:t>
            </a:r>
          </a:p>
          <a:p>
            <a:pPr marL="226695" indent="270510" algn="ctr">
              <a:lnSpc>
                <a:spcPct val="250000"/>
              </a:lnSpc>
            </a:pPr>
            <a:r>
              <a:rPr lang="hu-HU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2022. december 9- december 19.</a:t>
            </a:r>
          </a:p>
          <a:p>
            <a:pPr marL="226695" indent="270510">
              <a:lnSpc>
                <a:spcPct val="250000"/>
              </a:lnSpc>
            </a:pPr>
            <a:r>
              <a:rPr lang="hu-HU" sz="2040" b="1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Lehetséges kitöltők köre és száma</a:t>
            </a:r>
          </a:p>
          <a:p>
            <a:pPr marL="226695" indent="270510" algn="ctr">
              <a:lnSpc>
                <a:spcPct val="150000"/>
              </a:lnSpc>
            </a:pPr>
            <a:r>
              <a:rPr lang="hu-HU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EKL hálózat munkatársai 27 fő</a:t>
            </a:r>
          </a:p>
          <a:p>
            <a:pPr marL="226695" indent="270510" algn="ctr">
              <a:lnSpc>
                <a:spcPct val="150000"/>
              </a:lnSpc>
            </a:pPr>
            <a:r>
              <a:rPr lang="hu-HU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27 főből kitöltötte: 26 fő</a:t>
            </a:r>
          </a:p>
          <a:p>
            <a:pPr marL="226695" indent="270510">
              <a:lnSpc>
                <a:spcPct val="250000"/>
              </a:lnSpc>
            </a:pPr>
            <a:r>
              <a:rPr lang="hu-HU" sz="2040" b="1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Elemzés készült </a:t>
            </a:r>
          </a:p>
          <a:p>
            <a:pPr marL="226695" indent="270510" algn="ctr">
              <a:lnSpc>
                <a:spcPct val="250000"/>
              </a:lnSpc>
            </a:pPr>
            <a:r>
              <a:rPr lang="hu-HU" sz="204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2023. január</a:t>
            </a:r>
            <a:endParaRPr lang="hu-H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1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01739" y="376870"/>
            <a:ext cx="333155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876096" y="1199943"/>
            <a:ext cx="4855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2" indent="270510" algn="ctr"/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Általános </a:t>
            </a: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elégedettség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D857D6F-A65E-7C55-1DF1-2FB6A4279D64}"/>
              </a:ext>
            </a:extLst>
          </p:cNvPr>
          <p:cNvSpPr txBox="1"/>
          <p:nvPr/>
        </p:nvSpPr>
        <p:spPr>
          <a:xfrm>
            <a:off x="152400" y="2057102"/>
            <a:ext cx="883023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összességében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EKL-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lel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mint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munkahellyel</a:t>
            </a:r>
            <a:r>
              <a:rPr lang="hu-HU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hu-HU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rzik, hogy munkájuk fontos az EKL működéséhez;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érzik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munkájuk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során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hasznosítani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tudják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tudásukat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GB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képességeiket</a:t>
            </a:r>
            <a:r>
              <a:rPr lang="hu-HU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0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964201" y="344023"/>
            <a:ext cx="321559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61363" y="894712"/>
            <a:ext cx="8830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buClr>
                <a:schemeClr val="dk1"/>
              </a:buClr>
              <a:buSzPts val="2400"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Munkahellyel, munkával, bérezéssel, elismeréssel való elégedettség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38843FD-E3FF-C409-2B98-1DF8A271D5F9}"/>
              </a:ext>
            </a:extLst>
          </p:cNvPr>
          <p:cNvSpPr txBox="1"/>
          <p:nvPr/>
        </p:nvSpPr>
        <p:spPr>
          <a:xfrm>
            <a:off x="161363" y="1862340"/>
            <a:ext cx="8830237" cy="419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általuk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végzett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munkával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munkaszervezéssel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szakmai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fejlődés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lehetőségével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munkahelyi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légkörrel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kollégákkal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kialakítható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munkakapcsolatokkal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munkatárson kívül a többiek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kiegészítő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juttatásokkal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munkájuk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erkölcsi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elismerésével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munkatárson kívül a többiek elégedettek a közvetlen vezetőjükkel történő kommunikációs lehetőségekkel;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munkatárson kívül a többiek elégedettek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jelenlegi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bérezési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rendszerrel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</a:t>
            </a:r>
            <a:r>
              <a:rPr lang="hu-HU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kívül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többiek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munkahelyi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minőségével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munkatárs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szükséges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technikai</a:t>
            </a:r>
            <a:r>
              <a:rPr lang="en-GB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felszereltséggel</a:t>
            </a:r>
            <a:r>
              <a:rPr lang="hu-H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21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547810" y="238169"/>
            <a:ext cx="543482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6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52400" y="1045712"/>
            <a:ext cx="8830237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hu-H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Munkahely értékelése, jellemzése</a:t>
            </a:r>
          </a:p>
          <a:p>
            <a:pPr marL="226695" indent="270510" algn="ctr">
              <a:lnSpc>
                <a:spcPct val="250000"/>
              </a:lnSpc>
            </a:pPr>
            <a:endParaRPr lang="hu-H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FBC7459-6BA6-90D8-1DC0-9D2CEFF6FC45}"/>
              </a:ext>
            </a:extLst>
          </p:cNvPr>
          <p:cNvSpPr txBox="1"/>
          <p:nvPr/>
        </p:nvSpPr>
        <p:spPr>
          <a:xfrm>
            <a:off x="161363" y="1718501"/>
            <a:ext cx="8830237" cy="418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Olyan munkahely, ahol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nagyrészt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 teljesen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minőségi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szolgáltatás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iránt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elkötelezett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személyek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dolgoznak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többség szerint egy demokratikus munkahely,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ahol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közvetlen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vezető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számára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fontos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munkatársak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véleménye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ahol van lehetőség kreatív munkára, ahol a munkatársak között nagyon jó a munkakapcsolat és mindig 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kihez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fordulni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segítségért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olyan munkahely, ahol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juttatások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arányban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állnak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teljesítménnyel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konfliktusok kezelésén van mit javítani, az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érintettek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számára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megfelelő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konfliktusok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kezelése</a:t>
            </a:r>
            <a:r>
              <a:rPr lang="hu-H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2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106375" y="384664"/>
            <a:ext cx="326289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045712"/>
            <a:ext cx="9144000" cy="12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hu-H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Munkavégzéshez szükséges információkhoz való hozzáférés</a:t>
            </a:r>
          </a:p>
          <a:p>
            <a:pPr marL="226695" indent="270510" algn="ctr">
              <a:lnSpc>
                <a:spcPct val="250000"/>
              </a:lnSpc>
            </a:pPr>
            <a:endParaRPr lang="hu-H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2A3D114-5379-931D-6D75-2CDDC7FD2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5" y="2031849"/>
            <a:ext cx="8666505" cy="3649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48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781442" y="347647"/>
            <a:ext cx="3235291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hu-HU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Kérdéscsoportok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2026232" y="1023970"/>
            <a:ext cx="412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hu-HU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Értékelés gyakorlata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4A387E5-4092-1DD7-9C80-2DCDDA24857F}"/>
              </a:ext>
            </a:extLst>
          </p:cNvPr>
          <p:cNvSpPr txBox="1"/>
          <p:nvPr/>
        </p:nvSpPr>
        <p:spPr>
          <a:xfrm>
            <a:off x="0" y="2393857"/>
            <a:ext cx="883023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unkatársak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nagyobb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részben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elégedettek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munkájuk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értékelésének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módjával</a:t>
            </a:r>
            <a:r>
              <a:rPr lang="hu-HU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a munkájuk értékelésének gyakoriságával</a:t>
            </a:r>
            <a:r>
              <a:rPr lang="en-GB" sz="2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munkáltatói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jogkör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gyakorlója</a:t>
            </a:r>
            <a:r>
              <a:rPr lang="en-GB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 a közvetlen vezetőjük </a:t>
            </a:r>
            <a:r>
              <a:rPr lang="hu-HU" sz="2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részéről</a:t>
            </a:r>
            <a:r>
              <a:rPr lang="hu-HU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egyaránt.</a:t>
            </a:r>
            <a:endParaRPr lang="hu-HU" sz="2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096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1288</Words>
  <Application>Microsoft Office PowerPoint</Application>
  <PresentationFormat>Diavetítés a képernyőre (4:3 oldalarány)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Tahoma</vt:lpstr>
      <vt:lpstr>Wingdings</vt:lpstr>
      <vt:lpstr>Times New Roman</vt:lpstr>
      <vt:lpstr>Calibri</vt:lpstr>
      <vt:lpstr>Noto Sans Symbols</vt:lpstr>
      <vt:lpstr>Arial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 Csilla</dc:creator>
  <cp:lastModifiedBy>Csati</cp:lastModifiedBy>
  <cp:revision>36</cp:revision>
  <dcterms:created xsi:type="dcterms:W3CDTF">2019-08-01T06:27:51Z</dcterms:created>
  <dcterms:modified xsi:type="dcterms:W3CDTF">2023-01-08T19:08:49Z</dcterms:modified>
</cp:coreProperties>
</file>