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ink/ink7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648" r:id="rId1"/>
  </p:sldMasterIdLst>
  <p:notesMasterIdLst>
    <p:notesMasterId r:id="rId74"/>
  </p:notesMasterIdLst>
  <p:handoutMasterIdLst>
    <p:handoutMasterId r:id="rId75"/>
  </p:handoutMasterIdLst>
  <p:sldIdLst>
    <p:sldId id="258" r:id="rId2"/>
    <p:sldId id="388" r:id="rId3"/>
    <p:sldId id="389" r:id="rId4"/>
    <p:sldId id="390" r:id="rId5"/>
    <p:sldId id="391" r:id="rId6"/>
    <p:sldId id="394" r:id="rId7"/>
    <p:sldId id="395" r:id="rId8"/>
    <p:sldId id="302" r:id="rId9"/>
    <p:sldId id="308" r:id="rId10"/>
    <p:sldId id="309" r:id="rId11"/>
    <p:sldId id="310" r:id="rId12"/>
    <p:sldId id="312" r:id="rId13"/>
    <p:sldId id="314" r:id="rId14"/>
    <p:sldId id="316" r:id="rId15"/>
    <p:sldId id="323" r:id="rId16"/>
    <p:sldId id="322" r:id="rId17"/>
    <p:sldId id="317" r:id="rId18"/>
    <p:sldId id="318" r:id="rId19"/>
    <p:sldId id="319" r:id="rId20"/>
    <p:sldId id="297" r:id="rId21"/>
    <p:sldId id="324" r:id="rId22"/>
    <p:sldId id="325" r:id="rId23"/>
    <p:sldId id="326" r:id="rId24"/>
    <p:sldId id="327" r:id="rId25"/>
    <p:sldId id="381" r:id="rId26"/>
    <p:sldId id="328" r:id="rId27"/>
    <p:sldId id="329" r:id="rId28"/>
    <p:sldId id="333" r:id="rId29"/>
    <p:sldId id="330" r:id="rId30"/>
    <p:sldId id="342" r:id="rId31"/>
    <p:sldId id="331" r:id="rId32"/>
    <p:sldId id="332" r:id="rId33"/>
    <p:sldId id="335" r:id="rId34"/>
    <p:sldId id="336" r:id="rId35"/>
    <p:sldId id="337" r:id="rId36"/>
    <p:sldId id="338" r:id="rId37"/>
    <p:sldId id="339" r:id="rId38"/>
    <p:sldId id="359" r:id="rId39"/>
    <p:sldId id="360" r:id="rId40"/>
    <p:sldId id="361" r:id="rId41"/>
    <p:sldId id="362" r:id="rId42"/>
    <p:sldId id="363" r:id="rId43"/>
    <p:sldId id="364" r:id="rId44"/>
    <p:sldId id="365" r:id="rId45"/>
    <p:sldId id="366" r:id="rId46"/>
    <p:sldId id="367" r:id="rId47"/>
    <p:sldId id="368" r:id="rId48"/>
    <p:sldId id="369" r:id="rId49"/>
    <p:sldId id="370" r:id="rId50"/>
    <p:sldId id="371" r:id="rId51"/>
    <p:sldId id="372" r:id="rId52"/>
    <p:sldId id="373" r:id="rId53"/>
    <p:sldId id="374" r:id="rId54"/>
    <p:sldId id="375" r:id="rId55"/>
    <p:sldId id="376" r:id="rId56"/>
    <p:sldId id="377" r:id="rId57"/>
    <p:sldId id="378" r:id="rId58"/>
    <p:sldId id="379" r:id="rId59"/>
    <p:sldId id="380" r:id="rId60"/>
    <p:sldId id="398" r:id="rId61"/>
    <p:sldId id="399" r:id="rId62"/>
    <p:sldId id="402" r:id="rId63"/>
    <p:sldId id="400" r:id="rId64"/>
    <p:sldId id="401" r:id="rId65"/>
    <p:sldId id="403" r:id="rId66"/>
    <p:sldId id="404" r:id="rId67"/>
    <p:sldId id="406" r:id="rId68"/>
    <p:sldId id="405" r:id="rId69"/>
    <p:sldId id="385" r:id="rId70"/>
    <p:sldId id="386" r:id="rId71"/>
    <p:sldId id="383" r:id="rId72"/>
    <p:sldId id="382" r:id="rId7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Alapértelmezett szakasz" id="{F2CD29CC-C74B-49D0-822B-670BA7B01F79}">
          <p14:sldIdLst/>
        </p14:section>
        <p14:section name="Névtelen szakasz" id="{9252D271-FB18-4C83-B523-9A50D847BC08}">
          <p14:sldIdLst>
            <p14:sldId id="258"/>
            <p14:sldId id="388"/>
            <p14:sldId id="389"/>
            <p14:sldId id="390"/>
            <p14:sldId id="391"/>
            <p14:sldId id="394"/>
            <p14:sldId id="395"/>
            <p14:sldId id="302"/>
            <p14:sldId id="308"/>
            <p14:sldId id="309"/>
            <p14:sldId id="310"/>
            <p14:sldId id="312"/>
            <p14:sldId id="314"/>
            <p14:sldId id="316"/>
            <p14:sldId id="323"/>
            <p14:sldId id="322"/>
            <p14:sldId id="317"/>
            <p14:sldId id="318"/>
            <p14:sldId id="319"/>
          </p14:sldIdLst>
        </p14:section>
        <p14:section name="Névtelen szakasz" id="{07989138-50D1-4D4C-A918-EB702863D172}">
          <p14:sldIdLst>
            <p14:sldId id="297"/>
            <p14:sldId id="324"/>
            <p14:sldId id="325"/>
            <p14:sldId id="326"/>
            <p14:sldId id="327"/>
            <p14:sldId id="381"/>
            <p14:sldId id="328"/>
            <p14:sldId id="329"/>
            <p14:sldId id="333"/>
            <p14:sldId id="330"/>
            <p14:sldId id="342"/>
            <p14:sldId id="331"/>
            <p14:sldId id="332"/>
            <p14:sldId id="335"/>
            <p14:sldId id="336"/>
            <p14:sldId id="337"/>
            <p14:sldId id="338"/>
            <p14:sldId id="339"/>
            <p14:sldId id="359"/>
            <p14:sldId id="360"/>
            <p14:sldId id="361"/>
            <p14:sldId id="362"/>
            <p14:sldId id="363"/>
            <p14:sldId id="364"/>
            <p14:sldId id="365"/>
            <p14:sldId id="366"/>
            <p14:sldId id="367"/>
            <p14:sldId id="368"/>
            <p14:sldId id="369"/>
            <p14:sldId id="370"/>
            <p14:sldId id="371"/>
            <p14:sldId id="372"/>
            <p14:sldId id="373"/>
            <p14:sldId id="374"/>
            <p14:sldId id="375"/>
            <p14:sldId id="376"/>
            <p14:sldId id="377"/>
            <p14:sldId id="378"/>
            <p14:sldId id="379"/>
            <p14:sldId id="380"/>
            <p14:sldId id="398"/>
            <p14:sldId id="399"/>
            <p14:sldId id="402"/>
            <p14:sldId id="400"/>
            <p14:sldId id="401"/>
            <p14:sldId id="403"/>
            <p14:sldId id="404"/>
            <p14:sldId id="406"/>
            <p14:sldId id="405"/>
            <p14:sldId id="385"/>
            <p14:sldId id="386"/>
            <p14:sldId id="383"/>
            <p14:sldId id="382"/>
          </p14:sldIdLst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3603" autoAdjust="0"/>
    <p:restoredTop sz="94434" autoAdjust="0"/>
  </p:normalViewPr>
  <p:slideViewPr>
    <p:cSldViewPr snapToGrid="0">
      <p:cViewPr>
        <p:scale>
          <a:sx n="92" d="100"/>
          <a:sy n="92" d="100"/>
        </p:scale>
        <p:origin x="-108" y="-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-510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notesMaster" Target="notesMasters/notesMaster1.xml"/><Relationship Id="rId79" Type="http://schemas.openxmlformats.org/officeDocument/2006/relationships/tableStyles" Target="tableStyle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ED2903-9309-4C7D-A4A3-39F02946F033}" type="datetimeFigureOut">
              <a:rPr lang="hu-HU" smtClean="0"/>
              <a:pPr/>
              <a:t>2015.11.02.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3DB4C0-6EFF-4BC2-88DF-11DD0C250425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330741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44.20712" units="1/cm"/>
          <inkml:channelProperty channel="Y" name="resolution" value="44.39306" units="1/cm"/>
          <inkml:channelProperty channel="T" name="resolution" value="1" units="1/dev"/>
        </inkml:channelProperties>
      </inkml:inkSource>
      <inkml:timestamp xml:id="ts0" timeString="2015-10-07T19:12:48.884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10368 4638 0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44.20712" units="1/cm"/>
          <inkml:channelProperty channel="Y" name="resolution" value="44.39306" units="1/cm"/>
          <inkml:channelProperty channel="T" name="resolution" value="1" units="1/dev"/>
        </inkml:channelProperties>
      </inkml:inkSource>
      <inkml:timestamp xml:id="ts0" timeString="2015-10-07T19:13:52.610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23875 2767 0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44.20712" units="1/cm"/>
          <inkml:channelProperty channel="Y" name="resolution" value="44.39306" units="1/cm"/>
          <inkml:channelProperty channel="T" name="resolution" value="1" units="1/dev"/>
        </inkml:channelProperties>
      </inkml:inkSource>
      <inkml:timestamp xml:id="ts0" timeString="2015-10-07T19:13:54.430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23996 2245 0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44.20712" units="1/cm"/>
          <inkml:channelProperty channel="Y" name="resolution" value="44.39306" units="1/cm"/>
          <inkml:channelProperty channel="T" name="resolution" value="1" units="1/dev"/>
        </inkml:channelProperties>
      </inkml:inkSource>
      <inkml:timestamp xml:id="ts0" timeString="2015-10-07T19:13:57.066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10072 4531 0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44.20712" units="1/cm"/>
          <inkml:channelProperty channel="Y" name="resolution" value="44.39306" units="1/cm"/>
          <inkml:channelProperty channel="T" name="resolution" value="1" units="1/dev"/>
        </inkml:channelProperties>
      </inkml:inkSource>
      <inkml:timestamp xml:id="ts0" timeString="2015-10-07T19:14:31.201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8427 2526 0,'-41'0'31,"1"0"-15,0 0-1,0 0 17,0-40-32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44.20712" units="1/cm"/>
          <inkml:channelProperty channel="Y" name="resolution" value="44.39306" units="1/cm"/>
          <inkml:channelProperty channel="T" name="resolution" value="1" units="1/dev"/>
        </inkml:channelProperties>
      </inkml:inkSource>
      <inkml:timestamp xml:id="ts0" timeString="2015-10-07T19:14:37.128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6300 4652 0,'-40'0'15,"0"0"79,40-40-47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44.20712" units="1/cm"/>
          <inkml:channelProperty channel="Y" name="resolution" value="44.39306" units="1/cm"/>
          <inkml:channelProperty channel="T" name="resolution" value="1" units="1/dev"/>
        </inkml:channelProperties>
      </inkml:inkSource>
      <inkml:timestamp xml:id="ts0" timeString="2015-10-11T13:37:57.50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14858 14908 0</inkml:trace>
  <inkml:trace contextRef="#ctx0" brushRef="#br0" timeOffset="47586.3601">6019 15520 0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6E8EEC-A2D7-4A78-A8B4-EBAF917823EB}" type="datetimeFigureOut">
              <a:rPr lang="hu-HU" smtClean="0"/>
              <a:pPr/>
              <a:t>2015.11.02.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E201B3-03DD-4067-B954-36904D871A72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925738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E201B3-03DD-4067-B954-36904D871A72}" type="slidenum">
              <a:rPr lang="hu-HU" smtClean="0"/>
              <a:pPr/>
              <a:t>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735526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E201B3-03DD-4067-B954-36904D871A72}" type="slidenum">
              <a:rPr lang="hu-HU" smtClean="0"/>
              <a:pPr/>
              <a:t>7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947127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E201B3-03DD-4067-B954-36904D871A72}" type="slidenum">
              <a:rPr lang="hu-HU" smtClean="0"/>
              <a:pPr/>
              <a:t>8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77010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E201B3-03DD-4067-B954-36904D871A72}" type="slidenum">
              <a:rPr lang="hu-HU" smtClean="0"/>
              <a:pPr/>
              <a:t>68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582762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E201B3-03DD-4067-B954-36904D871A72}" type="slidenum">
              <a:rPr lang="hu-HU" smtClean="0"/>
              <a:pPr/>
              <a:t>71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1300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293C3-FABA-425D-B01C-E7C8CA1EEF2F}" type="datetime1">
              <a:rPr lang="en-US" smtClean="0"/>
              <a:pPr/>
              <a:t>11/2/2015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Skaliczki Judit: A Minősített Könyvtár Cím pályázat</a:t>
            </a:r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292F2-1B39-462B-9B0A-D4DB2BCCC569}" type="datetime1">
              <a:rPr lang="en-US" smtClean="0"/>
              <a:pPr/>
              <a:t>11/2/2015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Skaliczki Judit: A Minősített Könyvtár Cím pályázat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ím és képaláír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19541-4A8C-4F7E-AD65-A251F4DA6077}" type="datetime1">
              <a:rPr lang="en-US" smtClean="0"/>
              <a:pPr/>
              <a:t>11/2/2015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Skaliczki Judit: A Minősített Könyvtár Cím pályázat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dézet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65F39-AB49-4DB4-85D4-B37423D2CDFB}" type="datetime1">
              <a:rPr lang="en-US" smtClean="0"/>
              <a:pPr/>
              <a:t>11/2/2015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Skaliczki Judit: A Minősített Könyvtár Cím pályázat</a:t>
            </a:r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438FF-AD28-4F85-BA1C-E94E927AB984}" type="datetime1">
              <a:rPr lang="en-US" smtClean="0"/>
              <a:pPr/>
              <a:t>11/2/2015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Skaliczki Judit: A Minősített Könyvtár Cím pályázat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 idéze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41146-C0D6-489E-965C-A558F3A56018}" type="datetime1">
              <a:rPr lang="en-US" smtClean="0"/>
              <a:pPr/>
              <a:t>11/2/2015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Skaliczki Judit: A Minősített Könyvtár Cím pályázat</a:t>
            </a:r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gaz vagy ham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6420D-B8FC-45EB-BC51-3F9C8E83F7C2}" type="datetime1">
              <a:rPr lang="en-US" smtClean="0"/>
              <a:pPr/>
              <a:t>11/2/2015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Skaliczki Judit: A Minősített Könyvtár Cím pályázat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0DB80-34EB-409F-A103-8E4905BE82A2}" type="datetime1">
              <a:rPr lang="en-US" smtClean="0"/>
              <a:pPr/>
              <a:t>11/2/2015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Skaliczki Judit: A Minősített Könyvtár Cím pályázat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CDCE6-C617-46C7-9133-2B6561C1CBFA}" type="datetime1">
              <a:rPr lang="en-US" smtClean="0"/>
              <a:pPr/>
              <a:t>11/2/2015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Skaliczki Judit: A Minősített Könyvtár Cím pályázat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gyéni elrendezé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87CDF-6EA3-466A-A14C-F4C802B2E823}" type="datetime1">
              <a:rPr lang="en-US" smtClean="0"/>
              <a:pPr/>
              <a:t>11/2/2015</a:t>
            </a:fld>
            <a:endParaRPr lang="en-US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Skaliczki Judit: A Minősített Könyvtár Cím pályázat</a:t>
            </a:r>
            <a:endParaRPr lang="en-US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48464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3A4D5-B5DB-4249-B3D4-440AFECF1B8D}" type="datetime1">
              <a:rPr lang="en-US" smtClean="0"/>
              <a:pPr/>
              <a:t>11/2/2015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Skaliczki Judit: A Minősített Könyvtár Cím pályázat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C7E68-B6D9-4D5B-8440-21EA638296C2}" type="datetime1">
              <a:rPr lang="en-US" smtClean="0"/>
              <a:pPr/>
              <a:t>11/2/2015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Skaliczki Judit: A Minősített Könyvtár Cím pályázat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B8234-6A71-4E49-B80F-BE013D0FD442}" type="datetime1">
              <a:rPr lang="en-US" smtClean="0"/>
              <a:pPr/>
              <a:t>11/2/2015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Skaliczki Judit: A Minősített Könyvtár Cím pályázat</a:t>
            </a:r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8920D-F749-4202-948F-B76DA8F29721}" type="datetime1">
              <a:rPr lang="en-US" smtClean="0"/>
              <a:pPr/>
              <a:t>11/2/2015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Skaliczki Judit: A Minősített Könyvtár Cím pályázat</a:t>
            </a:r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3AAAA-7FF6-4739-8494-F710A910669A}" type="datetime1">
              <a:rPr lang="en-US" smtClean="0"/>
              <a:pPr/>
              <a:t>11/2/2015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Skaliczki Judit: A Minősített Könyvtár Cím pályázat</a:t>
            </a:r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2DBA7-4985-4DE9-8846-9F0414A5661B}" type="datetime1">
              <a:rPr lang="en-US" smtClean="0"/>
              <a:pPr/>
              <a:t>11/2/2015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Skaliczki Judit: A Minősített Könyvtár Cím pályázat</a:t>
            </a:r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C23B4-E590-41D9-93DF-D887CBB0E6D6}" type="datetime1">
              <a:rPr lang="en-US" smtClean="0"/>
              <a:pPr/>
              <a:t>11/2/2015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Skaliczki Judit: A Minősített Könyvtár Cím pályázat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FB0355-9604-4796-87FC-D4653338D75C}" type="datetime1">
              <a:rPr lang="en-US" smtClean="0"/>
              <a:pPr/>
              <a:t>11/2/2015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Skaliczki Judit: A Minősített Könyvtár Cím pályázat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60" r:id="rId11"/>
    <p:sldLayoutId id="2147483661" r:id="rId12"/>
    <p:sldLayoutId id="2147483662" r:id="rId13"/>
    <p:sldLayoutId id="2147483663" r:id="rId14"/>
    <p:sldLayoutId id="2147483664" r:id="rId15"/>
    <p:sldLayoutId id="2147483658" r:id="rId16"/>
    <p:sldLayoutId id="2147483659" r:id="rId17"/>
  </p:sldLayoutIdLst>
  <p:hf hd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customXml" Target="../ink/ink4.xml"/><Relationship Id="rId3" Type="http://schemas.openxmlformats.org/officeDocument/2006/relationships/customXml" Target="../ink/ink1.xml"/><Relationship Id="rId7" Type="http://schemas.openxmlformats.org/officeDocument/2006/relationships/image" Target="../media/image2.emf"/><Relationship Id="rId12" Type="http://schemas.openxmlformats.org/officeDocument/2006/relationships/image" Target="../media/image4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3.xml"/><Relationship Id="rId11" Type="http://schemas.openxmlformats.org/officeDocument/2006/relationships/customXml" Target="../ink/ink6.xml"/><Relationship Id="rId5" Type="http://schemas.openxmlformats.org/officeDocument/2006/relationships/customXml" Target="../ink/ink2.xml"/><Relationship Id="rId10" Type="http://schemas.openxmlformats.org/officeDocument/2006/relationships/image" Target="../media/image3.emf"/><Relationship Id="rId4" Type="http://schemas.openxmlformats.org/officeDocument/2006/relationships/image" Target="../media/image1.emf"/><Relationship Id="rId9" Type="http://schemas.openxmlformats.org/officeDocument/2006/relationships/customXml" Target="../ink/ink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2.xml.rels><?xml version="1.0" encoding="UTF-8" standalone="yes"?>
<Relationships xmlns="http://schemas.openxmlformats.org/package/2006/relationships"><Relationship Id="rId3" Type="http://schemas.openxmlformats.org/officeDocument/2006/relationships/customXml" Target="../ink/ink7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6.e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 idx="4294967295"/>
          </p:nvPr>
        </p:nvSpPr>
        <p:spPr>
          <a:xfrm>
            <a:off x="2589213" y="2514600"/>
            <a:ext cx="8915399" cy="2262781"/>
          </a:xfrm>
        </p:spPr>
        <p:txBody>
          <a:bodyPr>
            <a:normAutofit fontScale="90000"/>
          </a:bodyPr>
          <a:lstStyle/>
          <a:p>
            <a:r>
              <a:rPr lang="hu-HU" b="1" dirty="0" smtClean="0">
                <a:solidFill>
                  <a:srgbClr val="C00000"/>
                </a:solidFill>
              </a:rPr>
              <a:t>A Minősített Könyvtár Cím megpályázásához szükséges ismeretekről</a:t>
            </a:r>
            <a:br>
              <a:rPr lang="hu-HU" b="1" dirty="0" smtClean="0">
                <a:solidFill>
                  <a:srgbClr val="C00000"/>
                </a:solidFill>
              </a:rPr>
            </a:br>
            <a:endParaRPr lang="hu-HU" b="1" dirty="0">
              <a:solidFill>
                <a:srgbClr val="C00000"/>
              </a:solidFill>
            </a:endParaRP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hu-HU" sz="2000" dirty="0" smtClean="0"/>
              <a:t>Dr. </a:t>
            </a:r>
            <a:r>
              <a:rPr lang="hu-HU" sz="2000" dirty="0" err="1" smtClean="0"/>
              <a:t>Skaliczki</a:t>
            </a:r>
            <a:r>
              <a:rPr lang="hu-HU" sz="2000" dirty="0" smtClean="0"/>
              <a:t> Judit </a:t>
            </a:r>
          </a:p>
          <a:p>
            <a:r>
              <a:rPr lang="hu-HU" sz="2000" dirty="0" smtClean="0"/>
              <a:t>elnök</a:t>
            </a:r>
          </a:p>
          <a:p>
            <a:r>
              <a:rPr lang="hu-HU" sz="2000" dirty="0" smtClean="0"/>
              <a:t>KMB</a:t>
            </a:r>
          </a:p>
          <a:p>
            <a:r>
              <a:rPr lang="hu-HU" sz="2000" dirty="0" err="1" smtClean="0"/>
              <a:t>judit.skaliczki</a:t>
            </a:r>
            <a:r>
              <a:rPr lang="hu-HU" sz="2000" dirty="0" smtClean="0"/>
              <a:t>@</a:t>
            </a:r>
            <a:r>
              <a:rPr lang="hu-HU" sz="2000" dirty="0" err="1" smtClean="0"/>
              <a:t>t-online.hu</a:t>
            </a:r>
            <a:endParaRPr lang="hu-HU" sz="2000" dirty="0" smtClean="0"/>
          </a:p>
          <a:p>
            <a:endParaRPr lang="hu-HU" sz="2000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4" name="Szabadkéz 3"/>
              <p14:cNvContentPartPr/>
              <p14:nvPr/>
            </p14:nvContentPartPr>
            <p14:xfrm>
              <a:off x="3732480" y="1669680"/>
              <a:ext cx="360" cy="360"/>
            </p14:xfrm>
          </p:contentPart>
        </mc:Choice>
        <mc:Fallback xmlns="">
          <p:pic>
            <p:nvPicPr>
              <p:cNvPr id="4" name="Szabadkéz 3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716640" y="1606320"/>
                <a:ext cx="32040" cy="127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5" name="Szabadkéz 4"/>
              <p14:cNvContentPartPr/>
              <p14:nvPr/>
            </p14:nvContentPartPr>
            <p14:xfrm>
              <a:off x="8595000" y="996120"/>
              <a:ext cx="360" cy="360"/>
            </p14:xfrm>
          </p:contentPart>
        </mc:Choice>
        <mc:Fallback xmlns="">
          <p:pic>
            <p:nvPicPr>
              <p:cNvPr id="5" name="Szabadkéz 4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8579160" y="932400"/>
                <a:ext cx="32040" cy="127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6" name="Szabadkéz 5"/>
              <p14:cNvContentPartPr/>
              <p14:nvPr/>
            </p14:nvContentPartPr>
            <p14:xfrm>
              <a:off x="8638560" y="808200"/>
              <a:ext cx="360" cy="360"/>
            </p14:xfrm>
          </p:contentPart>
        </mc:Choice>
        <mc:Fallback xmlns="">
          <p:pic>
            <p:nvPicPr>
              <p:cNvPr id="6" name="Szabadkéz 5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8622360" y="744840"/>
                <a:ext cx="32400" cy="127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7" name="Szabadkéz 6"/>
              <p14:cNvContentPartPr/>
              <p14:nvPr/>
            </p14:nvContentPartPr>
            <p14:xfrm>
              <a:off x="3625920" y="1631160"/>
              <a:ext cx="360" cy="360"/>
            </p14:xfrm>
          </p:contentPart>
        </mc:Choice>
        <mc:Fallback xmlns="">
          <p:pic>
            <p:nvPicPr>
              <p:cNvPr id="7" name="Szabadkéz 6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610080" y="1567800"/>
                <a:ext cx="32040" cy="127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8" name="Szabadkéz 7"/>
              <p14:cNvContentPartPr/>
              <p14:nvPr/>
            </p14:nvContentPartPr>
            <p14:xfrm>
              <a:off x="2961360" y="894960"/>
              <a:ext cx="72720" cy="14760"/>
            </p14:xfrm>
          </p:contentPart>
        </mc:Choice>
        <mc:Fallback xmlns="">
          <p:pic>
            <p:nvPicPr>
              <p:cNvPr id="8" name="Szabadkéz 7"/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2945520" y="831600"/>
                <a:ext cx="104400" cy="141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">
            <p14:nvContentPartPr>
              <p14:cNvPr id="9" name="Szabadkéz 8"/>
              <p14:cNvContentPartPr/>
              <p14:nvPr/>
            </p14:nvContentPartPr>
            <p14:xfrm>
              <a:off x="2239200" y="1660320"/>
              <a:ext cx="29160" cy="14760"/>
            </p14:xfrm>
          </p:contentPart>
        </mc:Choice>
        <mc:Fallback xmlns="">
          <p:pic>
            <p:nvPicPr>
              <p:cNvPr id="9" name="Szabadkéz 8"/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2223000" y="1596600"/>
                <a:ext cx="61200" cy="1418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605203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589212" y="-95250"/>
            <a:ext cx="8911687" cy="1280890"/>
          </a:xfrm>
        </p:spPr>
        <p:txBody>
          <a:bodyPr/>
          <a:lstStyle/>
          <a:p>
            <a:r>
              <a:rPr lang="hu-HU" b="1" dirty="0" smtClean="0">
                <a:solidFill>
                  <a:srgbClr val="C00000"/>
                </a:solidFill>
              </a:rPr>
              <a:t>Teljes elkötelezettség</a:t>
            </a:r>
            <a:endParaRPr lang="hu-HU" b="1" dirty="0">
              <a:solidFill>
                <a:srgbClr val="C00000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941511" y="2540748"/>
            <a:ext cx="8915400" cy="3777622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endParaRPr lang="hu-H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hu-H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hu-H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minőség </a:t>
            </a:r>
            <a:r>
              <a:rPr lang="hu-H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iránti teljes elkötelezettség. </a:t>
            </a:r>
            <a:endParaRPr lang="hu-HU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hu-H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TQM alkalmazása</a:t>
            </a:r>
          </a:p>
          <a:p>
            <a:pPr algn="just"/>
            <a:r>
              <a:rPr lang="hu-H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Minőségi szolgáltatások </a:t>
            </a:r>
          </a:p>
          <a:p>
            <a:pPr algn="just"/>
            <a:r>
              <a:rPr lang="hu-H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hu-H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vezetőség </a:t>
            </a:r>
            <a:r>
              <a:rPr lang="hu-H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példamutatása</a:t>
            </a:r>
          </a:p>
          <a:p>
            <a:pPr algn="just"/>
            <a:r>
              <a:rPr lang="hu-H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hu-H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dolgozók </a:t>
            </a:r>
            <a:r>
              <a:rPr lang="hu-H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bevonása</a:t>
            </a:r>
          </a:p>
          <a:p>
            <a:pPr algn="just"/>
            <a:r>
              <a:rPr lang="hu-H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Folyamatos önellenőrzés, ellenőrzés</a:t>
            </a:r>
            <a:endParaRPr lang="hu-H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hu-HU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hu-H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hu-HU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Skaliczki Judit: A Minősített Könyvtár Cím pályázat</a:t>
            </a:r>
            <a:endParaRPr lang="en-US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53461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smtClean="0">
                <a:solidFill>
                  <a:srgbClr val="C00000"/>
                </a:solidFill>
              </a:rPr>
              <a:t>Folyamatos képzés</a:t>
            </a:r>
            <a:endParaRPr lang="hu-HU" b="1" dirty="0">
              <a:solidFill>
                <a:srgbClr val="C00000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586782" y="3150440"/>
            <a:ext cx="9117111" cy="2939330"/>
          </a:xfrm>
        </p:spPr>
        <p:txBody>
          <a:bodyPr/>
          <a:lstStyle/>
          <a:p>
            <a:r>
              <a:rPr lang="hu-HU" dirty="0" smtClean="0"/>
              <a:t>Felmérés előzi meg</a:t>
            </a:r>
          </a:p>
          <a:p>
            <a:r>
              <a:rPr lang="hu-HU" dirty="0" smtClean="0"/>
              <a:t>A humánerőforrás stratégiája alapján</a:t>
            </a:r>
          </a:p>
          <a:p>
            <a:r>
              <a:rPr lang="hu-HU" dirty="0" smtClean="0"/>
              <a:t>Felsőfokú intézményben</a:t>
            </a:r>
          </a:p>
          <a:p>
            <a:r>
              <a:rPr lang="hu-HU" dirty="0" smtClean="0"/>
              <a:t>Akkreditált tanfolyamokon</a:t>
            </a:r>
          </a:p>
          <a:p>
            <a:r>
              <a:rPr lang="hu-HU" dirty="0" smtClean="0"/>
              <a:t>Önképzés során</a:t>
            </a:r>
            <a:endParaRPr lang="hu-HU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Skaliczki Judit: A Minősített Könyvtár Cím pályázat</a:t>
            </a:r>
            <a:endParaRPr lang="en-US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51367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smtClean="0">
                <a:solidFill>
                  <a:srgbClr val="C00000"/>
                </a:solidFill>
              </a:rPr>
              <a:t>Stratégiai tervezés</a:t>
            </a:r>
            <a:endParaRPr lang="hu-HU" b="1" dirty="0">
              <a:solidFill>
                <a:srgbClr val="C00000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649536" y="2540748"/>
            <a:ext cx="8915400" cy="3777622"/>
          </a:xfrm>
        </p:spPr>
        <p:txBody>
          <a:bodyPr/>
          <a:lstStyle/>
          <a:p>
            <a:r>
              <a:rPr lang="hu-HU" dirty="0" smtClean="0"/>
              <a:t>Jövőorientált</a:t>
            </a:r>
          </a:p>
          <a:p>
            <a:r>
              <a:rPr lang="hu-HU" dirty="0" smtClean="0"/>
              <a:t>Dinamikus, cselekvésre késztető</a:t>
            </a:r>
          </a:p>
          <a:p>
            <a:r>
              <a:rPr lang="hu-HU" dirty="0" smtClean="0"/>
              <a:t>Meghatározza a célokat</a:t>
            </a:r>
          </a:p>
          <a:p>
            <a:r>
              <a:rPr lang="hu-HU" dirty="0" smtClean="0"/>
              <a:t>Kijelöli a célok megvalósításához szükséges feladatokat</a:t>
            </a:r>
            <a:endParaRPr lang="hu-HU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Skaliczki Judit: A Minősített Könyvtár Cím pályázat</a:t>
            </a:r>
            <a:endParaRPr lang="en-US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27364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589212" y="99972"/>
            <a:ext cx="8911687" cy="1280890"/>
          </a:xfrm>
        </p:spPr>
        <p:txBody>
          <a:bodyPr/>
          <a:lstStyle/>
          <a:p>
            <a:r>
              <a:rPr lang="hu-HU" b="1" dirty="0" smtClean="0">
                <a:solidFill>
                  <a:srgbClr val="C00000"/>
                </a:solidFill>
              </a:rPr>
              <a:t>Partnerközpontúság</a:t>
            </a:r>
            <a:endParaRPr lang="hu-HU" b="1" dirty="0">
              <a:solidFill>
                <a:srgbClr val="C00000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692399" y="3205162"/>
            <a:ext cx="8915400" cy="3777622"/>
          </a:xfrm>
        </p:spPr>
        <p:txBody>
          <a:bodyPr/>
          <a:lstStyle/>
          <a:p>
            <a:r>
              <a:rPr lang="hu-HU" dirty="0" smtClean="0"/>
              <a:t>A partnerek számbavétele</a:t>
            </a:r>
          </a:p>
          <a:p>
            <a:r>
              <a:rPr lang="hu-HU" dirty="0" smtClean="0"/>
              <a:t>A közvetett és közvetlen partnerek megismerése</a:t>
            </a:r>
          </a:p>
          <a:p>
            <a:r>
              <a:rPr lang="hu-HU" dirty="0" smtClean="0"/>
              <a:t>A partnerek igényeinek megismerése</a:t>
            </a:r>
            <a:endParaRPr lang="hu-HU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Skaliczki Judit: A Minősített Könyvtár Cím pályázat</a:t>
            </a:r>
            <a:endParaRPr lang="en-US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5282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478625" y="512462"/>
            <a:ext cx="8911687" cy="1280890"/>
          </a:xfrm>
        </p:spPr>
        <p:txBody>
          <a:bodyPr/>
          <a:lstStyle/>
          <a:p>
            <a:r>
              <a:rPr lang="hu-HU" b="1" dirty="0" smtClean="0">
                <a:solidFill>
                  <a:srgbClr val="C00000"/>
                </a:solidFill>
              </a:rPr>
              <a:t>Folyamatközpontúság</a:t>
            </a:r>
            <a:endParaRPr lang="hu-HU" b="1" dirty="0">
              <a:solidFill>
                <a:srgbClr val="C00000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689225" y="2376555"/>
            <a:ext cx="8915400" cy="3777622"/>
          </a:xfrm>
        </p:spPr>
        <p:txBody>
          <a:bodyPr/>
          <a:lstStyle/>
          <a:p>
            <a:pPr algn="just">
              <a:lnSpc>
                <a:spcPct val="115000"/>
              </a:lnSpc>
            </a:pPr>
            <a:r>
              <a:rPr lang="hu-H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Tudatos munkaszervezést tesz lehetővé</a:t>
            </a:r>
          </a:p>
          <a:p>
            <a:pPr algn="just">
              <a:lnSpc>
                <a:spcPct val="115000"/>
              </a:lnSpc>
            </a:pPr>
            <a:r>
              <a:rPr lang="hu-H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Rendszerbe foglalja</a:t>
            </a:r>
            <a:r>
              <a:rPr lang="hu-H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könyvtári tevékenységeket</a:t>
            </a:r>
          </a:p>
          <a:p>
            <a:pPr algn="just">
              <a:lnSpc>
                <a:spcPct val="115000"/>
              </a:lnSpc>
            </a:pPr>
            <a:r>
              <a:rPr lang="hu-H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Átláthatóvá </a:t>
            </a:r>
            <a:r>
              <a:rPr lang="hu-H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teszi a </a:t>
            </a:r>
            <a:r>
              <a:rPr lang="hu-H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munkafolyamatokat </a:t>
            </a:r>
          </a:p>
          <a:p>
            <a:pPr algn="just">
              <a:lnSpc>
                <a:spcPct val="115000"/>
              </a:lnSpc>
            </a:pPr>
            <a:r>
              <a:rPr lang="hu-H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Lehetővé </a:t>
            </a:r>
            <a:r>
              <a:rPr lang="hu-H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válik a hibák korai </a:t>
            </a:r>
            <a:r>
              <a:rPr lang="hu-H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felismerése  és kiküszöbölése</a:t>
            </a:r>
          </a:p>
          <a:p>
            <a:pPr algn="just">
              <a:lnSpc>
                <a:spcPct val="115000"/>
              </a:lnSpc>
            </a:pPr>
            <a:r>
              <a:rPr lang="hu-H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Az </a:t>
            </a:r>
            <a:r>
              <a:rPr lang="hu-H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esetleges felelősségek </a:t>
            </a:r>
            <a:r>
              <a:rPr lang="hu-H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megállapítása</a:t>
            </a:r>
          </a:p>
          <a:p>
            <a:pPr algn="just">
              <a:lnSpc>
                <a:spcPct val="115000"/>
              </a:lnSpc>
            </a:pPr>
            <a:r>
              <a:rPr lang="hu-H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Az </a:t>
            </a:r>
            <a:r>
              <a:rPr lang="hu-H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egyes folyamatokat célszerű folyamatleltárban </a:t>
            </a:r>
            <a:r>
              <a:rPr lang="hu-H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rendszerezni</a:t>
            </a:r>
            <a:endParaRPr lang="hu-H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hu-HU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Skaliczki Judit: A Minősített Könyvtár Cím pályázat</a:t>
            </a:r>
            <a:endParaRPr lang="en-US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4987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smtClean="0">
                <a:solidFill>
                  <a:srgbClr val="C00000"/>
                </a:solidFill>
              </a:rPr>
              <a:t>A folyamatok rendszere</a:t>
            </a:r>
            <a:endParaRPr lang="hu-HU" b="1" dirty="0">
              <a:solidFill>
                <a:srgbClr val="C00000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eaLnBrk="0" fontAlgn="base" hangingPunct="0">
              <a:spcBef>
                <a:spcPts val="0"/>
              </a:spcBef>
              <a:buNone/>
            </a:pPr>
            <a:endParaRPr lang="hu-HU" dirty="0" smtClean="0">
              <a:solidFill>
                <a:srgbClr val="FF0000"/>
              </a:solidFill>
            </a:endParaRPr>
          </a:p>
          <a:p>
            <a:pPr marL="514350" indent="-514350" eaLnBrk="0" fontAlgn="base" hangingPunct="0">
              <a:spcBef>
                <a:spcPts val="0"/>
              </a:spcBef>
              <a:buNone/>
            </a:pPr>
            <a:r>
              <a:rPr lang="hu-HU" sz="2000" b="1" dirty="0">
                <a:solidFill>
                  <a:srgbClr val="C00000"/>
                </a:solidFill>
                <a:latin typeface="Times New Roman"/>
                <a:ea typeface="Arabic Transparent"/>
                <a:cs typeface="Times New Roman"/>
              </a:rPr>
              <a:t>1.  Fő folyamatok </a:t>
            </a:r>
            <a:r>
              <a:rPr lang="hu-HU" sz="2000" dirty="0">
                <a:solidFill>
                  <a:srgbClr val="C00000"/>
                </a:solidFill>
                <a:latin typeface="Times New Roman"/>
                <a:ea typeface="Arabic Transparent"/>
                <a:cs typeface="Times New Roman"/>
              </a:rPr>
              <a:t>(FF</a:t>
            </a:r>
            <a:endParaRPr lang="hu-HU" sz="2000" dirty="0">
              <a:solidFill>
                <a:srgbClr val="000000"/>
              </a:solidFill>
              <a:latin typeface="Times New Roman"/>
              <a:ea typeface="Arabic Transparent"/>
              <a:cs typeface="Times New Roman"/>
            </a:endParaRPr>
          </a:p>
          <a:p>
            <a:pPr marL="514350" indent="-514350" eaLnBrk="0" fontAlgn="base" hangingPunct="0">
              <a:spcBef>
                <a:spcPts val="0"/>
              </a:spcBef>
              <a:buNone/>
            </a:pPr>
            <a:r>
              <a:rPr lang="hu-HU" sz="2000" dirty="0">
                <a:solidFill>
                  <a:srgbClr val="000000"/>
                </a:solidFill>
                <a:latin typeface="Times New Roman"/>
                <a:ea typeface="Arabic Transparent"/>
                <a:cs typeface="Times New Roman"/>
              </a:rPr>
              <a:t>     K</a:t>
            </a:r>
            <a:r>
              <a:rPr lang="hu-HU" sz="2000" dirty="0">
                <a:solidFill>
                  <a:srgbClr val="000000"/>
                </a:solidFill>
                <a:latin typeface="Arial"/>
                <a:ea typeface="Arabic Transparent"/>
                <a:cs typeface="Times New Roman"/>
              </a:rPr>
              <a:t>ö</a:t>
            </a:r>
            <a:r>
              <a:rPr lang="hu-HU" sz="2000" dirty="0">
                <a:solidFill>
                  <a:srgbClr val="000000"/>
                </a:solidFill>
                <a:latin typeface="Times New Roman"/>
                <a:ea typeface="Arabic Transparent"/>
                <a:cs typeface="Times New Roman"/>
              </a:rPr>
              <a:t>zvetlenül az </a:t>
            </a:r>
            <a:r>
              <a:rPr lang="hu-HU" sz="2000" dirty="0">
                <a:solidFill>
                  <a:srgbClr val="000000"/>
                </a:solidFill>
                <a:latin typeface="Arial"/>
                <a:ea typeface="Arabic Transparent"/>
                <a:cs typeface="Times New Roman"/>
              </a:rPr>
              <a:t>ü</a:t>
            </a:r>
            <a:r>
              <a:rPr lang="hu-HU" sz="2000" dirty="0">
                <a:solidFill>
                  <a:srgbClr val="000000"/>
                </a:solidFill>
                <a:latin typeface="Times New Roman"/>
                <a:ea typeface="Arabic Transparent"/>
                <a:cs typeface="Times New Roman"/>
              </a:rPr>
              <a:t>gyfelekre ir</a:t>
            </a:r>
            <a:r>
              <a:rPr lang="hu-HU" sz="2000" dirty="0">
                <a:solidFill>
                  <a:srgbClr val="000000"/>
                </a:solidFill>
                <a:latin typeface="Arial"/>
                <a:ea typeface="Arabic Transparent"/>
                <a:cs typeface="Times New Roman"/>
              </a:rPr>
              <a:t>á</a:t>
            </a:r>
            <a:r>
              <a:rPr lang="hu-HU" sz="2000" dirty="0">
                <a:solidFill>
                  <a:srgbClr val="000000"/>
                </a:solidFill>
                <a:latin typeface="Times New Roman"/>
                <a:ea typeface="Arabic Transparent"/>
                <a:cs typeface="Times New Roman"/>
              </a:rPr>
              <a:t>nyulnak.</a:t>
            </a:r>
          </a:p>
          <a:p>
            <a:pPr marL="514350" indent="-514350" eaLnBrk="0" fontAlgn="base" hangingPunct="0">
              <a:spcBef>
                <a:spcPts val="0"/>
              </a:spcBef>
              <a:buNone/>
            </a:pPr>
            <a:endParaRPr lang="hu-HU" sz="2000" dirty="0"/>
          </a:p>
          <a:p>
            <a:pPr marL="0" indent="0" eaLnBrk="0" fontAlgn="base" hangingPunct="0">
              <a:spcBef>
                <a:spcPts val="0"/>
              </a:spcBef>
              <a:buNone/>
            </a:pPr>
            <a:r>
              <a:rPr lang="hu-HU" sz="2000" b="1" dirty="0">
                <a:solidFill>
                  <a:srgbClr val="C00000"/>
                </a:solidFill>
                <a:latin typeface="Times New Roman"/>
                <a:ea typeface="Arabic Transparent"/>
                <a:cs typeface="Times New Roman"/>
              </a:rPr>
              <a:t>2. Vezet</a:t>
            </a:r>
            <a:r>
              <a:rPr lang="hu-HU" sz="2000" b="1" dirty="0">
                <a:solidFill>
                  <a:srgbClr val="C00000"/>
                </a:solidFill>
                <a:latin typeface="Arial"/>
                <a:ea typeface="Arabic Transparent"/>
                <a:cs typeface="Times New Roman"/>
              </a:rPr>
              <a:t>é</a:t>
            </a:r>
            <a:r>
              <a:rPr lang="hu-HU" sz="2000" b="1" dirty="0">
                <a:solidFill>
                  <a:srgbClr val="C00000"/>
                </a:solidFill>
                <a:latin typeface="Times New Roman"/>
                <a:ea typeface="Arabic Transparent"/>
                <a:cs typeface="Times New Roman"/>
              </a:rPr>
              <a:t>si folyamatok </a:t>
            </a:r>
            <a:r>
              <a:rPr lang="hu-HU" sz="2000" dirty="0">
                <a:solidFill>
                  <a:srgbClr val="C00000"/>
                </a:solidFill>
                <a:latin typeface="Times New Roman"/>
                <a:ea typeface="Arabic Transparent"/>
                <a:cs typeface="Times New Roman"/>
              </a:rPr>
              <a:t>(VF)</a:t>
            </a:r>
          </a:p>
          <a:p>
            <a:pPr marL="0" indent="0" eaLnBrk="0" fontAlgn="base" hangingPunct="0">
              <a:spcBef>
                <a:spcPts val="0"/>
              </a:spcBef>
              <a:buNone/>
            </a:pPr>
            <a:r>
              <a:rPr lang="hu-HU" sz="2000" dirty="0">
                <a:solidFill>
                  <a:srgbClr val="C00000"/>
                </a:solidFill>
                <a:latin typeface="Times New Roman"/>
                <a:ea typeface="Arabic Transparent"/>
                <a:cs typeface="Times New Roman"/>
              </a:rPr>
              <a:t>    </a:t>
            </a:r>
            <a:r>
              <a:rPr lang="hu-HU" sz="2000" dirty="0">
                <a:solidFill>
                  <a:srgbClr val="000000"/>
                </a:solidFill>
                <a:latin typeface="Times New Roman"/>
                <a:ea typeface="Arabic Transparent"/>
                <a:cs typeface="Times New Roman"/>
              </a:rPr>
              <a:t>Az int</a:t>
            </a:r>
            <a:r>
              <a:rPr lang="hu-HU" sz="2000" dirty="0">
                <a:solidFill>
                  <a:srgbClr val="000000"/>
                </a:solidFill>
                <a:latin typeface="Arial"/>
                <a:ea typeface="Arabic Transparent"/>
                <a:cs typeface="Times New Roman"/>
              </a:rPr>
              <a:t>é</a:t>
            </a:r>
            <a:r>
              <a:rPr lang="hu-HU" sz="2000" dirty="0">
                <a:solidFill>
                  <a:srgbClr val="000000"/>
                </a:solidFill>
                <a:latin typeface="Times New Roman"/>
                <a:ea typeface="Arabic Transparent"/>
                <a:cs typeface="Times New Roman"/>
              </a:rPr>
              <a:t>zm</a:t>
            </a:r>
            <a:r>
              <a:rPr lang="hu-HU" sz="2000" dirty="0">
                <a:solidFill>
                  <a:srgbClr val="000000"/>
                </a:solidFill>
                <a:latin typeface="Arial"/>
                <a:ea typeface="Arabic Transparent"/>
                <a:cs typeface="Times New Roman"/>
              </a:rPr>
              <a:t>é</a:t>
            </a:r>
            <a:r>
              <a:rPr lang="hu-HU" sz="2000" dirty="0">
                <a:solidFill>
                  <a:srgbClr val="000000"/>
                </a:solidFill>
                <a:latin typeface="Times New Roman"/>
                <a:ea typeface="Arabic Transparent"/>
                <a:cs typeface="Times New Roman"/>
              </a:rPr>
              <a:t>ny vezet</a:t>
            </a:r>
            <a:r>
              <a:rPr lang="hu-HU" sz="2000" dirty="0">
                <a:solidFill>
                  <a:srgbClr val="000000"/>
                </a:solidFill>
                <a:latin typeface="Arial"/>
                <a:ea typeface="Arabic Transparent"/>
                <a:cs typeface="Times New Roman"/>
              </a:rPr>
              <a:t>é</a:t>
            </a:r>
            <a:r>
              <a:rPr lang="hu-HU" sz="2000" dirty="0">
                <a:solidFill>
                  <a:srgbClr val="000000"/>
                </a:solidFill>
                <a:latin typeface="Times New Roman"/>
                <a:ea typeface="Arabic Transparent"/>
                <a:cs typeface="Times New Roman"/>
              </a:rPr>
              <a:t>s</a:t>
            </a:r>
            <a:r>
              <a:rPr lang="hu-HU" sz="2000" dirty="0">
                <a:solidFill>
                  <a:srgbClr val="000000"/>
                </a:solidFill>
                <a:latin typeface="Arial"/>
                <a:ea typeface="Arabic Transparent"/>
                <a:cs typeface="Times New Roman"/>
              </a:rPr>
              <a:t>é</a:t>
            </a:r>
            <a:r>
              <a:rPr lang="hu-HU" sz="2000" dirty="0">
                <a:solidFill>
                  <a:srgbClr val="000000"/>
                </a:solidFill>
                <a:latin typeface="Times New Roman"/>
                <a:ea typeface="Arabic Transparent"/>
                <a:cs typeface="Times New Roman"/>
              </a:rPr>
              <a:t>hez </a:t>
            </a:r>
            <a:r>
              <a:rPr lang="hu-HU" sz="2000" dirty="0">
                <a:solidFill>
                  <a:srgbClr val="000000"/>
                </a:solidFill>
                <a:latin typeface="Arial"/>
                <a:ea typeface="Arabic Transparent"/>
                <a:cs typeface="Times New Roman"/>
              </a:rPr>
              <a:t>é</a:t>
            </a:r>
            <a:r>
              <a:rPr lang="hu-HU" sz="2000" dirty="0">
                <a:solidFill>
                  <a:srgbClr val="000000"/>
                </a:solidFill>
                <a:latin typeface="Times New Roman"/>
                <a:ea typeface="Arabic Transparent"/>
                <a:cs typeface="Times New Roman"/>
              </a:rPr>
              <a:t>s ir</a:t>
            </a:r>
            <a:r>
              <a:rPr lang="hu-HU" sz="2000" dirty="0">
                <a:solidFill>
                  <a:srgbClr val="000000"/>
                </a:solidFill>
                <a:latin typeface="Arial"/>
                <a:ea typeface="Arabic Transparent"/>
                <a:cs typeface="Times New Roman"/>
              </a:rPr>
              <a:t>á</a:t>
            </a:r>
            <a:r>
              <a:rPr lang="hu-HU" sz="2000" dirty="0">
                <a:solidFill>
                  <a:srgbClr val="000000"/>
                </a:solidFill>
                <a:latin typeface="Times New Roman"/>
                <a:ea typeface="Arabic Transparent"/>
                <a:cs typeface="Times New Roman"/>
              </a:rPr>
              <a:t>ny</a:t>
            </a:r>
            <a:r>
              <a:rPr lang="hu-HU" sz="2000" dirty="0">
                <a:solidFill>
                  <a:srgbClr val="000000"/>
                </a:solidFill>
                <a:latin typeface="Arial"/>
                <a:ea typeface="Arabic Transparent"/>
                <a:cs typeface="Times New Roman"/>
              </a:rPr>
              <a:t>í</a:t>
            </a:r>
            <a:r>
              <a:rPr lang="hu-HU" sz="2000" dirty="0">
                <a:solidFill>
                  <a:srgbClr val="000000"/>
                </a:solidFill>
                <a:latin typeface="Times New Roman"/>
                <a:ea typeface="Arabic Transparent"/>
                <a:cs typeface="Times New Roman"/>
              </a:rPr>
              <a:t>t</a:t>
            </a:r>
            <a:r>
              <a:rPr lang="hu-HU" sz="2000" dirty="0">
                <a:solidFill>
                  <a:srgbClr val="000000"/>
                </a:solidFill>
                <a:latin typeface="Arial"/>
                <a:ea typeface="Arabic Transparent"/>
                <a:cs typeface="Times New Roman"/>
              </a:rPr>
              <a:t>á</a:t>
            </a:r>
            <a:r>
              <a:rPr lang="hu-HU" sz="2000" dirty="0">
                <a:solidFill>
                  <a:srgbClr val="000000"/>
                </a:solidFill>
                <a:latin typeface="Times New Roman"/>
                <a:ea typeface="Arabic Transparent"/>
                <a:cs typeface="Times New Roman"/>
              </a:rPr>
              <a:t>s</a:t>
            </a:r>
            <a:r>
              <a:rPr lang="hu-HU" sz="2000" dirty="0">
                <a:solidFill>
                  <a:srgbClr val="000000"/>
                </a:solidFill>
                <a:latin typeface="Arial"/>
                <a:ea typeface="Arabic Transparent"/>
                <a:cs typeface="Times New Roman"/>
              </a:rPr>
              <a:t>á</a:t>
            </a:r>
            <a:r>
              <a:rPr lang="hu-HU" sz="2000" dirty="0">
                <a:solidFill>
                  <a:srgbClr val="000000"/>
                </a:solidFill>
                <a:latin typeface="Times New Roman"/>
                <a:ea typeface="Arabic Transparent"/>
                <a:cs typeface="Times New Roman"/>
              </a:rPr>
              <a:t>hoz sz</a:t>
            </a:r>
            <a:r>
              <a:rPr lang="hu-HU" sz="2000" dirty="0">
                <a:solidFill>
                  <a:srgbClr val="000000"/>
                </a:solidFill>
                <a:latin typeface="Arial"/>
                <a:ea typeface="Arabic Transparent"/>
                <a:cs typeface="Times New Roman"/>
              </a:rPr>
              <a:t>ü</a:t>
            </a:r>
            <a:r>
              <a:rPr lang="hu-HU" sz="2000" dirty="0">
                <a:solidFill>
                  <a:srgbClr val="000000"/>
                </a:solidFill>
                <a:latin typeface="Times New Roman"/>
                <a:ea typeface="Arabic Transparent"/>
                <a:cs typeface="Times New Roman"/>
              </a:rPr>
              <a:t>ks</a:t>
            </a:r>
            <a:r>
              <a:rPr lang="hu-HU" sz="2000" dirty="0">
                <a:solidFill>
                  <a:srgbClr val="000000"/>
                </a:solidFill>
                <a:latin typeface="Arial"/>
                <a:ea typeface="Arabic Transparent"/>
                <a:cs typeface="Times New Roman"/>
              </a:rPr>
              <a:t>é</a:t>
            </a:r>
            <a:r>
              <a:rPr lang="hu-HU" sz="2000" dirty="0">
                <a:solidFill>
                  <a:srgbClr val="000000"/>
                </a:solidFill>
                <a:latin typeface="Times New Roman"/>
                <a:ea typeface="Arabic Transparent"/>
                <a:cs typeface="Times New Roman"/>
              </a:rPr>
              <a:t>ges    szem</a:t>
            </a:r>
            <a:r>
              <a:rPr lang="hu-HU" sz="2000" dirty="0">
                <a:solidFill>
                  <a:srgbClr val="000000"/>
                </a:solidFill>
                <a:latin typeface="Arial"/>
                <a:ea typeface="Arabic Transparent"/>
                <a:cs typeface="Times New Roman"/>
              </a:rPr>
              <a:t>é</a:t>
            </a:r>
            <a:r>
              <a:rPr lang="hu-HU" sz="2000" dirty="0">
                <a:solidFill>
                  <a:srgbClr val="000000"/>
                </a:solidFill>
                <a:latin typeface="Times New Roman"/>
                <a:ea typeface="Arabic Transparent"/>
                <a:cs typeface="Times New Roman"/>
              </a:rPr>
              <a:t>lyi, anyagi </a:t>
            </a:r>
          </a:p>
          <a:p>
            <a:pPr marL="0" indent="0" eaLnBrk="0" fontAlgn="base" hangingPunct="0">
              <a:spcBef>
                <a:spcPts val="0"/>
              </a:spcBef>
              <a:buNone/>
            </a:pPr>
            <a:r>
              <a:rPr lang="hu-HU" sz="2000" dirty="0">
                <a:solidFill>
                  <a:srgbClr val="000000"/>
                </a:solidFill>
                <a:latin typeface="Times New Roman"/>
                <a:ea typeface="Arabic Transparent"/>
                <a:cs typeface="Times New Roman"/>
              </a:rPr>
              <a:t>    erőforr</a:t>
            </a:r>
            <a:r>
              <a:rPr lang="hu-HU" sz="2000" dirty="0">
                <a:solidFill>
                  <a:srgbClr val="000000"/>
                </a:solidFill>
                <a:latin typeface="Arial"/>
                <a:ea typeface="Arabic Transparent"/>
                <a:cs typeface="Times New Roman"/>
              </a:rPr>
              <a:t>á</a:t>
            </a:r>
            <a:r>
              <a:rPr lang="hu-HU" sz="2000" dirty="0">
                <a:solidFill>
                  <a:srgbClr val="000000"/>
                </a:solidFill>
                <a:latin typeface="Times New Roman"/>
                <a:ea typeface="Arabic Transparent"/>
                <a:cs typeface="Times New Roman"/>
              </a:rPr>
              <a:t>sokra vonatkoznak</a:t>
            </a:r>
            <a:r>
              <a:rPr lang="hu-HU" sz="2000" dirty="0">
                <a:solidFill>
                  <a:srgbClr val="C00000"/>
                </a:solidFill>
                <a:latin typeface="Times New Roman"/>
                <a:ea typeface="Arabic Transparent"/>
                <a:cs typeface="Times New Roman"/>
              </a:rPr>
              <a:t>.</a:t>
            </a:r>
          </a:p>
          <a:p>
            <a:pPr marL="0" indent="0" eaLnBrk="0" fontAlgn="base" hangingPunct="0">
              <a:spcBef>
                <a:spcPts val="0"/>
              </a:spcBef>
              <a:buNone/>
            </a:pPr>
            <a:endParaRPr lang="hu-HU" sz="2000" dirty="0">
              <a:solidFill>
                <a:srgbClr val="C00000"/>
              </a:solidFill>
            </a:endParaRPr>
          </a:p>
          <a:p>
            <a:pPr marL="0" indent="0" eaLnBrk="0" fontAlgn="base" hangingPunct="0">
              <a:spcBef>
                <a:spcPts val="0"/>
              </a:spcBef>
              <a:buNone/>
            </a:pPr>
            <a:r>
              <a:rPr lang="hu-HU" sz="2000" b="1" dirty="0">
                <a:solidFill>
                  <a:srgbClr val="C00000"/>
                </a:solidFill>
                <a:latin typeface="Times New Roman"/>
                <a:ea typeface="Arabic Transparent"/>
                <a:cs typeface="Times New Roman"/>
              </a:rPr>
              <a:t>3. T</a:t>
            </a:r>
            <a:r>
              <a:rPr lang="hu-HU" sz="2000" b="1" dirty="0">
                <a:solidFill>
                  <a:srgbClr val="C00000"/>
                </a:solidFill>
                <a:latin typeface="Arial"/>
                <a:ea typeface="Arabic Transparent"/>
                <a:cs typeface="Times New Roman"/>
              </a:rPr>
              <a:t>á</a:t>
            </a:r>
            <a:r>
              <a:rPr lang="hu-HU" sz="2000" b="1" dirty="0">
                <a:solidFill>
                  <a:srgbClr val="C00000"/>
                </a:solidFill>
                <a:latin typeface="Times New Roman"/>
                <a:ea typeface="Arabic Transparent"/>
                <a:cs typeface="Times New Roman"/>
              </a:rPr>
              <a:t>mogat</a:t>
            </a:r>
            <a:r>
              <a:rPr lang="hu-HU" sz="2000" b="1" dirty="0">
                <a:solidFill>
                  <a:srgbClr val="C00000"/>
                </a:solidFill>
                <a:latin typeface="Arial"/>
                <a:ea typeface="Arabic Transparent"/>
                <a:cs typeface="Times New Roman"/>
              </a:rPr>
              <a:t>ó</a:t>
            </a:r>
            <a:r>
              <a:rPr lang="hu-HU" sz="2000" b="1" dirty="0">
                <a:solidFill>
                  <a:srgbClr val="C00000"/>
                </a:solidFill>
                <a:latin typeface="Times New Roman"/>
                <a:ea typeface="Arabic Transparent"/>
                <a:cs typeface="Times New Roman"/>
              </a:rPr>
              <a:t> folyamatok </a:t>
            </a:r>
            <a:r>
              <a:rPr lang="hu-HU" sz="2000" dirty="0">
                <a:solidFill>
                  <a:srgbClr val="C00000"/>
                </a:solidFill>
                <a:latin typeface="Times New Roman"/>
                <a:ea typeface="Arabic Transparent"/>
                <a:cs typeface="Times New Roman"/>
              </a:rPr>
              <a:t>(TF)</a:t>
            </a:r>
          </a:p>
          <a:p>
            <a:pPr marL="0" indent="0" eaLnBrk="0" fontAlgn="base" hangingPunct="0">
              <a:spcBef>
                <a:spcPts val="0"/>
              </a:spcBef>
              <a:buNone/>
            </a:pPr>
            <a:r>
              <a:rPr lang="hu-HU" sz="2000" dirty="0">
                <a:solidFill>
                  <a:srgbClr val="000000"/>
                </a:solidFill>
                <a:latin typeface="Times New Roman"/>
                <a:ea typeface="Arabic Transparent"/>
                <a:cs typeface="Times New Roman"/>
              </a:rPr>
              <a:t>    T</a:t>
            </a:r>
            <a:r>
              <a:rPr lang="hu-HU" sz="2000" dirty="0">
                <a:solidFill>
                  <a:srgbClr val="000000"/>
                </a:solidFill>
                <a:latin typeface="Arial"/>
                <a:ea typeface="Arabic Transparent"/>
                <a:cs typeface="Times New Roman"/>
              </a:rPr>
              <a:t>á</a:t>
            </a:r>
            <a:r>
              <a:rPr lang="hu-HU" sz="2000" dirty="0">
                <a:solidFill>
                  <a:srgbClr val="000000"/>
                </a:solidFill>
                <a:latin typeface="Times New Roman"/>
                <a:ea typeface="Arabic Transparent"/>
                <a:cs typeface="Times New Roman"/>
              </a:rPr>
              <a:t>mogatj</a:t>
            </a:r>
            <a:r>
              <a:rPr lang="hu-HU" sz="2000" dirty="0">
                <a:solidFill>
                  <a:srgbClr val="000000"/>
                </a:solidFill>
                <a:latin typeface="Arial"/>
                <a:ea typeface="Arabic Transparent"/>
                <a:cs typeface="Times New Roman"/>
              </a:rPr>
              <a:t>á</a:t>
            </a:r>
            <a:r>
              <a:rPr lang="hu-HU" sz="2000" dirty="0">
                <a:solidFill>
                  <a:srgbClr val="000000"/>
                </a:solidFill>
                <a:latin typeface="Times New Roman"/>
                <a:ea typeface="Arabic Transparent"/>
                <a:cs typeface="Times New Roman"/>
              </a:rPr>
              <a:t>k az </a:t>
            </a:r>
            <a:r>
              <a:rPr lang="hu-HU" sz="2000" dirty="0">
                <a:solidFill>
                  <a:srgbClr val="000000"/>
                </a:solidFill>
                <a:latin typeface="Arial"/>
                <a:ea typeface="Arabic Transparent"/>
                <a:cs typeface="Times New Roman"/>
              </a:rPr>
              <a:t>ü</a:t>
            </a:r>
            <a:r>
              <a:rPr lang="hu-HU" sz="2000" dirty="0">
                <a:solidFill>
                  <a:srgbClr val="000000"/>
                </a:solidFill>
                <a:latin typeface="Times New Roman"/>
                <a:ea typeface="Arabic Transparent"/>
                <a:cs typeface="Times New Roman"/>
              </a:rPr>
              <a:t>gyfelekkel val</a:t>
            </a:r>
            <a:r>
              <a:rPr lang="hu-HU" sz="2000" dirty="0">
                <a:solidFill>
                  <a:srgbClr val="000000"/>
                </a:solidFill>
                <a:latin typeface="Arial"/>
                <a:ea typeface="Arabic Transparent"/>
                <a:cs typeface="Times New Roman"/>
              </a:rPr>
              <a:t>ó</a:t>
            </a:r>
            <a:r>
              <a:rPr lang="hu-HU" sz="2000" dirty="0">
                <a:solidFill>
                  <a:srgbClr val="000000"/>
                </a:solidFill>
                <a:latin typeface="Times New Roman"/>
                <a:ea typeface="Arabic Transparent"/>
                <a:cs typeface="Times New Roman"/>
              </a:rPr>
              <a:t> munk</a:t>
            </a:r>
            <a:r>
              <a:rPr lang="hu-HU" sz="2000" dirty="0">
                <a:solidFill>
                  <a:srgbClr val="000000"/>
                </a:solidFill>
                <a:latin typeface="Arial"/>
                <a:ea typeface="Arabic Transparent"/>
                <a:cs typeface="Times New Roman"/>
              </a:rPr>
              <a:t>á</a:t>
            </a:r>
            <a:r>
              <a:rPr lang="hu-HU" sz="2000" dirty="0">
                <a:solidFill>
                  <a:srgbClr val="000000"/>
                </a:solidFill>
                <a:latin typeface="Times New Roman"/>
                <a:ea typeface="Arabic Transparent"/>
                <a:cs typeface="Times New Roman"/>
              </a:rPr>
              <a:t>t, de nem k</a:t>
            </a:r>
            <a:r>
              <a:rPr lang="hu-HU" sz="2000" dirty="0">
                <a:solidFill>
                  <a:srgbClr val="000000"/>
                </a:solidFill>
                <a:latin typeface="Arial"/>
                <a:ea typeface="Arabic Transparent"/>
                <a:cs typeface="Times New Roman"/>
              </a:rPr>
              <a:t>ö</a:t>
            </a:r>
            <a:r>
              <a:rPr lang="hu-HU" sz="2000" dirty="0">
                <a:solidFill>
                  <a:srgbClr val="000000"/>
                </a:solidFill>
                <a:latin typeface="Times New Roman"/>
                <a:ea typeface="Arabic Transparent"/>
                <a:cs typeface="Times New Roman"/>
              </a:rPr>
              <a:t>zvetlen kapcsolatban </a:t>
            </a:r>
          </a:p>
          <a:p>
            <a:pPr marL="0" indent="0" eaLnBrk="0" fontAlgn="base" hangingPunct="0">
              <a:spcBef>
                <a:spcPts val="0"/>
              </a:spcBef>
              <a:buNone/>
            </a:pPr>
            <a:r>
              <a:rPr lang="hu-HU" sz="2000" dirty="0">
                <a:solidFill>
                  <a:srgbClr val="000000"/>
                </a:solidFill>
                <a:latin typeface="Times New Roman"/>
                <a:ea typeface="Arabic Transparent"/>
                <a:cs typeface="Times New Roman"/>
              </a:rPr>
              <a:t>     zajlanak.</a:t>
            </a:r>
          </a:p>
          <a:p>
            <a:pPr marL="0" indent="0" eaLnBrk="0" fontAlgn="base" hangingPunct="0">
              <a:spcBef>
                <a:spcPts val="0"/>
              </a:spcBef>
              <a:buNone/>
            </a:pPr>
            <a:endParaRPr lang="hu-HU" sz="2000" dirty="0">
              <a:latin typeface="Arial"/>
              <a:ea typeface="Arabic Transparent"/>
              <a:cs typeface="Times New Roman"/>
            </a:endParaRPr>
          </a:p>
          <a:p>
            <a:pPr marL="0" indent="0" eaLnBrk="0" fontAlgn="base" hangingPunct="0">
              <a:spcBef>
                <a:spcPts val="0"/>
              </a:spcBef>
              <a:buNone/>
            </a:pPr>
            <a:r>
              <a:rPr lang="hu-HU" sz="2000" b="1" dirty="0">
                <a:solidFill>
                  <a:srgbClr val="C00000"/>
                </a:solidFill>
                <a:latin typeface="Times New Roman"/>
                <a:ea typeface="Arabic Transparent"/>
                <a:cs typeface="Times New Roman"/>
              </a:rPr>
              <a:t>4. Kulcsfolyamatok</a:t>
            </a:r>
            <a:r>
              <a:rPr lang="hu-HU" sz="2000" dirty="0">
                <a:solidFill>
                  <a:srgbClr val="C00000"/>
                </a:solidFill>
                <a:latin typeface="Times New Roman"/>
                <a:ea typeface="Arabic Transparent"/>
                <a:cs typeface="Times New Roman"/>
              </a:rPr>
              <a:t> (KF)</a:t>
            </a:r>
            <a:r>
              <a:rPr lang="hu-HU" sz="2000" dirty="0">
                <a:solidFill>
                  <a:srgbClr val="000000"/>
                </a:solidFill>
                <a:latin typeface="Times New Roman"/>
                <a:ea typeface="Arabic Transparent"/>
                <a:cs typeface="Times New Roman"/>
              </a:rPr>
              <a:t> </a:t>
            </a:r>
          </a:p>
          <a:p>
            <a:pPr marL="0" indent="0" eaLnBrk="0" fontAlgn="base" hangingPunct="0">
              <a:spcBef>
                <a:spcPts val="0"/>
              </a:spcBef>
              <a:buNone/>
            </a:pPr>
            <a:r>
              <a:rPr lang="hu-HU" sz="2000" dirty="0">
                <a:solidFill>
                  <a:srgbClr val="000000"/>
                </a:solidFill>
                <a:latin typeface="Times New Roman"/>
                <a:ea typeface="Arabic Transparent"/>
                <a:cs typeface="Times New Roman"/>
              </a:rPr>
              <a:t>    Adott időszakban a szervezet sikeress</a:t>
            </a:r>
            <a:r>
              <a:rPr lang="hu-HU" sz="2000" dirty="0">
                <a:solidFill>
                  <a:srgbClr val="000000"/>
                </a:solidFill>
                <a:latin typeface="Arial"/>
                <a:ea typeface="Arabic Transparent"/>
                <a:cs typeface="Times New Roman"/>
              </a:rPr>
              <a:t>é</a:t>
            </a:r>
            <a:r>
              <a:rPr lang="hu-HU" sz="2000" dirty="0">
                <a:solidFill>
                  <a:srgbClr val="000000"/>
                </a:solidFill>
                <a:latin typeface="Times New Roman"/>
                <a:ea typeface="Arabic Transparent"/>
                <a:cs typeface="Times New Roman"/>
              </a:rPr>
              <a:t>g</a:t>
            </a:r>
            <a:r>
              <a:rPr lang="hu-HU" sz="2000" dirty="0">
                <a:solidFill>
                  <a:srgbClr val="000000"/>
                </a:solidFill>
                <a:latin typeface="Arial"/>
                <a:ea typeface="Arabic Transparent"/>
                <a:cs typeface="Times New Roman"/>
              </a:rPr>
              <a:t>é</a:t>
            </a:r>
            <a:r>
              <a:rPr lang="hu-HU" sz="2000" dirty="0">
                <a:solidFill>
                  <a:srgbClr val="000000"/>
                </a:solidFill>
                <a:latin typeface="Times New Roman"/>
                <a:ea typeface="Arabic Transparent"/>
                <a:cs typeface="Times New Roman"/>
              </a:rPr>
              <a:t>t d</a:t>
            </a:r>
            <a:r>
              <a:rPr lang="hu-HU" sz="2000" dirty="0">
                <a:solidFill>
                  <a:srgbClr val="000000"/>
                </a:solidFill>
                <a:latin typeface="Arial"/>
                <a:ea typeface="Arabic Transparent"/>
                <a:cs typeface="Times New Roman"/>
              </a:rPr>
              <a:t>ö</a:t>
            </a:r>
            <a:r>
              <a:rPr lang="hu-HU" sz="2000" dirty="0">
                <a:solidFill>
                  <a:srgbClr val="000000"/>
                </a:solidFill>
                <a:latin typeface="Times New Roman"/>
                <a:ea typeface="Arabic Transparent"/>
                <a:cs typeface="Times New Roman"/>
              </a:rPr>
              <a:t>ntően befoly</a:t>
            </a:r>
            <a:r>
              <a:rPr lang="hu-HU" sz="2000" dirty="0">
                <a:solidFill>
                  <a:srgbClr val="000000"/>
                </a:solidFill>
                <a:latin typeface="Arial"/>
                <a:ea typeface="Arabic Transparent"/>
                <a:cs typeface="Times New Roman"/>
              </a:rPr>
              <a:t>á</a:t>
            </a:r>
            <a:r>
              <a:rPr lang="hu-HU" sz="2000" dirty="0">
                <a:solidFill>
                  <a:srgbClr val="000000"/>
                </a:solidFill>
                <a:latin typeface="Times New Roman"/>
                <a:ea typeface="Arabic Transparent"/>
                <a:cs typeface="Times New Roman"/>
              </a:rPr>
              <a:t>sol</a:t>
            </a:r>
            <a:r>
              <a:rPr lang="hu-HU" sz="2000" dirty="0">
                <a:solidFill>
                  <a:srgbClr val="000000"/>
                </a:solidFill>
                <a:latin typeface="Arial"/>
                <a:ea typeface="Arabic Transparent"/>
                <a:cs typeface="Times New Roman"/>
              </a:rPr>
              <a:t>ó</a:t>
            </a:r>
            <a:r>
              <a:rPr lang="hu-HU" sz="2000" dirty="0">
                <a:solidFill>
                  <a:srgbClr val="000000"/>
                </a:solidFill>
                <a:latin typeface="Times New Roman"/>
                <a:ea typeface="Arabic Transparent"/>
                <a:cs typeface="Times New Roman"/>
              </a:rPr>
              <a:t> folyamatok</a:t>
            </a:r>
            <a:r>
              <a:rPr lang="hu-HU" sz="2000" dirty="0">
                <a:latin typeface="Arial"/>
                <a:ea typeface="Arabic Transparent"/>
                <a:cs typeface="Times New Roman"/>
              </a:rPr>
              <a:t> </a:t>
            </a:r>
          </a:p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12077-8BEF-443C-92DA-C8E65E7CB63B}" type="slidenum">
              <a:rPr lang="hu-HU" smtClean="0"/>
              <a:pPr/>
              <a:t>15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Skaliczki Judit: A Minősített Könyvtár Cím pályázat</a:t>
            </a: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712177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smtClean="0">
                <a:solidFill>
                  <a:srgbClr val="C00000"/>
                </a:solidFill>
              </a:rPr>
              <a:t>A folyamatok rendszere</a:t>
            </a:r>
            <a:endParaRPr lang="hu-HU" b="1" dirty="0">
              <a:solidFill>
                <a:srgbClr val="C00000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591068" y="2723311"/>
            <a:ext cx="8915400" cy="3777622"/>
          </a:xfrm>
        </p:spPr>
        <p:txBody>
          <a:bodyPr/>
          <a:lstStyle/>
          <a:p>
            <a:r>
              <a:rPr lang="hu-HU" b="1" dirty="0" smtClean="0"/>
              <a:t>Főfolyamatok</a:t>
            </a:r>
            <a:r>
              <a:rPr lang="hu-HU" dirty="0" smtClean="0"/>
              <a:t>: a könyvtárhasználókra vonatkoznak</a:t>
            </a:r>
          </a:p>
          <a:p>
            <a:r>
              <a:rPr lang="hu-HU" b="1" dirty="0" smtClean="0"/>
              <a:t>Vezetői folyamatok</a:t>
            </a:r>
            <a:r>
              <a:rPr lang="hu-HU" dirty="0" smtClean="0"/>
              <a:t>: az intézmény vezetésének az erőforrásokra vonatkozó intézkedései</a:t>
            </a:r>
          </a:p>
          <a:p>
            <a:r>
              <a:rPr lang="hu-HU" b="1" dirty="0" smtClean="0"/>
              <a:t>Támogató folyamatok</a:t>
            </a:r>
            <a:r>
              <a:rPr lang="hu-HU" dirty="0" smtClean="0"/>
              <a:t>: nincs közvetlen kapcsolat a könyvtárhasználókkal, de támogatják a minél magasabb színvonalú kiszolgálásukat</a:t>
            </a:r>
          </a:p>
          <a:p>
            <a:r>
              <a:rPr lang="hu-HU" b="1" dirty="0" smtClean="0"/>
              <a:t>Kulcsfolyamatok:</a:t>
            </a:r>
            <a:r>
              <a:rPr lang="hu-HU" dirty="0" smtClean="0"/>
              <a:t> egy-egy adott időszakban a könyvtár sikerességét döntően befolyásoló folyamatok</a:t>
            </a:r>
          </a:p>
          <a:p>
            <a:pPr marL="0" indent="0">
              <a:buNone/>
            </a:pPr>
            <a:endParaRPr lang="hu-HU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Skaliczki Judit: A Minősített Könyvtár Cím pályázat</a:t>
            </a:r>
            <a:endParaRPr lang="en-US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0836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smtClean="0">
                <a:solidFill>
                  <a:srgbClr val="C00000"/>
                </a:solidFill>
              </a:rPr>
              <a:t>Értékelés, önértékelés, elismerés, motiváció</a:t>
            </a:r>
            <a:endParaRPr lang="hu-HU" b="1" dirty="0">
              <a:solidFill>
                <a:srgbClr val="C00000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549524" y="2358186"/>
            <a:ext cx="8915400" cy="3777622"/>
          </a:xfrm>
        </p:spPr>
        <p:txBody>
          <a:bodyPr/>
          <a:lstStyle/>
          <a:p>
            <a:pPr algn="just">
              <a:lnSpc>
                <a:spcPct val="115000"/>
              </a:lnSpc>
            </a:pPr>
            <a:r>
              <a:rPr lang="hu-H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Az értékelés folyamatos, összetett tevékenység annak érdekében, hogy képet kapjunk a tervezett cél és a megvalósítás közötti egybeesésről, vagy </a:t>
            </a:r>
            <a:r>
              <a:rPr lang="hu-H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különbségről </a:t>
            </a:r>
          </a:p>
          <a:p>
            <a:pPr algn="just">
              <a:lnSpc>
                <a:spcPct val="115000"/>
              </a:lnSpc>
            </a:pPr>
            <a:r>
              <a:rPr lang="hu-H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Az </a:t>
            </a:r>
            <a:r>
              <a:rPr lang="hu-H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önértékelés egy adott szervezet rendszeres átvilágítása egy követelményrendszernek </a:t>
            </a:r>
            <a:r>
              <a:rPr lang="hu-H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megfelelően </a:t>
            </a:r>
          </a:p>
          <a:p>
            <a:pPr algn="just">
              <a:lnSpc>
                <a:spcPct val="115000"/>
              </a:lnSpc>
            </a:pPr>
            <a:r>
              <a:rPr lang="hu-H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Az </a:t>
            </a:r>
            <a:r>
              <a:rPr lang="hu-H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elismerés </a:t>
            </a:r>
            <a:r>
              <a:rPr lang="hu-H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hu-H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kiválóság </a:t>
            </a:r>
            <a:r>
              <a:rPr lang="hu-H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megbecsülése, </a:t>
            </a:r>
            <a:r>
              <a:rPr lang="hu-H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illetve ennek a kinyilvánítása. Az elismerés formája lehet erkölcsi, anyagi, vagy </a:t>
            </a:r>
            <a:r>
              <a:rPr lang="hu-H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tárgyi.</a:t>
            </a:r>
          </a:p>
          <a:p>
            <a:pPr algn="just">
              <a:lnSpc>
                <a:spcPct val="115000"/>
              </a:lnSpc>
            </a:pPr>
            <a:r>
              <a:rPr lang="hu-H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A </a:t>
            </a:r>
            <a:r>
              <a:rPr lang="hu-HU" dirty="0">
                <a:latin typeface="Times New Roman" panose="02020603050405020304" pitchFamily="18" charset="0"/>
                <a:ea typeface="Times New Roman" panose="02020603050405020304" pitchFamily="18" charset="0"/>
              </a:rPr>
              <a:t>motiváció cselekvésre késztető belső mozgató </a:t>
            </a:r>
            <a:r>
              <a:rPr lang="hu-H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erő</a:t>
            </a:r>
            <a:endParaRPr lang="hu-HU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Skaliczki Judit: A Minősített Könyvtár Cím pályázat</a:t>
            </a:r>
            <a:endParaRPr lang="en-US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117372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smtClean="0">
                <a:solidFill>
                  <a:srgbClr val="C00000"/>
                </a:solidFill>
              </a:rPr>
              <a:t>Dokumentálás, adatgyűjtés</a:t>
            </a:r>
            <a:endParaRPr lang="hu-HU" b="1" dirty="0">
              <a:solidFill>
                <a:srgbClr val="C00000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15000"/>
              </a:lnSpc>
            </a:pPr>
            <a:r>
              <a:rPr lang="hu-H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dokumentálás, adatgyűjtés </a:t>
            </a:r>
            <a:r>
              <a:rPr lang="hu-H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konkrétan </a:t>
            </a:r>
            <a:r>
              <a:rPr lang="hu-H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megalapozza a szervezet működésének, szolgáltatásainak mérését, elemzését, magát az </a:t>
            </a:r>
            <a:r>
              <a:rPr lang="hu-H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önértékelést</a:t>
            </a:r>
          </a:p>
          <a:p>
            <a:pPr algn="just">
              <a:lnSpc>
                <a:spcPct val="115000"/>
              </a:lnSpc>
            </a:pPr>
            <a:r>
              <a:rPr lang="hu-H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Egységesen </a:t>
            </a:r>
            <a:r>
              <a:rPr lang="hu-H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kialakított szabályrendszer alapján folyamatos az adatgyűjtés, az események írásos és képi </a:t>
            </a:r>
            <a:r>
              <a:rPr lang="hu-H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dokumentálása</a:t>
            </a:r>
          </a:p>
          <a:p>
            <a:pPr algn="just">
              <a:lnSpc>
                <a:spcPct val="115000"/>
              </a:lnSpc>
            </a:pPr>
            <a:r>
              <a:rPr lang="hu-H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hu-H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dokumentálás bemutatja a minőségirányítási rendszert. Az egymáshoz kapcsolódó tevékenységeket végző csoportoknak, munkatársaknak segítséget nyújt abban, hogy a tevékenységek közötti kölcsönhatásokat jobban </a:t>
            </a:r>
            <a:r>
              <a:rPr lang="hu-H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megértsék </a:t>
            </a:r>
          </a:p>
          <a:p>
            <a:pPr algn="just">
              <a:lnSpc>
                <a:spcPct val="115000"/>
              </a:lnSpc>
            </a:pPr>
            <a:r>
              <a:rPr lang="hu-H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hu-H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dokumentált folyamatokon alapuló működés a következetességet és megbízhatóságot biztosítja a szolgáltatások számára, </a:t>
            </a:r>
            <a:r>
              <a:rPr lang="hu-H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ez </a:t>
            </a:r>
            <a:r>
              <a:rPr lang="hu-H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erősíti a használói bizalma</a:t>
            </a:r>
            <a:r>
              <a:rPr lang="hu-HU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t. </a:t>
            </a:r>
            <a:endParaRPr lang="hu-H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hu-HU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Skaliczki Judit: A Minősített Könyvtár Cím pályázat</a:t>
            </a:r>
            <a:endParaRPr lang="en-US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886605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smtClean="0">
                <a:solidFill>
                  <a:srgbClr val="C00000"/>
                </a:solidFill>
              </a:rPr>
              <a:t>A TQM eszközei</a:t>
            </a:r>
            <a:endParaRPr lang="hu-HU" b="1" dirty="0">
              <a:solidFill>
                <a:srgbClr val="C00000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871663" y="2328862"/>
            <a:ext cx="9632949" cy="3582359"/>
          </a:xfrm>
        </p:spPr>
        <p:txBody>
          <a:bodyPr/>
          <a:lstStyle/>
          <a:p>
            <a:r>
              <a:rPr lang="hu-HU" dirty="0" smtClean="0"/>
              <a:t>Csoportmunka</a:t>
            </a:r>
          </a:p>
          <a:p>
            <a:r>
              <a:rPr lang="hu-HU" dirty="0" smtClean="0"/>
              <a:t>Stratégiai terv</a:t>
            </a:r>
          </a:p>
          <a:p>
            <a:r>
              <a:rPr lang="hu-HU" dirty="0" smtClean="0"/>
              <a:t>Elemzések, analízisek, diagramok</a:t>
            </a:r>
          </a:p>
          <a:p>
            <a:r>
              <a:rPr lang="hu-HU" dirty="0" smtClean="0"/>
              <a:t>A PDCA elv alkalmazása</a:t>
            </a:r>
          </a:p>
          <a:p>
            <a:r>
              <a:rPr lang="hu-HU" dirty="0" smtClean="0"/>
              <a:t>A problémamegoldás  formái</a:t>
            </a:r>
            <a:endParaRPr lang="hu-HU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Skaliczki Judit: A Minősített Könyvtár Cím pályázat</a:t>
            </a:r>
            <a:endParaRPr lang="en-US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16753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ím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Formai kérdések</a:t>
            </a:r>
            <a:endParaRPr lang="hu-HU" dirty="0"/>
          </a:p>
        </p:txBody>
      </p:sp>
      <p:sp>
        <p:nvSpPr>
          <p:cNvPr id="6" name="Tartalom helye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A pályázati kiírás fontossága</a:t>
            </a:r>
          </a:p>
          <a:p>
            <a:endParaRPr lang="hu-HU" dirty="0"/>
          </a:p>
          <a:p>
            <a:endParaRPr lang="hu-HU" dirty="0" smtClean="0"/>
          </a:p>
          <a:p>
            <a:r>
              <a:rPr lang="hu-HU" dirty="0" smtClean="0"/>
              <a:t>A pályázati dokumentáció</a:t>
            </a:r>
          </a:p>
          <a:p>
            <a:endParaRPr lang="hu-HU" dirty="0"/>
          </a:p>
          <a:p>
            <a:endParaRPr lang="hu-HU" dirty="0" smtClean="0"/>
          </a:p>
          <a:p>
            <a:r>
              <a:rPr lang="hu-HU" dirty="0" smtClean="0"/>
              <a:t>Az Önértékelés formai szempontjai</a:t>
            </a:r>
            <a:endParaRPr lang="hu-HU" dirty="0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Skaliczki Judit: A Minősített Könyvtár Cím pályázat</a:t>
            </a:r>
            <a:endParaRPr lang="en-US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671110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>
          <a:xfrm>
            <a:off x="2147340" y="682333"/>
            <a:ext cx="9802856" cy="1164445"/>
          </a:xfrm>
        </p:spPr>
        <p:txBody>
          <a:bodyPr>
            <a:normAutofit fontScale="90000"/>
          </a:bodyPr>
          <a:lstStyle/>
          <a:p>
            <a:r>
              <a:rPr lang="hu-HU" b="1" dirty="0" smtClean="0">
                <a:solidFill>
                  <a:srgbClr val="FF0000"/>
                </a:solidFill>
              </a:rPr>
              <a:t>Az önértékelés megszervezése és folyamata</a:t>
            </a:r>
          </a:p>
        </p:txBody>
      </p:sp>
      <p:sp>
        <p:nvSpPr>
          <p:cNvPr id="614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r>
              <a:rPr lang="hu-HU" sz="2400" b="1" dirty="0" smtClean="0"/>
              <a:t>1. Döntés az önértékelésről – mi a cél</a:t>
            </a:r>
          </a:p>
          <a:p>
            <a:endParaRPr lang="hu-HU" sz="2400" b="1" dirty="0" smtClean="0"/>
          </a:p>
          <a:p>
            <a:pPr marL="0" indent="0">
              <a:buNone/>
            </a:pPr>
            <a:r>
              <a:rPr lang="hu-HU" sz="2400" b="1" dirty="0" smtClean="0"/>
              <a:t>2. A projektvezető kiválasztása</a:t>
            </a:r>
            <a:r>
              <a:rPr lang="hu-HU" dirty="0" smtClean="0"/>
              <a:t> </a:t>
            </a:r>
          </a:p>
          <a:p>
            <a:r>
              <a:rPr lang="hu-HU" dirty="0" smtClean="0"/>
              <a:t>       a személyiség nagy szerepe</a:t>
            </a:r>
          </a:p>
          <a:p>
            <a:pPr marL="0" indent="0">
              <a:buNone/>
            </a:pPr>
            <a:r>
              <a:rPr lang="hu-HU" dirty="0" smtClean="0"/>
              <a:t>                                           könyvtárszakmai ismeretek</a:t>
            </a:r>
          </a:p>
          <a:p>
            <a:pPr marL="0" indent="0">
              <a:buNone/>
            </a:pPr>
            <a:r>
              <a:rPr lang="hu-HU" dirty="0" smtClean="0"/>
              <a:t>                                           minőségirányítási ismeretek</a:t>
            </a:r>
          </a:p>
          <a:p>
            <a:r>
              <a:rPr lang="hu-HU" dirty="0" smtClean="0"/>
              <a:t>       az értékelési forma megbeszélése és megtanulása      </a:t>
            </a:r>
          </a:p>
          <a:p>
            <a:endParaRPr lang="hu-HU" dirty="0"/>
          </a:p>
        </p:txBody>
      </p:sp>
      <p:sp>
        <p:nvSpPr>
          <p:cNvPr id="6146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Skaliczki Judit: A Minősített Könyvtár Cím pályázat</a:t>
            </a:r>
          </a:p>
        </p:txBody>
      </p:sp>
      <p:sp>
        <p:nvSpPr>
          <p:cNvPr id="6147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98675-0C07-46E9-AE98-5DBFF7A0813D}" type="slidenum">
              <a:rPr lang="hu-HU" smtClean="0"/>
              <a:pPr/>
              <a:t>20</a:t>
            </a:fld>
            <a:endParaRPr lang="hu-HU" smtClean="0"/>
          </a:p>
        </p:txBody>
      </p:sp>
    </p:spTree>
    <p:extLst>
      <p:ext uri="{BB962C8B-B14F-4D97-AF65-F5344CB8AC3E}">
        <p14:creationId xmlns:p14="http://schemas.microsoft.com/office/powerpoint/2010/main" val="2204326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smtClean="0">
                <a:solidFill>
                  <a:srgbClr val="C00000"/>
                </a:solidFill>
              </a:rPr>
              <a:t>Az önértékelés megszervezése és folyamata</a:t>
            </a:r>
            <a:endParaRPr lang="hu-HU" b="1" dirty="0">
              <a:solidFill>
                <a:srgbClr val="C00000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 dirty="0" smtClean="0"/>
          </a:p>
          <a:p>
            <a:pPr marL="0" indent="0">
              <a:buNone/>
            </a:pPr>
            <a:r>
              <a:rPr lang="hu-HU" sz="2400" b="1" dirty="0" smtClean="0"/>
              <a:t>3. Az önértékelési projekt kommunikációja</a:t>
            </a:r>
          </a:p>
          <a:p>
            <a:endParaRPr lang="hu-HU" sz="2400" b="1" dirty="0" smtClean="0"/>
          </a:p>
          <a:p>
            <a:r>
              <a:rPr lang="hu-HU" dirty="0" smtClean="0"/>
              <a:t>Tervkészítés, valamennyi érintett bevonásával</a:t>
            </a:r>
          </a:p>
          <a:p>
            <a:r>
              <a:rPr lang="hu-HU" dirty="0"/>
              <a:t> </a:t>
            </a:r>
            <a:r>
              <a:rPr lang="hu-HU" dirty="0" smtClean="0"/>
              <a:t>Az önértékelési csoport(ok) létrehozása</a:t>
            </a:r>
          </a:p>
          <a:p>
            <a:r>
              <a:rPr lang="hu-HU" dirty="0"/>
              <a:t> </a:t>
            </a:r>
            <a:r>
              <a:rPr lang="hu-HU" dirty="0" smtClean="0"/>
              <a:t>A csoport összetételének meghatározása</a:t>
            </a:r>
          </a:p>
          <a:p>
            <a:endParaRPr lang="hu-HU" dirty="0" smtClean="0"/>
          </a:p>
          <a:p>
            <a:endParaRPr lang="hu-HU" dirty="0" smtClean="0"/>
          </a:p>
          <a:p>
            <a:endParaRPr lang="hu-HU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Skaliczki Judit: A Minősített Könyvtár Cím pályázat</a:t>
            </a:r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12077-8BEF-443C-92DA-C8E65E7CB63B}" type="slidenum">
              <a:rPr lang="hu-HU" smtClean="0"/>
              <a:pPr/>
              <a:t>21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60055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smtClean="0">
                <a:solidFill>
                  <a:srgbClr val="C00000"/>
                </a:solidFill>
              </a:rPr>
              <a:t>Az önértékelés folyamata</a:t>
            </a:r>
          </a:p>
        </p:txBody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hu-HU" dirty="0" smtClean="0"/>
          </a:p>
          <a:p>
            <a:pPr marL="0" indent="0">
              <a:buNone/>
            </a:pPr>
            <a:r>
              <a:rPr lang="hu-HU" sz="2400" b="1" dirty="0" smtClean="0"/>
              <a:t>4. A képzés megszervezése</a:t>
            </a:r>
          </a:p>
          <a:p>
            <a:r>
              <a:rPr lang="hu-HU" dirty="0" smtClean="0"/>
              <a:t>Külső belső tájékoztatás</a:t>
            </a:r>
          </a:p>
          <a:p>
            <a:r>
              <a:rPr lang="hu-HU" dirty="0" smtClean="0"/>
              <a:t>Tájékoztatás a szolgáltatásokról,</a:t>
            </a:r>
          </a:p>
          <a:p>
            <a:r>
              <a:rPr lang="hu-HU" dirty="0" smtClean="0"/>
              <a:t>Minden közös könyvtári dokumentum megismerése,  a közös nyelv kialakítása</a:t>
            </a:r>
          </a:p>
          <a:p>
            <a:endParaRPr lang="hu-HU" dirty="0" smtClean="0"/>
          </a:p>
          <a:p>
            <a:pPr marL="0" indent="0">
              <a:buNone/>
            </a:pPr>
            <a:r>
              <a:rPr lang="hu-HU" sz="2400" b="1" dirty="0" smtClean="0"/>
              <a:t>5. Az önértékelés lebonyolítása</a:t>
            </a:r>
          </a:p>
          <a:p>
            <a:r>
              <a:rPr lang="hu-HU" sz="2400" b="1" dirty="0" smtClean="0"/>
              <a:t> </a:t>
            </a:r>
            <a:r>
              <a:rPr lang="hu-HU" dirty="0" smtClean="0"/>
              <a:t>   Először egyéni, majd csoportos, végül konszenzusra jutás az értékelésben</a:t>
            </a:r>
            <a:endParaRPr lang="hu-HU" dirty="0"/>
          </a:p>
        </p:txBody>
      </p:sp>
      <p:sp>
        <p:nvSpPr>
          <p:cNvPr id="7170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Skaliczki Judit: A Minősített Könyvtár Cím pályázat</a:t>
            </a:r>
          </a:p>
        </p:txBody>
      </p:sp>
      <p:sp>
        <p:nvSpPr>
          <p:cNvPr id="7171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B2724-7624-4315-9D8C-26A81D9CC605}" type="slidenum">
              <a:rPr lang="hu-HU" smtClean="0"/>
              <a:pPr/>
              <a:t>22</a:t>
            </a:fld>
            <a:endParaRPr lang="hu-HU" smtClean="0"/>
          </a:p>
        </p:txBody>
      </p:sp>
    </p:spTree>
    <p:extLst>
      <p:ext uri="{BB962C8B-B14F-4D97-AF65-F5344CB8AC3E}">
        <p14:creationId xmlns:p14="http://schemas.microsoft.com/office/powerpoint/2010/main" val="1843481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smtClean="0">
                <a:solidFill>
                  <a:srgbClr val="C00000"/>
                </a:solidFill>
                <a:latin typeface="Verdana"/>
              </a:rPr>
              <a:t>Az önértékelés folyamata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919536" y="2276873"/>
            <a:ext cx="8291264" cy="3849291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hu-HU" sz="2400" b="1" dirty="0"/>
              <a:t>6</a:t>
            </a:r>
            <a:r>
              <a:rPr lang="hu-HU" sz="2400" b="1" dirty="0" smtClean="0"/>
              <a:t>.</a:t>
            </a:r>
            <a:r>
              <a:rPr lang="hu-HU" sz="2400" b="1" dirty="0"/>
              <a:t>  A szükséges adatlap és Önértékelési forma kitöltése</a:t>
            </a:r>
          </a:p>
          <a:p>
            <a:pPr>
              <a:buNone/>
            </a:pPr>
            <a:endParaRPr lang="hu-HU" sz="2400" b="1" dirty="0"/>
          </a:p>
          <a:p>
            <a:pPr marL="457200" indent="-457200">
              <a:buAutoNum type="arabicPeriod" startAt="7"/>
            </a:pPr>
            <a:r>
              <a:rPr lang="hu-HU" sz="2400" b="1" dirty="0" smtClean="0"/>
              <a:t>Az </a:t>
            </a:r>
            <a:r>
              <a:rPr lang="hu-HU" sz="2400" b="1" dirty="0"/>
              <a:t>Önértékelési formában az Intézkedéseket  </a:t>
            </a:r>
            <a:r>
              <a:rPr lang="hu-HU" sz="2400" b="1" dirty="0" smtClean="0"/>
              <a:t>is </a:t>
            </a:r>
            <a:r>
              <a:rPr lang="hu-HU" sz="2400" b="1" dirty="0"/>
              <a:t>konszenzus alapján  kell </a:t>
            </a:r>
            <a:r>
              <a:rPr lang="hu-HU" sz="2400" b="1" dirty="0" smtClean="0"/>
              <a:t>megfogalmazni</a:t>
            </a:r>
          </a:p>
          <a:p>
            <a:pPr marL="457200" indent="-457200">
              <a:buAutoNum type="arabicPeriod" startAt="7"/>
            </a:pPr>
            <a:r>
              <a:rPr lang="hu-HU" sz="2400" b="1" dirty="0" smtClean="0"/>
              <a:t>Az Intézkedések az Önértékelés egyik legfontosabb része</a:t>
            </a:r>
            <a:endParaRPr lang="hu-HU" sz="2400" b="1" dirty="0"/>
          </a:p>
          <a:p>
            <a:pPr>
              <a:buNone/>
            </a:pPr>
            <a:endParaRPr lang="hu-HU" sz="2400" b="1" dirty="0"/>
          </a:p>
          <a:p>
            <a:pPr>
              <a:buNone/>
            </a:pPr>
            <a:r>
              <a:rPr lang="hu-HU" sz="2400" b="1" dirty="0"/>
              <a:t>8.  Az Önértékelés </a:t>
            </a:r>
            <a:r>
              <a:rPr lang="hu-HU" sz="2400" b="1" dirty="0" smtClean="0"/>
              <a:t>pontozásos (Excel) </a:t>
            </a:r>
            <a:r>
              <a:rPr lang="hu-HU" sz="2400" b="1" dirty="0"/>
              <a:t>táblázatának kitöltése</a:t>
            </a:r>
          </a:p>
          <a:p>
            <a:pPr>
              <a:buNone/>
            </a:pPr>
            <a:endParaRPr lang="hu-HU" sz="2400" dirty="0"/>
          </a:p>
          <a:p>
            <a:pPr>
              <a:buNone/>
            </a:pPr>
            <a:endParaRPr lang="hu-HU" sz="2400" dirty="0"/>
          </a:p>
          <a:p>
            <a:endParaRPr lang="hu-HU" dirty="0" smtClean="0"/>
          </a:p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12077-8BEF-443C-92DA-C8E65E7CB63B}" type="slidenum">
              <a:rPr lang="hu-HU" smtClean="0"/>
              <a:pPr/>
              <a:t>23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Skaliczki Judit: A Minősített Könyvtár Cím pályázat</a:t>
            </a: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0424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Élőláb helye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hu-HU" smtClean="0"/>
              <a:t>Skaliczki Judit: A Minősített Könyvtár Cím pályázat</a:t>
            </a:r>
          </a:p>
        </p:txBody>
      </p:sp>
      <p:sp>
        <p:nvSpPr>
          <p:cNvPr id="9219" name="Dia számának hely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1778801-8116-4ACC-B435-066BD70C0ABA}" type="slidenum">
              <a:rPr lang="hu-HU" smtClean="0"/>
              <a:pPr/>
              <a:t>24</a:t>
            </a:fld>
            <a:endParaRPr lang="hu-HU" smtClean="0"/>
          </a:p>
        </p:txBody>
      </p:sp>
      <p:sp>
        <p:nvSpPr>
          <p:cNvPr id="9220" name="Rectangle 2"/>
          <p:cNvSpPr>
            <a:spLocks noGrp="1" noChangeArrowheads="1"/>
          </p:cNvSpPr>
          <p:nvPr>
            <p:ph type="title"/>
          </p:nvPr>
        </p:nvSpPr>
        <p:spPr>
          <a:xfrm>
            <a:off x="1847529" y="301624"/>
            <a:ext cx="9217347" cy="1903240"/>
          </a:xfrm>
        </p:spPr>
        <p:txBody>
          <a:bodyPr>
            <a:normAutofit/>
          </a:bodyPr>
          <a:lstStyle/>
          <a:p>
            <a:pPr eaLnBrk="1" hangingPunct="1"/>
            <a:r>
              <a:rPr lang="hu-HU" sz="4000" b="1" dirty="0">
                <a:latin typeface="Verdana" pitchFamily="34" charset="0"/>
              </a:rPr>
              <a:t/>
            </a:r>
            <a:br>
              <a:rPr lang="hu-HU" sz="4000" b="1" dirty="0">
                <a:latin typeface="Verdana" pitchFamily="34" charset="0"/>
              </a:rPr>
            </a:br>
            <a:r>
              <a:rPr lang="hu-HU" sz="4000" b="1" dirty="0">
                <a:solidFill>
                  <a:srgbClr val="C00000"/>
                </a:solidFill>
                <a:latin typeface="Verdana" pitchFamily="34" charset="0"/>
              </a:rPr>
              <a:t>A KKÉK kritériumrendszere</a:t>
            </a:r>
          </a:p>
        </p:txBody>
      </p:sp>
      <p:sp>
        <p:nvSpPr>
          <p:cNvPr id="922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19536" y="2708921"/>
            <a:ext cx="8291264" cy="3417243"/>
          </a:xfrm>
        </p:spPr>
        <p:txBody>
          <a:bodyPr>
            <a:normAutofit fontScale="92500"/>
          </a:bodyPr>
          <a:lstStyle/>
          <a:p>
            <a:pPr>
              <a:tabLst>
                <a:tab pos="1878013" algn="l"/>
              </a:tabLst>
            </a:pPr>
            <a:r>
              <a:rPr lang="hu-HU" sz="2400" dirty="0"/>
              <a:t>5 kritérium a könyvtár </a:t>
            </a:r>
            <a:r>
              <a:rPr lang="hu-HU" sz="2400" b="1" dirty="0">
                <a:solidFill>
                  <a:srgbClr val="00B050"/>
                </a:solidFill>
              </a:rPr>
              <a:t>adottságai</a:t>
            </a:r>
            <a:r>
              <a:rPr lang="hu-HU" sz="2400" dirty="0"/>
              <a:t>: amivel a könyvtárnak dolgoznia kell, és  a hozzájuk tartozó </a:t>
            </a:r>
            <a:r>
              <a:rPr lang="hu-HU" sz="2400" b="1" dirty="0">
                <a:solidFill>
                  <a:srgbClr val="00B050"/>
                </a:solidFill>
              </a:rPr>
              <a:t>20 </a:t>
            </a:r>
            <a:r>
              <a:rPr lang="hu-HU" sz="2400" b="1" dirty="0" err="1">
                <a:solidFill>
                  <a:srgbClr val="00B050"/>
                </a:solidFill>
              </a:rPr>
              <a:t>alkritérium</a:t>
            </a:r>
            <a:endParaRPr lang="hu-HU" sz="2400" b="1" dirty="0">
              <a:solidFill>
                <a:srgbClr val="00B050"/>
              </a:solidFill>
            </a:endParaRPr>
          </a:p>
          <a:p>
            <a:endParaRPr lang="hu-HU" sz="2400" dirty="0"/>
          </a:p>
          <a:p>
            <a:r>
              <a:rPr lang="hu-HU" sz="2400" dirty="0"/>
              <a:t>4 kritérium a könyvtár </a:t>
            </a:r>
            <a:r>
              <a:rPr lang="hu-HU" sz="2400" b="1" dirty="0">
                <a:solidFill>
                  <a:srgbClr val="00B050"/>
                </a:solidFill>
              </a:rPr>
              <a:t>eredményei</a:t>
            </a:r>
            <a:r>
              <a:rPr lang="hu-HU" sz="2400" dirty="0"/>
              <a:t>: amit tevékenysége révén a könyvtár elért, és  a hozzájuk tartozó  </a:t>
            </a:r>
            <a:r>
              <a:rPr lang="hu-HU" sz="2400" b="1" dirty="0">
                <a:solidFill>
                  <a:srgbClr val="00B050"/>
                </a:solidFill>
              </a:rPr>
              <a:t>8 </a:t>
            </a:r>
            <a:r>
              <a:rPr lang="hu-HU" sz="2400" b="1" dirty="0" err="1">
                <a:solidFill>
                  <a:srgbClr val="00B050"/>
                </a:solidFill>
              </a:rPr>
              <a:t>alkritérium</a:t>
            </a:r>
            <a:endParaRPr lang="hu-HU" sz="2400" b="1" dirty="0">
              <a:solidFill>
                <a:srgbClr val="00B050"/>
              </a:solidFill>
            </a:endParaRPr>
          </a:p>
          <a:p>
            <a:r>
              <a:rPr lang="hu-HU" sz="2400" dirty="0" smtClean="0"/>
              <a:t>A  kötelező dokumentumok (14)</a:t>
            </a:r>
            <a:endParaRPr lang="hu-HU" sz="2400" dirty="0"/>
          </a:p>
          <a:p>
            <a:r>
              <a:rPr lang="hu-HU" sz="2400" dirty="0" smtClean="0"/>
              <a:t>Az ajánlott </a:t>
            </a:r>
            <a:r>
              <a:rPr lang="hu-HU" sz="2400" b="1">
                <a:solidFill>
                  <a:srgbClr val="00B050"/>
                </a:solidFill>
              </a:rPr>
              <a:t>dokumentumok </a:t>
            </a:r>
            <a:r>
              <a:rPr lang="hu-HU" sz="2400" b="1" smtClean="0">
                <a:solidFill>
                  <a:srgbClr val="00B050"/>
                </a:solidFill>
              </a:rPr>
              <a:t>(40</a:t>
            </a:r>
            <a:r>
              <a:rPr lang="hu-HU" sz="2400" b="1" dirty="0" smtClean="0">
                <a:solidFill>
                  <a:srgbClr val="00B050"/>
                </a:solidFill>
              </a:rPr>
              <a:t>)</a:t>
            </a:r>
            <a:endParaRPr lang="hu-HU" sz="2400" b="1" dirty="0">
              <a:solidFill>
                <a:srgbClr val="00B050"/>
              </a:solidFill>
            </a:endParaRPr>
          </a:p>
          <a:p>
            <a:pPr eaLnBrk="1" hangingPunct="1">
              <a:buNone/>
            </a:pPr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850523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smtClean="0">
                <a:solidFill>
                  <a:srgbClr val="C00000"/>
                </a:solidFill>
              </a:rPr>
              <a:t>Önértékelési adatlap </a:t>
            </a:r>
            <a:endParaRPr lang="hu-HU" b="1" dirty="0">
              <a:solidFill>
                <a:srgbClr val="C00000"/>
              </a:solidFill>
            </a:endParaRPr>
          </a:p>
        </p:txBody>
      </p:sp>
      <p:graphicFrame>
        <p:nvGraphicFramePr>
          <p:cNvPr id="6" name="Tartalom helye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66148972"/>
              </p:ext>
            </p:extLst>
          </p:nvPr>
        </p:nvGraphicFramePr>
        <p:xfrm>
          <a:off x="2317532" y="2788535"/>
          <a:ext cx="6624759" cy="1962912"/>
        </p:xfrm>
        <a:graphic>
          <a:graphicData uri="http://schemas.openxmlformats.org/drawingml/2006/table">
            <a:tbl>
              <a:tblPr/>
              <a:tblGrid>
                <a:gridCol w="1389030"/>
                <a:gridCol w="1710055"/>
                <a:gridCol w="1710055"/>
                <a:gridCol w="1710055"/>
                <a:gridCol w="105564"/>
              </a:tblGrid>
              <a:tr h="410622">
                <a:tc gridSpan="5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1.1. </a:t>
                      </a:r>
                      <a:r>
                        <a:rPr lang="hu-HU" sz="18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Mit </a:t>
                      </a:r>
                      <a:r>
                        <a:rPr lang="hu-HU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tesz a vezetés annak érdekében, hogy iránymutatást adjon a szervezet számára, kialakítsa a szervezet jövőképét, küldetését és értékrendjét, és menedzselje a szervezet változásait?</a:t>
                      </a:r>
                      <a:endParaRPr lang="hu-HU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Adott pontszám</a:t>
                      </a:r>
                      <a:endParaRPr lang="hu-HU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Erősségek</a:t>
                      </a:r>
                      <a:endParaRPr lang="hu-HU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Fejlesztendő területek</a:t>
                      </a:r>
                      <a:endParaRPr lang="hu-HU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Intézkedési elemek</a:t>
                      </a:r>
                      <a:endParaRPr lang="hu-HU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hu-HU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hu-H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hu-H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hu-H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Skaliczki Judit: A Minősített Könyvtár Cím pályázat</a:t>
            </a:r>
            <a:endParaRPr lang="en-US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25</a:t>
            </a:fld>
            <a:endParaRPr lang="en-US" dirty="0"/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u-HU" altLang="hu-HU" sz="11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 kritérium</a:t>
            </a:r>
            <a:endParaRPr kumimoji="0" lang="hu-HU" altLang="hu-HU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u-HU" altLang="hu-HU" sz="11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Vezetés</a:t>
            </a:r>
            <a:endParaRPr kumimoji="0" lang="hu-HU" altLang="hu-H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6699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Élőláb helye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hu-HU" smtClean="0"/>
              <a:t>Skaliczki Judit: A Minősített Könyvtár Cím pályázat</a:t>
            </a:r>
          </a:p>
        </p:txBody>
      </p:sp>
      <p:sp>
        <p:nvSpPr>
          <p:cNvPr id="10243" name="Dia számának hely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BB04ED8-170C-4079-AF38-862A88B52108}" type="slidenum">
              <a:rPr lang="hu-HU" smtClean="0"/>
              <a:pPr/>
              <a:t>26</a:t>
            </a:fld>
            <a:endParaRPr lang="hu-HU" smtClean="0"/>
          </a:p>
        </p:txBody>
      </p:sp>
      <p:sp>
        <p:nvSpPr>
          <p:cNvPr id="1024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hu-HU" b="1" dirty="0" smtClean="0">
                <a:latin typeface="Verdana" pitchFamily="34" charset="0"/>
              </a:rPr>
              <a:t/>
            </a:r>
            <a:br>
              <a:rPr lang="hu-HU" b="1" dirty="0" smtClean="0">
                <a:latin typeface="Verdana" pitchFamily="34" charset="0"/>
              </a:rPr>
            </a:br>
            <a:r>
              <a:rPr lang="hu-HU" b="1" dirty="0" smtClean="0">
                <a:solidFill>
                  <a:schemeClr val="tx2"/>
                </a:solidFill>
                <a:latin typeface="Verdana" pitchFamily="34" charset="0"/>
              </a:rPr>
              <a:t>1.</a:t>
            </a:r>
            <a:r>
              <a:rPr lang="hu-HU" b="1" dirty="0" smtClean="0">
                <a:latin typeface="Verdana" pitchFamily="34" charset="0"/>
              </a:rPr>
              <a:t> </a:t>
            </a:r>
            <a:r>
              <a:rPr lang="hu-HU" b="1" dirty="0" smtClean="0">
                <a:solidFill>
                  <a:schemeClr val="tx2"/>
                </a:solidFill>
                <a:latin typeface="Verdana" pitchFamily="34" charset="0"/>
              </a:rPr>
              <a:t>Vezetés</a:t>
            </a:r>
          </a:p>
        </p:txBody>
      </p:sp>
      <p:sp>
        <p:nvSpPr>
          <p:cNvPr id="1024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L="552450" indent="-552450">
              <a:buNone/>
            </a:pPr>
            <a:r>
              <a:rPr lang="hu-HU" sz="2000" dirty="0"/>
              <a:t>    </a:t>
            </a:r>
          </a:p>
          <a:p>
            <a:pPr marL="552450" indent="-552450">
              <a:buNone/>
            </a:pPr>
            <a:endParaRPr lang="hu-HU" sz="2000" dirty="0"/>
          </a:p>
          <a:p>
            <a:pPr marL="552450" indent="-552450">
              <a:buNone/>
            </a:pPr>
            <a:r>
              <a:rPr lang="hu-HU" sz="2400" b="1" dirty="0">
                <a:solidFill>
                  <a:srgbClr val="FF0000"/>
                </a:solidFill>
              </a:rPr>
              <a:t>Meghatározás (M)</a:t>
            </a:r>
            <a:r>
              <a:rPr lang="hu-HU" sz="2400" dirty="0"/>
              <a:t>:meghatározott cél teljesítése felé irányítja az intézményt , jövőképet ad, ellenőriz és értékel , a változások menedzselésére  készíti fel az intézményt</a:t>
            </a:r>
          </a:p>
          <a:p>
            <a:pPr marL="552450" indent="-552450">
              <a:buNone/>
            </a:pPr>
            <a:endParaRPr lang="hu-HU" sz="2400" dirty="0"/>
          </a:p>
          <a:p>
            <a:pPr marL="552450" indent="-552450">
              <a:buNone/>
            </a:pPr>
            <a:r>
              <a:rPr lang="hu-HU" sz="2400" b="1" dirty="0"/>
              <a:t> </a:t>
            </a:r>
            <a:r>
              <a:rPr lang="hu-HU" sz="2400" b="1" dirty="0">
                <a:solidFill>
                  <a:srgbClr val="FF0000"/>
                </a:solidFill>
              </a:rPr>
              <a:t>Kulcsfontosságú ismérvek (K)</a:t>
            </a:r>
            <a:r>
              <a:rPr lang="hu-HU" sz="2400" b="1" dirty="0"/>
              <a:t>: </a:t>
            </a:r>
          </a:p>
          <a:p>
            <a:pPr marL="552450" indent="-552450">
              <a:buNone/>
            </a:pPr>
            <a:r>
              <a:rPr lang="hu-HU" sz="2400" b="1" dirty="0"/>
              <a:t> </a:t>
            </a:r>
            <a:r>
              <a:rPr lang="hu-HU" sz="2400" dirty="0"/>
              <a:t>biztosítja a működési feltételeket, motivál, jövőképet ad</a:t>
            </a:r>
          </a:p>
        </p:txBody>
      </p:sp>
    </p:spTree>
    <p:extLst>
      <p:ext uri="{BB962C8B-B14F-4D97-AF65-F5344CB8AC3E}">
        <p14:creationId xmlns:p14="http://schemas.microsoft.com/office/powerpoint/2010/main" val="1863205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/>
            </a:r>
            <a:br>
              <a:rPr lang="hu-HU" dirty="0" smtClean="0"/>
            </a:br>
            <a:r>
              <a:rPr lang="hu-HU" b="1" dirty="0" err="1" smtClean="0">
                <a:solidFill>
                  <a:schemeClr val="accent4"/>
                </a:solidFill>
              </a:rPr>
              <a:t>Alkritériumok</a:t>
            </a:r>
            <a:r>
              <a:rPr lang="hu-HU" b="1" dirty="0" smtClean="0">
                <a:solidFill>
                  <a:srgbClr val="C00000"/>
                </a:solidFill>
              </a:rPr>
              <a:t> és  a lehetséges erősségek</a:t>
            </a:r>
            <a:endParaRPr lang="hu-HU" b="1" dirty="0">
              <a:solidFill>
                <a:srgbClr val="C00000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hu-HU" sz="9600" b="1" dirty="0" smtClean="0"/>
              <a:t>1.1. Mit tesz a vezetés annak érdekében, hogy iránymutatást adjon a könyvtár számára, kialakítsa jövőképét, küldetését, értékrendjét és menedzselje változásait? </a:t>
            </a:r>
          </a:p>
          <a:p>
            <a:pPr marL="0" indent="0">
              <a:buNone/>
            </a:pPr>
            <a:endParaRPr lang="hu-HU" sz="7200" dirty="0" smtClean="0"/>
          </a:p>
          <a:p>
            <a:r>
              <a:rPr lang="hu-HU" sz="7200" dirty="0" smtClean="0"/>
              <a:t>A vezetés meghatározza a hosszú és középtávú fejlesztési célokat, </a:t>
            </a:r>
          </a:p>
          <a:p>
            <a:r>
              <a:rPr lang="hu-HU" sz="7200" dirty="0" smtClean="0"/>
              <a:t>A stratégiai elemek kialakításában a munkatársak részt vesznek,</a:t>
            </a:r>
          </a:p>
          <a:p>
            <a:r>
              <a:rPr lang="hu-HU" sz="7200" dirty="0" smtClean="0"/>
              <a:t>A szervezeti kultúra (értékrend) fejlesztésére képzések tréningek és fel mérések</a:t>
            </a:r>
          </a:p>
          <a:p>
            <a:endParaRPr lang="hu-HU" sz="7200" dirty="0" smtClean="0"/>
          </a:p>
          <a:p>
            <a:endParaRPr lang="hu-HU" sz="7200" dirty="0" smtClean="0"/>
          </a:p>
          <a:p>
            <a:endParaRPr lang="hu-HU" sz="7200" dirty="0" smtClean="0"/>
          </a:p>
          <a:p>
            <a:endParaRPr lang="hu-HU" dirty="0" smtClean="0"/>
          </a:p>
          <a:p>
            <a:endParaRPr lang="hu-HU" dirty="0" smtClean="0"/>
          </a:p>
          <a:p>
            <a:endParaRPr lang="hu-HU" dirty="0" smtClean="0"/>
          </a:p>
          <a:p>
            <a:endParaRPr lang="hu-HU" dirty="0" smtClean="0"/>
          </a:p>
          <a:p>
            <a:r>
              <a:rPr lang="hu-HU" dirty="0" smtClean="0"/>
              <a:t> </a:t>
            </a:r>
            <a:endParaRPr lang="hu-HU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Skaliczki Judit: A Minősített Könyvtár Cím pályázat</a:t>
            </a:r>
            <a:endParaRPr lang="hu-HU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AD175-0F2A-4D9B-8D75-15871291F658}" type="slidenum">
              <a:rPr lang="hu-HU" smtClean="0"/>
              <a:pPr/>
              <a:t>27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485811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err="1">
                <a:solidFill>
                  <a:srgbClr val="728653"/>
                </a:solidFill>
                <a:latin typeface="Century Gothic" panose="020B0502020202020204" pitchFamily="34" charset="0"/>
              </a:rPr>
              <a:t>Alkritériumok</a:t>
            </a:r>
            <a:r>
              <a:rPr lang="hu-HU" b="1" dirty="0">
                <a:solidFill>
                  <a:srgbClr val="C00000"/>
                </a:solidFill>
                <a:latin typeface="Century Gothic" panose="020B0502020202020204" pitchFamily="34" charset="0"/>
              </a:rPr>
              <a:t> és  a lehetséges erősségek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u-HU" sz="2400" b="1" dirty="0" smtClean="0">
                <a:solidFill>
                  <a:srgbClr val="404040"/>
                </a:solidFill>
                <a:latin typeface="Century Gothic" panose="020B0502020202020204" pitchFamily="34" charset="0"/>
              </a:rPr>
              <a:t>1.2 Mit tesz a vezetés annak érdekében, hogy biztosítsa a könyvtár irányítási rendszerének kialakítását és folyamatos  fejlesztését? </a:t>
            </a:r>
          </a:p>
          <a:p>
            <a:pPr marL="0" indent="0">
              <a:buNone/>
            </a:pPr>
            <a:endParaRPr lang="hu-HU" dirty="0"/>
          </a:p>
          <a:p>
            <a:pPr marL="347472" indent="-347472"/>
            <a:r>
              <a:rPr lang="hu-HU" dirty="0" smtClean="0">
                <a:solidFill>
                  <a:srgbClr val="404040"/>
                </a:solidFill>
                <a:latin typeface="Century Gothic" panose="020B0502020202020204" pitchFamily="34" charset="0"/>
              </a:rPr>
              <a:t>A </a:t>
            </a:r>
            <a:r>
              <a:rPr lang="hu-HU" dirty="0">
                <a:solidFill>
                  <a:srgbClr val="404040"/>
                </a:solidFill>
                <a:latin typeface="Century Gothic" panose="020B0502020202020204" pitchFamily="34" charset="0"/>
              </a:rPr>
              <a:t>minőségirányítás egy munkatárs munkakörében </a:t>
            </a:r>
            <a:r>
              <a:rPr lang="hu-HU" dirty="0" smtClean="0">
                <a:solidFill>
                  <a:srgbClr val="404040"/>
                </a:solidFill>
                <a:latin typeface="Century Gothic" panose="020B0502020202020204" pitchFamily="34" charset="0"/>
              </a:rPr>
              <a:t>meghatározott feladat</a:t>
            </a:r>
          </a:p>
          <a:p>
            <a:pPr marL="347472" indent="-347472"/>
            <a:r>
              <a:rPr lang="hu-HU" dirty="0" smtClean="0">
                <a:solidFill>
                  <a:srgbClr val="404040"/>
                </a:solidFill>
                <a:latin typeface="Century Gothic" panose="020B0502020202020204" pitchFamily="34" charset="0"/>
              </a:rPr>
              <a:t>A </a:t>
            </a:r>
            <a:r>
              <a:rPr lang="hu-HU" dirty="0">
                <a:solidFill>
                  <a:srgbClr val="404040"/>
                </a:solidFill>
                <a:latin typeface="Century Gothic" panose="020B0502020202020204" pitchFamily="34" charset="0"/>
              </a:rPr>
              <a:t>vezetőség meghatározott időben és ügyrend szerint működteti </a:t>
            </a:r>
            <a:r>
              <a:rPr lang="hu-HU" dirty="0" smtClean="0">
                <a:solidFill>
                  <a:srgbClr val="404040"/>
                </a:solidFill>
                <a:latin typeface="Century Gothic" panose="020B0502020202020204" pitchFamily="34" charset="0"/>
              </a:rPr>
              <a:t>a </a:t>
            </a:r>
            <a:r>
              <a:rPr lang="hu-HU" dirty="0" err="1" smtClean="0">
                <a:solidFill>
                  <a:srgbClr val="404040"/>
                </a:solidFill>
                <a:latin typeface="Century Gothic" panose="020B0502020202020204" pitchFamily="34" charset="0"/>
              </a:rPr>
              <a:t>MT-et</a:t>
            </a:r>
            <a:endParaRPr lang="hu-HU" dirty="0">
              <a:solidFill>
                <a:srgbClr val="404040"/>
              </a:solidFill>
              <a:latin typeface="Century Gothic" panose="020B0502020202020204" pitchFamily="34" charset="0"/>
            </a:endParaRPr>
          </a:p>
          <a:p>
            <a:pPr marL="347472" indent="-347472"/>
            <a:r>
              <a:rPr lang="hu-HU" dirty="0" smtClean="0">
                <a:solidFill>
                  <a:srgbClr val="404040"/>
                </a:solidFill>
                <a:latin typeface="Century Gothic" panose="020B0502020202020204" pitchFamily="34" charset="0"/>
              </a:rPr>
              <a:t>Folyamatos </a:t>
            </a:r>
            <a:r>
              <a:rPr lang="hu-HU" dirty="0">
                <a:solidFill>
                  <a:srgbClr val="404040"/>
                </a:solidFill>
                <a:latin typeface="Century Gothic" panose="020B0502020202020204" pitchFamily="34" charset="0"/>
              </a:rPr>
              <a:t>külső és belső képzések</a:t>
            </a:r>
            <a:r>
              <a:rPr lang="hu-HU" dirty="0" smtClean="0">
                <a:solidFill>
                  <a:srgbClr val="404040"/>
                </a:solidFill>
                <a:latin typeface="Century Gothic" panose="020B0502020202020204" pitchFamily="34" charset="0"/>
              </a:rPr>
              <a:t>,</a:t>
            </a:r>
          </a:p>
          <a:p>
            <a:pPr marL="347472" indent="-347472"/>
            <a:r>
              <a:rPr lang="hu-HU" dirty="0" smtClean="0">
                <a:solidFill>
                  <a:srgbClr val="404040"/>
                </a:solidFill>
                <a:latin typeface="Century Gothic" panose="020B0502020202020204" pitchFamily="34" charset="0"/>
              </a:rPr>
              <a:t>A </a:t>
            </a:r>
            <a:r>
              <a:rPr lang="hu-HU" dirty="0">
                <a:solidFill>
                  <a:srgbClr val="404040"/>
                </a:solidFill>
                <a:latin typeface="Century Gothic" panose="020B0502020202020204" pitchFamily="34" charset="0"/>
              </a:rPr>
              <a:t>csoportmunka </a:t>
            </a:r>
            <a:r>
              <a:rPr lang="hu-HU" dirty="0" smtClean="0">
                <a:solidFill>
                  <a:srgbClr val="404040"/>
                </a:solidFill>
                <a:latin typeface="Century Gothic" panose="020B0502020202020204" pitchFamily="34" charset="0"/>
              </a:rPr>
              <a:t>alkalmazása</a:t>
            </a:r>
            <a:endParaRPr lang="hu-HU" dirty="0"/>
          </a:p>
          <a:p>
            <a:endParaRPr lang="hu-HU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Skaliczki Judit: A Minősített Könyvtár Cím pályázat</a:t>
            </a:r>
            <a:endParaRPr lang="en-US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0792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err="1">
                <a:solidFill>
                  <a:srgbClr val="728653"/>
                </a:solidFill>
                <a:latin typeface="Century Gothic" panose="020B0502020202020204" pitchFamily="34" charset="0"/>
              </a:rPr>
              <a:t>Alkritériumok</a:t>
            </a:r>
            <a:r>
              <a:rPr lang="hu-HU" b="1" dirty="0">
                <a:solidFill>
                  <a:srgbClr val="C00000"/>
                </a:solidFill>
                <a:latin typeface="Century Gothic" panose="020B0502020202020204" pitchFamily="34" charset="0"/>
              </a:rPr>
              <a:t> és  a lehetséges erősségek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hu-HU" b="1" dirty="0" smtClean="0"/>
              <a:t>1.3. Mit tesz a vezetés annak érdekében, hogy példát mutasson és ösztönözze, támogassa a munkatársakat? </a:t>
            </a:r>
          </a:p>
          <a:p>
            <a:pPr marL="0" indent="0">
              <a:buNone/>
            </a:pPr>
            <a:endParaRPr lang="hu-HU" b="1" dirty="0" smtClean="0"/>
          </a:p>
          <a:p>
            <a:r>
              <a:rPr lang="hu-HU" dirty="0" smtClean="0"/>
              <a:t> A szervezet értékrendjében a szakmai tudás és elkötelezettség meghatározó, </a:t>
            </a:r>
          </a:p>
          <a:p>
            <a:r>
              <a:rPr lang="hu-HU" dirty="0" smtClean="0"/>
              <a:t>a vezetés támogatja a különböző más szervezetekben végzett tevékenységet</a:t>
            </a:r>
          </a:p>
          <a:p>
            <a:endParaRPr lang="hu-HU" dirty="0" smtClean="0"/>
          </a:p>
          <a:p>
            <a:pPr marL="0" indent="0">
              <a:buNone/>
            </a:pPr>
            <a:r>
              <a:rPr lang="hu-HU" b="1" dirty="0" smtClean="0"/>
              <a:t>1.4. Mit tesz a vezetés annak érdekében, hogy együttműködjön a partnereivel?</a:t>
            </a:r>
            <a:r>
              <a:rPr lang="hu-HU" dirty="0" smtClean="0"/>
              <a:t> </a:t>
            </a:r>
          </a:p>
          <a:p>
            <a:r>
              <a:rPr lang="hu-HU" dirty="0" smtClean="0"/>
              <a:t>Partnerazonosítás</a:t>
            </a:r>
          </a:p>
          <a:p>
            <a:r>
              <a:rPr lang="hu-HU" dirty="0" smtClean="0"/>
              <a:t>a fenntartóval, mint ,kiemelt partnerrel rendszeres kapcsolat</a:t>
            </a:r>
          </a:p>
          <a:p>
            <a:endParaRPr lang="hu-HU" dirty="0" smtClean="0"/>
          </a:p>
          <a:p>
            <a:endParaRPr lang="hu-HU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Skaliczki Judit: A Minősített Könyvtár Cím pályázat</a:t>
            </a:r>
            <a:endParaRPr lang="hu-HU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AD175-0F2A-4D9B-8D75-15871291F658}" type="slidenum">
              <a:rPr lang="hu-HU" smtClean="0"/>
              <a:pPr/>
              <a:t>29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731384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smtClean="0">
                <a:solidFill>
                  <a:schemeClr val="accent1"/>
                </a:solidFill>
              </a:rPr>
              <a:t>A pályázati kiírás</a:t>
            </a:r>
            <a:endParaRPr lang="hu-HU" b="1" dirty="0">
              <a:solidFill>
                <a:schemeClr val="accent1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/>
            <a:r>
              <a:rPr lang="hu-HU" sz="2400" dirty="0" smtClean="0">
                <a:solidFill>
                  <a:srgbClr val="59595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A </a:t>
            </a:r>
            <a:r>
              <a:rPr lang="hu-HU" sz="2400" dirty="0">
                <a:solidFill>
                  <a:srgbClr val="59595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pályázati téma megnevezése: </a:t>
            </a:r>
            <a:r>
              <a:rPr lang="hu-HU" sz="2400" b="1" dirty="0">
                <a:solidFill>
                  <a:srgbClr val="59595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Minősített Könyvár cím – pályázat 2016</a:t>
            </a:r>
            <a:r>
              <a:rPr lang="hu-HU" sz="2400" dirty="0">
                <a:solidFill>
                  <a:srgbClr val="59595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.</a:t>
            </a:r>
            <a:endParaRPr lang="hu-HU" sz="2400" dirty="0"/>
          </a:p>
          <a:p>
            <a:pPr marL="0" indent="0" algn="just"/>
            <a:r>
              <a:rPr lang="hu-HU" sz="2400" dirty="0">
                <a:solidFill>
                  <a:srgbClr val="59595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A Minősített Könyvtár cím és a Könyvtári Minőségi Díj adományozásáról szóló 12/2010. (III.11) OKM rendelet alapján</a:t>
            </a:r>
            <a:endParaRPr lang="hu-HU" sz="2400" dirty="0"/>
          </a:p>
          <a:p>
            <a:pPr marL="0" indent="0" algn="just"/>
            <a:r>
              <a:rPr lang="hu-HU" sz="2400" dirty="0">
                <a:solidFill>
                  <a:srgbClr val="59595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Főosztály megnevezése: </a:t>
            </a:r>
            <a:r>
              <a:rPr lang="hu-HU" sz="2400" b="1" dirty="0">
                <a:solidFill>
                  <a:srgbClr val="59595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Kulturális Kapcsolatok Főosztály</a:t>
            </a:r>
            <a:endParaRPr lang="hu-HU" sz="2400" dirty="0"/>
          </a:p>
          <a:p>
            <a:pPr marL="0" indent="0" algn="just"/>
            <a:r>
              <a:rPr lang="hu-HU" sz="2400" dirty="0">
                <a:solidFill>
                  <a:srgbClr val="59595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Pályázati szám: ……..………………/2016.</a:t>
            </a:r>
            <a:endParaRPr lang="hu-HU" sz="2400" dirty="0"/>
          </a:p>
          <a:p>
            <a:endParaRPr lang="hu-HU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Skaliczki Judit: A Minősített Könyvtár Cím pályázat</a:t>
            </a:r>
            <a:endParaRPr lang="en-US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463999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75520" y="476672"/>
            <a:ext cx="8435280" cy="1224136"/>
          </a:xfrm>
        </p:spPr>
        <p:txBody>
          <a:bodyPr>
            <a:normAutofit/>
          </a:bodyPr>
          <a:lstStyle/>
          <a:p>
            <a:r>
              <a:rPr lang="hu-HU" b="1" dirty="0" smtClean="0">
                <a:solidFill>
                  <a:schemeClr val="accent4"/>
                </a:solidFill>
              </a:rPr>
              <a:t>Alkritériumok és</a:t>
            </a:r>
            <a:r>
              <a:rPr lang="hu-HU" b="1" dirty="0" smtClean="0">
                <a:solidFill>
                  <a:srgbClr val="0070C0"/>
                </a:solidFill>
              </a:rPr>
              <a:t>  </a:t>
            </a:r>
            <a:r>
              <a:rPr lang="hu-HU" b="1" dirty="0" smtClean="0">
                <a:solidFill>
                  <a:srgbClr val="C00000"/>
                </a:solidFill>
              </a:rPr>
              <a:t>a lehetséges erősségek</a:t>
            </a:r>
            <a:endParaRPr lang="hu-HU" b="1" dirty="0">
              <a:solidFill>
                <a:srgbClr val="C00000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991544" y="1916833"/>
            <a:ext cx="8219256" cy="4209331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endParaRPr lang="hu-HU" sz="20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ts val="1375"/>
              </a:lnSpc>
              <a:buNone/>
            </a:pPr>
            <a:r>
              <a:rPr lang="hu-HU" sz="2000" b="1" dirty="0">
                <a:solidFill>
                  <a:schemeClr val="tx2"/>
                </a:solidFill>
                <a:latin typeface="Calibri" pitchFamily="34" charset="0"/>
                <a:cs typeface="Times New Roman" pitchFamily="18" charset="0"/>
              </a:rPr>
              <a:t>1.5. Mit tesz a vezetés annak érdekében, hogy a munkatársak</a:t>
            </a:r>
          </a:p>
          <a:p>
            <a:pPr algn="just">
              <a:lnSpc>
                <a:spcPts val="1375"/>
              </a:lnSpc>
              <a:buNone/>
            </a:pPr>
            <a:r>
              <a:rPr lang="hu-HU" sz="2000" b="1" dirty="0">
                <a:solidFill>
                  <a:schemeClr val="tx2"/>
                </a:solidFill>
                <a:latin typeface="Calibri" pitchFamily="34" charset="0"/>
                <a:cs typeface="Times New Roman" pitchFamily="18" charset="0"/>
              </a:rPr>
              <a:t>        körében megerősítse a minőségkultúrát? </a:t>
            </a:r>
          </a:p>
          <a:p>
            <a:pPr algn="just">
              <a:lnSpc>
                <a:spcPts val="1375"/>
              </a:lnSpc>
              <a:buNone/>
            </a:pPr>
            <a:r>
              <a:rPr lang="hu-HU" sz="2000" b="1" dirty="0">
                <a:solidFill>
                  <a:schemeClr val="tx2"/>
                </a:solidFill>
                <a:latin typeface="Calibri" pitchFamily="34" charset="0"/>
                <a:cs typeface="Times New Roman" pitchFamily="18" charset="0"/>
              </a:rPr>
              <a:t>      </a:t>
            </a:r>
            <a:endParaRPr lang="hu-HU" sz="2000" b="1" dirty="0" smtClean="0">
              <a:latin typeface="Calibri" pitchFamily="34" charset="0"/>
              <a:cs typeface="Times New Roman" pitchFamily="18" charset="0"/>
            </a:endParaRPr>
          </a:p>
          <a:p>
            <a:pPr algn="just">
              <a:lnSpc>
                <a:spcPts val="1375"/>
              </a:lnSpc>
              <a:buNone/>
            </a:pPr>
            <a:endParaRPr lang="hu-HU" sz="2000" b="1" dirty="0">
              <a:latin typeface="Calibri" pitchFamily="34" charset="0"/>
              <a:cs typeface="Times New Roman" pitchFamily="18" charset="0"/>
            </a:endParaRPr>
          </a:p>
          <a:p>
            <a:pPr algn="just">
              <a:lnSpc>
                <a:spcPts val="1375"/>
              </a:lnSpc>
            </a:pPr>
            <a:r>
              <a:rPr lang="hu-HU" sz="2000" dirty="0" smtClean="0">
                <a:latin typeface="Calibri" pitchFamily="34" charset="0"/>
                <a:cs typeface="Times New Roman" pitchFamily="18" charset="0"/>
              </a:rPr>
              <a:t>Lehetővé teszik, hogy a </a:t>
            </a:r>
            <a:r>
              <a:rPr lang="hu-HU" sz="2000" dirty="0">
                <a:latin typeface="Calibri" pitchFamily="34" charset="0"/>
                <a:cs typeface="Times New Roman" pitchFamily="18" charset="0"/>
              </a:rPr>
              <a:t>munkatársak vagy a felsőoktatásban, vagy a </a:t>
            </a:r>
            <a:endParaRPr lang="hu-HU" sz="2000" dirty="0" smtClean="0">
              <a:latin typeface="Calibri" pitchFamily="34" charset="0"/>
              <a:cs typeface="Times New Roman" pitchFamily="18" charset="0"/>
            </a:endParaRPr>
          </a:p>
          <a:p>
            <a:pPr marL="0" indent="0" algn="just">
              <a:lnSpc>
                <a:spcPts val="1375"/>
              </a:lnSpc>
              <a:buNone/>
            </a:pPr>
            <a:r>
              <a:rPr lang="hu-HU" sz="2000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hu-HU" sz="2000" dirty="0" smtClean="0">
                <a:latin typeface="Calibri" pitchFamily="34" charset="0"/>
                <a:cs typeface="Times New Roman" pitchFamily="18" charset="0"/>
              </a:rPr>
              <a:t>     különböző </a:t>
            </a:r>
            <a:r>
              <a:rPr lang="hu-HU" sz="2000" dirty="0">
                <a:latin typeface="Calibri" pitchFamily="34" charset="0"/>
                <a:cs typeface="Times New Roman" pitchFamily="18" charset="0"/>
              </a:rPr>
              <a:t>akkreditált </a:t>
            </a:r>
            <a:r>
              <a:rPr lang="hu-HU" sz="2000" dirty="0" smtClean="0">
                <a:latin typeface="Calibri" pitchFamily="34" charset="0"/>
                <a:cs typeface="Times New Roman" pitchFamily="18" charset="0"/>
              </a:rPr>
              <a:t>minőségmenedzsment </a:t>
            </a:r>
            <a:r>
              <a:rPr lang="hu-HU" sz="2000" dirty="0">
                <a:latin typeface="Calibri" pitchFamily="34" charset="0"/>
                <a:cs typeface="Times New Roman" pitchFamily="18" charset="0"/>
              </a:rPr>
              <a:t>képzésekben, vagy belső </a:t>
            </a:r>
            <a:endParaRPr lang="hu-HU" sz="2000" dirty="0" smtClean="0">
              <a:latin typeface="Calibri" pitchFamily="34" charset="0"/>
              <a:cs typeface="Times New Roman" pitchFamily="18" charset="0"/>
            </a:endParaRPr>
          </a:p>
          <a:p>
            <a:pPr marL="0" indent="0" algn="just">
              <a:lnSpc>
                <a:spcPts val="1375"/>
              </a:lnSpc>
              <a:buNone/>
            </a:pPr>
            <a:r>
              <a:rPr lang="hu-HU" sz="2000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hu-HU" sz="2000" dirty="0" smtClean="0">
                <a:latin typeface="Calibri" pitchFamily="34" charset="0"/>
                <a:cs typeface="Times New Roman" pitchFamily="18" charset="0"/>
              </a:rPr>
              <a:t>      továbbképzéseken megszerezzék </a:t>
            </a:r>
            <a:r>
              <a:rPr lang="hu-HU" sz="2000" dirty="0">
                <a:latin typeface="Calibri" pitchFamily="34" charset="0"/>
                <a:cs typeface="Times New Roman" pitchFamily="18" charset="0"/>
              </a:rPr>
              <a:t>a szükséges ismereteket</a:t>
            </a:r>
            <a:endParaRPr lang="hu-HU" sz="2000" dirty="0">
              <a:latin typeface="Times New Roman" pitchFamily="18" charset="0"/>
              <a:cs typeface="Times New Roman" pitchFamily="18" charset="0"/>
            </a:endParaRPr>
          </a:p>
          <a:p>
            <a:endParaRPr lang="hu-HU" sz="2000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>
                <a:solidFill>
                  <a:prstClr val="black">
                    <a:tint val="75000"/>
                  </a:prstClr>
                </a:solidFill>
              </a:rPr>
              <a:t>Skaliczki Judit: A Minősített Könyvtár Cím pályázat</a:t>
            </a:r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AD175-0F2A-4D9B-8D75-15871291F658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30</a:t>
            </a:fld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2370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smtClean="0">
                <a:solidFill>
                  <a:schemeClr val="accent1"/>
                </a:solidFill>
              </a:rPr>
              <a:t>Az 1. kritérium kötelező dokumentumai</a:t>
            </a:r>
            <a:endParaRPr lang="hu-HU" b="1" dirty="0">
              <a:solidFill>
                <a:schemeClr val="accent1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hu-HU" dirty="0" smtClean="0"/>
          </a:p>
          <a:p>
            <a:r>
              <a:rPr lang="hu-HU" dirty="0" smtClean="0"/>
              <a:t>A könyvtár minőségpolitikája</a:t>
            </a:r>
          </a:p>
          <a:p>
            <a:r>
              <a:rPr lang="hu-HU" dirty="0" err="1" smtClean="0"/>
              <a:t>Organogram</a:t>
            </a:r>
            <a:endParaRPr lang="hu-HU" dirty="0" smtClean="0"/>
          </a:p>
          <a:p>
            <a:r>
              <a:rPr lang="hu-HU" dirty="0" smtClean="0"/>
              <a:t>Belső és külső kommunikációs terv</a:t>
            </a:r>
          </a:p>
          <a:p>
            <a:r>
              <a:rPr lang="hu-HU" dirty="0" smtClean="0"/>
              <a:t>Továbbképzési tervek</a:t>
            </a:r>
          </a:p>
          <a:p>
            <a:r>
              <a:rPr lang="hu-HU" dirty="0" smtClean="0"/>
              <a:t>Minőségi kézikönyv</a:t>
            </a:r>
          </a:p>
          <a:p>
            <a:endParaRPr lang="hu-HU" dirty="0" smtClean="0"/>
          </a:p>
          <a:p>
            <a:pPr marL="0" indent="0">
              <a:buNone/>
            </a:pPr>
            <a:r>
              <a:rPr lang="hu-HU" dirty="0" smtClean="0"/>
              <a:t>A dokumentumok igazolhatják, vagy cáfolhatják az önértékelés során adott válaszokat</a:t>
            </a:r>
          </a:p>
          <a:p>
            <a:endParaRPr lang="hu-HU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Skaliczki Judit: A Minősített Könyvtár Cím pályázat</a:t>
            </a:r>
            <a:endParaRPr lang="hu-HU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AD175-0F2A-4D9B-8D75-15871291F658}" type="slidenum">
              <a:rPr lang="hu-HU" smtClean="0"/>
              <a:pPr/>
              <a:t>31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076358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991544" y="274638"/>
            <a:ext cx="8219256" cy="1642194"/>
          </a:xfrm>
        </p:spPr>
        <p:txBody>
          <a:bodyPr/>
          <a:lstStyle/>
          <a:p>
            <a:pPr>
              <a:defRPr/>
            </a:pPr>
            <a:r>
              <a:rPr lang="hu-HU" b="1" dirty="0" smtClean="0">
                <a:solidFill>
                  <a:schemeClr val="tx2"/>
                </a:solidFill>
                <a:latin typeface="Verdana"/>
                <a:ea typeface="+mn-ea"/>
                <a:cs typeface="+mn-cs"/>
              </a:rPr>
              <a:t/>
            </a:r>
            <a:br>
              <a:rPr lang="hu-HU" b="1" dirty="0" smtClean="0">
                <a:solidFill>
                  <a:schemeClr val="tx2"/>
                </a:solidFill>
                <a:latin typeface="Verdana"/>
                <a:ea typeface="+mn-ea"/>
                <a:cs typeface="+mn-cs"/>
              </a:rPr>
            </a:br>
            <a:r>
              <a:rPr lang="hu-HU" b="1" dirty="0">
                <a:solidFill>
                  <a:schemeClr val="accent1"/>
                </a:solidFill>
                <a:latin typeface="Verdana"/>
                <a:ea typeface="+mn-ea"/>
                <a:cs typeface="+mn-cs"/>
              </a:rPr>
              <a:t>2. </a:t>
            </a:r>
            <a:r>
              <a:rPr lang="hu-HU" b="1" dirty="0" smtClean="0">
                <a:solidFill>
                  <a:schemeClr val="accent1"/>
                </a:solidFill>
                <a:latin typeface="Verdana"/>
                <a:ea typeface="+mn-ea"/>
                <a:cs typeface="+mn-cs"/>
              </a:rPr>
              <a:t>A stratégiai </a:t>
            </a:r>
            <a:r>
              <a:rPr lang="hu-HU" b="1" dirty="0">
                <a:solidFill>
                  <a:schemeClr val="accent1"/>
                </a:solidFill>
                <a:latin typeface="Verdana"/>
                <a:ea typeface="+mn-ea"/>
                <a:cs typeface="+mn-cs"/>
              </a:rPr>
              <a:t>tervezés</a:t>
            </a:r>
            <a:endParaRPr lang="hu-HU" b="1" dirty="0">
              <a:solidFill>
                <a:schemeClr val="accent1"/>
              </a:solidFill>
            </a:endParaRPr>
          </a:p>
        </p:txBody>
      </p:sp>
      <p:sp>
        <p:nvSpPr>
          <p:cNvPr id="12291" name="Tartalom helye 2"/>
          <p:cNvSpPr>
            <a:spLocks noGrp="1"/>
          </p:cNvSpPr>
          <p:nvPr>
            <p:ph idx="1"/>
          </p:nvPr>
        </p:nvSpPr>
        <p:spPr>
          <a:xfrm>
            <a:off x="2351585" y="1988840"/>
            <a:ext cx="7856041" cy="4103985"/>
          </a:xfrm>
        </p:spPr>
        <p:txBody>
          <a:bodyPr/>
          <a:lstStyle/>
          <a:p>
            <a:pPr marL="552450" indent="-552450">
              <a:buNone/>
            </a:pPr>
            <a:endParaRPr lang="hu-HU" sz="2800" dirty="0"/>
          </a:p>
          <a:p>
            <a:pPr marL="552450" indent="-552450">
              <a:buNone/>
            </a:pPr>
            <a:r>
              <a:rPr lang="hu-HU" sz="2000" b="1" dirty="0">
                <a:solidFill>
                  <a:srgbClr val="FF0000"/>
                </a:solidFill>
              </a:rPr>
              <a:t>M</a:t>
            </a:r>
            <a:r>
              <a:rPr lang="hu-HU" sz="2000" b="1" dirty="0"/>
              <a:t>:    </a:t>
            </a:r>
            <a:r>
              <a:rPr lang="hu-HU" sz="2000" dirty="0"/>
              <a:t>olyan, több évre szóló cél és eszközrendszer kidolgozása, amely lehetővé teszi a változásokhoz való alkalmazkodást és a könyvtár küldetésének megfelelő fejlesztéseket</a:t>
            </a:r>
          </a:p>
          <a:p>
            <a:pPr marL="552450" indent="-552450">
              <a:buNone/>
            </a:pPr>
            <a:r>
              <a:rPr lang="hu-HU" sz="2000" dirty="0"/>
              <a:t> </a:t>
            </a:r>
          </a:p>
          <a:p>
            <a:pPr marL="552450" indent="-552450">
              <a:buNone/>
            </a:pPr>
            <a:r>
              <a:rPr lang="hu-HU" sz="2000" b="1" dirty="0">
                <a:solidFill>
                  <a:srgbClr val="FF0000"/>
                </a:solidFill>
              </a:rPr>
              <a:t>K</a:t>
            </a:r>
            <a:r>
              <a:rPr lang="hu-HU" sz="2000" b="1" dirty="0"/>
              <a:t>:    </a:t>
            </a:r>
            <a:r>
              <a:rPr lang="hu-HU" sz="2000" dirty="0"/>
              <a:t>alkalmas-e a stratégiai terv arra, hogy iránymutatóként</a:t>
            </a:r>
          </a:p>
          <a:p>
            <a:pPr marL="552450" indent="-552450">
              <a:buNone/>
            </a:pPr>
            <a:r>
              <a:rPr lang="hu-HU" sz="2000" dirty="0"/>
              <a:t>        szolgáljon a változtatás </a:t>
            </a:r>
            <a:r>
              <a:rPr lang="hu-HU" sz="2000" dirty="0" smtClean="0"/>
              <a:t>lebonyolításához, a célokban meghatározottak teljesítéséhez</a:t>
            </a:r>
            <a:endParaRPr lang="hu-HU" sz="2000" dirty="0"/>
          </a:p>
        </p:txBody>
      </p:sp>
      <p:sp>
        <p:nvSpPr>
          <p:cNvPr id="12292" name="Élőláb helye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hu-HU" smtClean="0"/>
              <a:t>Skaliczki Judit: A Minősített Könyvtár Cím pályázat</a:t>
            </a:r>
          </a:p>
        </p:txBody>
      </p:sp>
      <p:sp>
        <p:nvSpPr>
          <p:cNvPr id="12293" name="Dia számának helye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333FC06-3E74-40F9-B92F-736ADD24CDCD}" type="slidenum">
              <a:rPr lang="hu-HU" smtClean="0"/>
              <a:pPr/>
              <a:t>32</a:t>
            </a:fld>
            <a:endParaRPr lang="hu-HU" smtClean="0"/>
          </a:p>
        </p:txBody>
      </p:sp>
    </p:spTree>
    <p:extLst>
      <p:ext uri="{BB962C8B-B14F-4D97-AF65-F5344CB8AC3E}">
        <p14:creationId xmlns:p14="http://schemas.microsoft.com/office/powerpoint/2010/main" val="4039600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571624" y="-214312"/>
            <a:ext cx="8353425" cy="1367220"/>
          </a:xfrm>
        </p:spPr>
        <p:txBody>
          <a:bodyPr>
            <a:normAutofit/>
          </a:bodyPr>
          <a:lstStyle/>
          <a:p>
            <a:pPr>
              <a:lnSpc>
                <a:spcPts val="1375"/>
              </a:lnSpc>
            </a:pPr>
            <a:r>
              <a:rPr lang="hu-HU" b="1" dirty="0" smtClean="0">
                <a:solidFill>
                  <a:srgbClr val="0070C0"/>
                </a:solidFill>
              </a:rPr>
              <a:t/>
            </a:r>
            <a:br>
              <a:rPr lang="hu-HU" b="1" dirty="0" smtClean="0">
                <a:solidFill>
                  <a:srgbClr val="0070C0"/>
                </a:solidFill>
              </a:rPr>
            </a:br>
            <a:r>
              <a:rPr lang="hu-HU" b="1" dirty="0" smtClean="0">
                <a:solidFill>
                  <a:srgbClr val="0070C0"/>
                </a:solidFill>
              </a:rPr>
              <a:t/>
            </a:r>
            <a:br>
              <a:rPr lang="hu-HU" b="1" dirty="0" smtClean="0">
                <a:solidFill>
                  <a:srgbClr val="0070C0"/>
                </a:solidFill>
              </a:rPr>
            </a:br>
            <a:r>
              <a:rPr lang="hu-HU" b="1" dirty="0" smtClean="0">
                <a:solidFill>
                  <a:srgbClr val="0070C0"/>
                </a:solidFill>
              </a:rPr>
              <a:t/>
            </a:r>
            <a:br>
              <a:rPr lang="hu-HU" b="1" dirty="0" smtClean="0">
                <a:solidFill>
                  <a:srgbClr val="0070C0"/>
                </a:solidFill>
              </a:rPr>
            </a:br>
            <a:r>
              <a:rPr lang="hu-HU" b="1" dirty="0" smtClean="0">
                <a:solidFill>
                  <a:schemeClr val="accent4"/>
                </a:solidFill>
              </a:rPr>
              <a:t>Alkritériumok és  </a:t>
            </a:r>
            <a:r>
              <a:rPr lang="hu-HU" b="1" dirty="0" smtClean="0">
                <a:solidFill>
                  <a:srgbClr val="FF5050"/>
                </a:solidFill>
              </a:rPr>
              <a:t>a lehetséges</a:t>
            </a:r>
            <a:br>
              <a:rPr lang="hu-HU" b="1" dirty="0" smtClean="0">
                <a:solidFill>
                  <a:srgbClr val="FF5050"/>
                </a:solidFill>
              </a:rPr>
            </a:br>
            <a:r>
              <a:rPr lang="hu-HU" b="1" dirty="0" smtClean="0">
                <a:solidFill>
                  <a:srgbClr val="FF5050"/>
                </a:solidFill>
              </a:rPr>
              <a:t/>
            </a:r>
            <a:br>
              <a:rPr lang="hu-HU" b="1" dirty="0" smtClean="0">
                <a:solidFill>
                  <a:srgbClr val="FF5050"/>
                </a:solidFill>
              </a:rPr>
            </a:br>
            <a:r>
              <a:rPr lang="hu-HU" b="1" dirty="0" smtClean="0">
                <a:solidFill>
                  <a:srgbClr val="FF5050"/>
                </a:solidFill>
              </a:rPr>
              <a:t/>
            </a:r>
            <a:br>
              <a:rPr lang="hu-HU" b="1" dirty="0" smtClean="0">
                <a:solidFill>
                  <a:srgbClr val="FF5050"/>
                </a:solidFill>
              </a:rPr>
            </a:br>
            <a:r>
              <a:rPr lang="hu-HU" b="1" dirty="0" smtClean="0">
                <a:solidFill>
                  <a:srgbClr val="FF5050"/>
                </a:solidFill>
              </a:rPr>
              <a:t> erősségek</a:t>
            </a:r>
            <a:endParaRPr lang="hu-HU" b="1" dirty="0">
              <a:solidFill>
                <a:schemeClr val="tx2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828800" y="1571626"/>
            <a:ext cx="8909047" cy="878170"/>
          </a:xfrm>
        </p:spPr>
        <p:txBody>
          <a:bodyPr>
            <a:noAutofit/>
          </a:bodyPr>
          <a:lstStyle/>
          <a:p>
            <a:pPr algn="just">
              <a:lnSpc>
                <a:spcPts val="1375"/>
              </a:lnSpc>
              <a:buNone/>
            </a:pPr>
            <a:r>
              <a:rPr lang="hu-HU" sz="2000" b="1" dirty="0">
                <a:solidFill>
                  <a:schemeClr val="tx2"/>
                </a:solidFill>
                <a:latin typeface="Calibri" pitchFamily="34" charset="0"/>
                <a:cs typeface="Times New Roman" pitchFamily="18" charset="0"/>
              </a:rPr>
              <a:t>2.1.</a:t>
            </a:r>
            <a:r>
              <a:rPr lang="hu-HU" sz="2000" b="1" dirty="0">
                <a:latin typeface="Calibri" pitchFamily="34" charset="0"/>
                <a:cs typeface="Times New Roman" pitchFamily="18" charset="0"/>
              </a:rPr>
              <a:t> Mit tesz a könyvtár annak érdekében, hogy gyűjtse és</a:t>
            </a:r>
          </a:p>
          <a:p>
            <a:pPr algn="just">
              <a:lnSpc>
                <a:spcPts val="1375"/>
              </a:lnSpc>
              <a:buNone/>
            </a:pPr>
            <a:r>
              <a:rPr lang="hu-HU" sz="2000" b="1" dirty="0">
                <a:latin typeface="Calibri" pitchFamily="34" charset="0"/>
                <a:cs typeface="Times New Roman" pitchFamily="18" charset="0"/>
              </a:rPr>
              <a:t>        megismerje a könyvtár stratégiáját meghatározó külső és</a:t>
            </a:r>
          </a:p>
          <a:p>
            <a:pPr algn="just">
              <a:lnSpc>
                <a:spcPts val="1375"/>
              </a:lnSpc>
              <a:buNone/>
            </a:pPr>
            <a:r>
              <a:rPr lang="hu-HU" sz="2000" b="1" dirty="0">
                <a:latin typeface="Calibri" pitchFamily="34" charset="0"/>
                <a:cs typeface="Times New Roman" pitchFamily="18" charset="0"/>
              </a:rPr>
              <a:t>        belső </a:t>
            </a:r>
            <a:r>
              <a:rPr lang="hu-HU" sz="2000" b="1" dirty="0" smtClean="0">
                <a:latin typeface="Calibri" pitchFamily="34" charset="0"/>
                <a:cs typeface="Times New Roman" pitchFamily="18" charset="0"/>
              </a:rPr>
              <a:t>információkat</a:t>
            </a:r>
            <a:endParaRPr lang="hu-HU" sz="2000" b="1" dirty="0">
              <a:latin typeface="Calibri" pitchFamily="34" charset="0"/>
              <a:cs typeface="Times New Roman" pitchFamily="18" charset="0"/>
            </a:endParaRPr>
          </a:p>
          <a:p>
            <a:pPr algn="just">
              <a:lnSpc>
                <a:spcPts val="1375"/>
              </a:lnSpc>
              <a:buNone/>
            </a:pPr>
            <a:endParaRPr lang="hu-HU" sz="2000" b="1" dirty="0">
              <a:latin typeface="Calibri" pitchFamily="34" charset="0"/>
              <a:cs typeface="Times New Roman" pitchFamily="18" charset="0"/>
            </a:endParaRPr>
          </a:p>
          <a:p>
            <a:pPr algn="just">
              <a:lnSpc>
                <a:spcPts val="1375"/>
              </a:lnSpc>
            </a:pPr>
            <a:r>
              <a:rPr lang="hu-HU" sz="2000" b="1" dirty="0">
                <a:latin typeface="Calibri" pitchFamily="34" charset="0"/>
                <a:cs typeface="Times New Roman" pitchFamily="18" charset="0"/>
              </a:rPr>
              <a:t>        </a:t>
            </a:r>
            <a:r>
              <a:rPr lang="hu-HU" sz="2000" b="1" dirty="0">
                <a:solidFill>
                  <a:schemeClr val="tx2"/>
                </a:solidFill>
                <a:latin typeface="Calibri" pitchFamily="34" charset="0"/>
                <a:cs typeface="Times New Roman" pitchFamily="18" charset="0"/>
              </a:rPr>
              <a:t>Statisztikai </a:t>
            </a:r>
            <a:r>
              <a:rPr lang="hu-HU" sz="2000" b="1" dirty="0" smtClean="0">
                <a:solidFill>
                  <a:schemeClr val="tx2"/>
                </a:solidFill>
                <a:latin typeface="Calibri" pitchFamily="34" charset="0"/>
                <a:cs typeface="Times New Roman" pitchFamily="18" charset="0"/>
              </a:rPr>
              <a:t>adatgyűjtés </a:t>
            </a:r>
          </a:p>
          <a:p>
            <a:pPr algn="just">
              <a:lnSpc>
                <a:spcPts val="1375"/>
              </a:lnSpc>
            </a:pPr>
            <a:r>
              <a:rPr lang="hu-HU" sz="2000" b="1" dirty="0">
                <a:solidFill>
                  <a:schemeClr val="tx2"/>
                </a:solidFill>
                <a:latin typeface="Calibri" pitchFamily="34" charset="0"/>
                <a:cs typeface="Times New Roman" pitchFamily="18" charset="0"/>
              </a:rPr>
              <a:t> </a:t>
            </a:r>
            <a:r>
              <a:rPr lang="hu-HU" sz="2000" b="1" dirty="0" smtClean="0">
                <a:solidFill>
                  <a:schemeClr val="tx2"/>
                </a:solidFill>
                <a:latin typeface="Calibri" pitchFamily="34" charset="0"/>
                <a:cs typeface="Times New Roman" pitchFamily="18" charset="0"/>
              </a:rPr>
              <a:t>       Benchmarking</a:t>
            </a:r>
          </a:p>
          <a:p>
            <a:pPr algn="just">
              <a:lnSpc>
                <a:spcPts val="1375"/>
              </a:lnSpc>
            </a:pPr>
            <a:r>
              <a:rPr lang="hu-HU" sz="2000" b="1" dirty="0">
                <a:solidFill>
                  <a:schemeClr val="tx2"/>
                </a:solidFill>
                <a:latin typeface="Calibri" pitchFamily="34" charset="0"/>
                <a:cs typeface="Times New Roman" pitchFamily="18" charset="0"/>
              </a:rPr>
              <a:t> </a:t>
            </a:r>
            <a:r>
              <a:rPr lang="hu-HU" sz="2000" b="1" dirty="0" smtClean="0">
                <a:solidFill>
                  <a:schemeClr val="tx2"/>
                </a:solidFill>
                <a:latin typeface="Calibri" pitchFamily="34" charset="0"/>
                <a:cs typeface="Times New Roman" pitchFamily="18" charset="0"/>
              </a:rPr>
              <a:t>       A különböző szervezetekben való részvételből fakadó információk</a:t>
            </a:r>
            <a:endParaRPr lang="hu-HU" sz="2000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ts val="1375"/>
              </a:lnSpc>
              <a:buNone/>
            </a:pPr>
            <a:endParaRPr lang="hu-HU" sz="20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ts val="1375"/>
              </a:lnSpc>
              <a:buNone/>
            </a:pPr>
            <a:r>
              <a:rPr lang="hu-HU" sz="2000" b="1" dirty="0" smtClean="0">
                <a:solidFill>
                  <a:schemeClr val="tx2"/>
                </a:solidFill>
                <a:latin typeface="Calibri" pitchFamily="34" charset="0"/>
                <a:cs typeface="Times New Roman" pitchFamily="18" charset="0"/>
              </a:rPr>
              <a:t>2.2</a:t>
            </a:r>
            <a:r>
              <a:rPr lang="hu-HU" sz="2000" b="1" dirty="0">
                <a:solidFill>
                  <a:schemeClr val="tx2"/>
                </a:solidFill>
                <a:latin typeface="Calibri" pitchFamily="34" charset="0"/>
                <a:cs typeface="Times New Roman" pitchFamily="18" charset="0"/>
              </a:rPr>
              <a:t>.</a:t>
            </a:r>
            <a:r>
              <a:rPr lang="hu-HU" sz="2000" b="1" dirty="0">
                <a:latin typeface="Calibri" pitchFamily="34" charset="0"/>
                <a:cs typeface="Times New Roman" pitchFamily="18" charset="0"/>
              </a:rPr>
              <a:t> Mit tesz a könyvtár annak érdekében, hogy gyűjtse és</a:t>
            </a:r>
          </a:p>
          <a:p>
            <a:pPr algn="just">
              <a:lnSpc>
                <a:spcPts val="1375"/>
              </a:lnSpc>
              <a:buNone/>
            </a:pPr>
            <a:r>
              <a:rPr lang="hu-HU" sz="2000" b="1" dirty="0">
                <a:latin typeface="Calibri" pitchFamily="34" charset="0"/>
                <a:cs typeface="Times New Roman" pitchFamily="18" charset="0"/>
              </a:rPr>
              <a:t>        megismerje a meglévő és a lehetséges partnerek jelenlegi és </a:t>
            </a:r>
          </a:p>
          <a:p>
            <a:pPr algn="just">
              <a:lnSpc>
                <a:spcPts val="1375"/>
              </a:lnSpc>
              <a:buNone/>
            </a:pPr>
            <a:r>
              <a:rPr lang="hu-HU" sz="2000" b="1" dirty="0">
                <a:latin typeface="Calibri" pitchFamily="34" charset="0"/>
                <a:cs typeface="Times New Roman" pitchFamily="18" charset="0"/>
              </a:rPr>
              <a:t>        jövőbeni elvárásait ?</a:t>
            </a:r>
            <a:endParaRPr lang="hu-HU" sz="20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hu-HU" sz="2000" dirty="0" smtClean="0"/>
              <a:t>  </a:t>
            </a:r>
            <a:r>
              <a:rPr lang="hu-HU" sz="1700" b="1" dirty="0" smtClean="0">
                <a:solidFill>
                  <a:schemeClr val="tx2"/>
                </a:solidFill>
              </a:rPr>
              <a:t>A </a:t>
            </a:r>
            <a:r>
              <a:rPr lang="hu-HU" sz="1700" b="1" dirty="0">
                <a:solidFill>
                  <a:schemeClr val="tx2"/>
                </a:solidFill>
              </a:rPr>
              <a:t>külső és belső partnerek elégedettségének mérése</a:t>
            </a:r>
            <a:r>
              <a:rPr lang="hu-HU" sz="1700" b="1" dirty="0" smtClean="0">
                <a:solidFill>
                  <a:schemeClr val="tx2"/>
                </a:solidFill>
              </a:rPr>
              <a:t>,</a:t>
            </a:r>
          </a:p>
          <a:p>
            <a:r>
              <a:rPr lang="hu-HU" sz="1700" b="1" dirty="0" smtClean="0">
                <a:solidFill>
                  <a:schemeClr val="tx2"/>
                </a:solidFill>
              </a:rPr>
              <a:t>  partnertalálkozók</a:t>
            </a:r>
            <a:r>
              <a:rPr lang="hu-HU" sz="1700" b="1" dirty="0">
                <a:solidFill>
                  <a:schemeClr val="tx2"/>
                </a:solidFill>
              </a:rPr>
              <a:t>,  a szolgáltatások mérése </a:t>
            </a:r>
            <a:r>
              <a:rPr lang="hu-HU" sz="1700" b="1" dirty="0" err="1">
                <a:solidFill>
                  <a:schemeClr val="tx2"/>
                </a:solidFill>
              </a:rPr>
              <a:t>PDCA-val</a:t>
            </a:r>
            <a:endParaRPr lang="hu-HU" sz="1700" b="1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>
                <a:solidFill>
                  <a:prstClr val="black">
                    <a:tint val="75000"/>
                  </a:prstClr>
                </a:solidFill>
              </a:rPr>
              <a:t>Skaliczki Judit: A Minősített Könyvtár Cím pályázat</a:t>
            </a:r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AD175-0F2A-4D9B-8D75-15871291F658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33</a:t>
            </a:fld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4712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919536" y="274638"/>
            <a:ext cx="8291264" cy="1642194"/>
          </a:xfrm>
        </p:spPr>
        <p:txBody>
          <a:bodyPr>
            <a:normAutofit/>
          </a:bodyPr>
          <a:lstStyle/>
          <a:p>
            <a:r>
              <a:rPr lang="hu-HU" b="1" dirty="0" smtClean="0">
                <a:solidFill>
                  <a:schemeClr val="accent4"/>
                </a:solidFill>
              </a:rPr>
              <a:t>Alkritériumok és </a:t>
            </a:r>
            <a:r>
              <a:rPr lang="hu-HU" b="1" dirty="0" smtClean="0">
                <a:solidFill>
                  <a:srgbClr val="0070C0"/>
                </a:solidFill>
              </a:rPr>
              <a:t> </a:t>
            </a:r>
            <a:r>
              <a:rPr lang="hu-HU" b="1" dirty="0" smtClean="0">
                <a:solidFill>
                  <a:srgbClr val="FF5050"/>
                </a:solidFill>
              </a:rPr>
              <a:t>a lehetséges erősségek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919536" y="1514007"/>
            <a:ext cx="8291264" cy="478186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hu-HU" sz="2000" b="1" dirty="0">
                <a:solidFill>
                  <a:schemeClr val="tx2"/>
                </a:solidFill>
                <a:latin typeface="Calibri" pitchFamily="34" charset="0"/>
                <a:cs typeface="Times New Roman" pitchFamily="18" charset="0"/>
              </a:rPr>
              <a:t>2.3</a:t>
            </a:r>
            <a:r>
              <a:rPr lang="hu-HU" sz="2000" b="1" dirty="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. Mit tesz a könyvtár annak érdekében, hogy kialakítsa stratégiáját, annak felülvizsgálatát és aktualizálását?</a:t>
            </a:r>
          </a:p>
          <a:p>
            <a:r>
              <a:rPr lang="hu-HU" sz="2000" b="1" dirty="0" smtClean="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 </a:t>
            </a:r>
            <a:r>
              <a:rPr lang="hu-HU" sz="2000" dirty="0">
                <a:solidFill>
                  <a:schemeClr val="tx2"/>
                </a:solidFill>
                <a:latin typeface="Calibri" pitchFamily="34" charset="0"/>
                <a:cs typeface="Times New Roman" pitchFamily="18" charset="0"/>
              </a:rPr>
              <a:t>Az ágazati  és a fenntartói stratégia megismerése,  </a:t>
            </a:r>
            <a:endParaRPr lang="hu-HU" sz="2000" dirty="0" smtClean="0">
              <a:solidFill>
                <a:schemeClr val="tx2"/>
              </a:solidFill>
              <a:latin typeface="Calibri" pitchFamily="34" charset="0"/>
              <a:cs typeface="Times New Roman" pitchFamily="18" charset="0"/>
            </a:endParaRPr>
          </a:p>
          <a:p>
            <a:r>
              <a:rPr lang="hu-HU" sz="2000" dirty="0" smtClean="0">
                <a:solidFill>
                  <a:schemeClr val="tx2"/>
                </a:solidFill>
                <a:latin typeface="Calibri" pitchFamily="34" charset="0"/>
                <a:cs typeface="Times New Roman" pitchFamily="18" charset="0"/>
              </a:rPr>
              <a:t>nagyobb</a:t>
            </a:r>
            <a:r>
              <a:rPr lang="hu-HU" sz="2000" dirty="0">
                <a:solidFill>
                  <a:schemeClr val="tx2"/>
                </a:solidFill>
                <a:latin typeface="Calibri" pitchFamily="34" charset="0"/>
                <a:cs typeface="Times New Roman" pitchFamily="18" charset="0"/>
              </a:rPr>
              <a:t>, sikeres pályázat  után újra számba venni a stratégiai kulcsterületek fejlesztését, </a:t>
            </a:r>
            <a:endParaRPr lang="hu-HU" sz="2000" dirty="0" smtClean="0">
              <a:solidFill>
                <a:schemeClr val="tx2"/>
              </a:solidFill>
              <a:latin typeface="Calibri" pitchFamily="34" charset="0"/>
              <a:cs typeface="Times New Roman" pitchFamily="18" charset="0"/>
            </a:endParaRPr>
          </a:p>
          <a:p>
            <a:r>
              <a:rPr lang="hu-HU" sz="2000" dirty="0" smtClean="0">
                <a:solidFill>
                  <a:schemeClr val="tx2"/>
                </a:solidFill>
                <a:latin typeface="Calibri" pitchFamily="34" charset="0"/>
                <a:cs typeface="Times New Roman" pitchFamily="18" charset="0"/>
              </a:rPr>
              <a:t>minden </a:t>
            </a:r>
            <a:r>
              <a:rPr lang="hu-HU" sz="2000" dirty="0">
                <a:solidFill>
                  <a:schemeClr val="tx2"/>
                </a:solidFill>
                <a:latin typeface="Calibri" pitchFamily="34" charset="0"/>
                <a:cs typeface="Times New Roman" pitchFamily="18" charset="0"/>
              </a:rPr>
              <a:t>évben a cselekvési terv készítésekor a stratégiai tervben kitűzött célok teljesítésének ellenőrzése. </a:t>
            </a:r>
            <a:endParaRPr lang="hu-HU" sz="20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ts val="1375"/>
              </a:lnSpc>
              <a:buNone/>
            </a:pPr>
            <a:r>
              <a:rPr lang="hu-HU" sz="2000" i="1" dirty="0">
                <a:latin typeface="Calibri" pitchFamily="34" charset="0"/>
                <a:cs typeface="Times New Roman" pitchFamily="18" charset="0"/>
              </a:rPr>
              <a:t> </a:t>
            </a:r>
            <a:endParaRPr lang="hu-HU" sz="20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ts val="1375"/>
              </a:lnSpc>
              <a:buNone/>
            </a:pPr>
            <a:r>
              <a:rPr lang="hu-HU" sz="2000" b="1" dirty="0">
                <a:solidFill>
                  <a:schemeClr val="tx2"/>
                </a:solidFill>
                <a:latin typeface="Calibri" pitchFamily="34" charset="0"/>
                <a:cs typeface="Times New Roman" pitchFamily="18" charset="0"/>
              </a:rPr>
              <a:t>2.4.</a:t>
            </a:r>
            <a:r>
              <a:rPr lang="hu-HU" sz="2000" b="1" dirty="0">
                <a:latin typeface="Calibri" pitchFamily="34" charset="0"/>
                <a:cs typeface="Times New Roman" pitchFamily="18" charset="0"/>
              </a:rPr>
              <a:t> Mit tesz a könyvtár, hogy stratégiáját megismertesse és</a:t>
            </a:r>
          </a:p>
          <a:p>
            <a:pPr algn="just">
              <a:lnSpc>
                <a:spcPts val="1375"/>
              </a:lnSpc>
              <a:buNone/>
            </a:pPr>
            <a:r>
              <a:rPr lang="hu-HU" sz="2000" b="1" dirty="0">
                <a:latin typeface="Calibri" pitchFamily="34" charset="0"/>
                <a:cs typeface="Times New Roman" pitchFamily="18" charset="0"/>
              </a:rPr>
              <a:t>     megvalósítsa az egész szervezetben, a kulcsfolyamatok</a:t>
            </a:r>
          </a:p>
          <a:p>
            <a:pPr algn="just">
              <a:lnSpc>
                <a:spcPts val="1375"/>
              </a:lnSpc>
              <a:buNone/>
            </a:pPr>
            <a:r>
              <a:rPr lang="hu-HU" sz="2000" b="1" dirty="0">
                <a:latin typeface="Calibri" pitchFamily="34" charset="0"/>
                <a:cs typeface="Times New Roman" pitchFamily="18" charset="0"/>
              </a:rPr>
              <a:t>     rendszerén keresztül?</a:t>
            </a:r>
          </a:p>
          <a:p>
            <a:pPr algn="just">
              <a:lnSpc>
                <a:spcPts val="1375"/>
              </a:lnSpc>
            </a:pPr>
            <a:r>
              <a:rPr lang="hu-HU" sz="2000" dirty="0" smtClean="0">
                <a:solidFill>
                  <a:schemeClr val="tx2"/>
                </a:solidFill>
                <a:latin typeface="Calibri" pitchFamily="34" charset="0"/>
                <a:cs typeface="Times New Roman" pitchFamily="18" charset="0"/>
              </a:rPr>
              <a:t>Rendszeres </a:t>
            </a:r>
            <a:r>
              <a:rPr lang="hu-HU" sz="2000" dirty="0">
                <a:solidFill>
                  <a:schemeClr val="tx2"/>
                </a:solidFill>
                <a:latin typeface="Calibri" pitchFamily="34" charset="0"/>
                <a:cs typeface="Times New Roman" pitchFamily="18" charset="0"/>
              </a:rPr>
              <a:t>belső információ a munkatársaknak, </a:t>
            </a:r>
            <a:endParaRPr lang="hu-HU" sz="2000" dirty="0" smtClean="0">
              <a:solidFill>
                <a:schemeClr val="tx2"/>
              </a:solidFill>
              <a:latin typeface="Calibri" pitchFamily="34" charset="0"/>
              <a:cs typeface="Times New Roman" pitchFamily="18" charset="0"/>
            </a:endParaRPr>
          </a:p>
          <a:p>
            <a:pPr algn="just">
              <a:lnSpc>
                <a:spcPts val="1375"/>
              </a:lnSpc>
            </a:pPr>
            <a:r>
              <a:rPr lang="hu-HU" sz="2000" dirty="0" smtClean="0">
                <a:solidFill>
                  <a:schemeClr val="tx2"/>
                </a:solidFill>
                <a:latin typeface="Calibri" pitchFamily="34" charset="0"/>
                <a:cs typeface="Times New Roman" pitchFamily="18" charset="0"/>
              </a:rPr>
              <a:t>külső </a:t>
            </a:r>
            <a:r>
              <a:rPr lang="hu-HU" sz="2000" dirty="0">
                <a:solidFill>
                  <a:schemeClr val="tx2"/>
                </a:solidFill>
                <a:latin typeface="Calibri" pitchFamily="34" charset="0"/>
                <a:cs typeface="Times New Roman" pitchFamily="18" charset="0"/>
              </a:rPr>
              <a:t>információ a fenntartónak, értekezletek, </a:t>
            </a:r>
            <a:endParaRPr lang="hu-HU" sz="20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hu-HU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>
                <a:solidFill>
                  <a:prstClr val="black">
                    <a:tint val="75000"/>
                  </a:prstClr>
                </a:solidFill>
              </a:rPr>
              <a:t>Skaliczki Judit: A Minősített Könyvtár Cím pályázat</a:t>
            </a:r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AD175-0F2A-4D9B-8D75-15871291F658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34</a:t>
            </a:fld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5580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/>
            </a:r>
            <a:br>
              <a:rPr lang="hu-HU" dirty="0" smtClean="0"/>
            </a:br>
            <a:r>
              <a:rPr lang="hu-HU" b="1" dirty="0" smtClean="0">
                <a:solidFill>
                  <a:srgbClr val="C00000"/>
                </a:solidFill>
              </a:rPr>
              <a:t>Az 2. kritérium kötelező dokumentumai</a:t>
            </a:r>
            <a:endParaRPr lang="hu-HU" b="1" dirty="0">
              <a:solidFill>
                <a:srgbClr val="C00000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hu-HU" dirty="0" smtClean="0"/>
          </a:p>
          <a:p>
            <a:endParaRPr lang="hu-HU" dirty="0" smtClean="0"/>
          </a:p>
          <a:p>
            <a:r>
              <a:rPr lang="hu-HU" dirty="0" smtClean="0"/>
              <a:t>A könyvtár stratégiai terve (benne: PGTTJ, SWOT, Jövőkép, Küldetés, célok, a megvalósításukhoz szükséges feladatok)</a:t>
            </a:r>
          </a:p>
          <a:p>
            <a:endParaRPr lang="hu-HU" dirty="0" smtClean="0"/>
          </a:p>
          <a:p>
            <a:r>
              <a:rPr lang="hu-HU" dirty="0" smtClean="0"/>
              <a:t>Éves cselekvési tervek, beszámolók a tárgyévre és az előző évre vonatkozóan</a:t>
            </a:r>
            <a:endParaRPr lang="hu-HU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Skaliczki Judit: A Minősített Könyvtár Cím pályázat</a:t>
            </a:r>
            <a:endParaRPr lang="hu-HU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AD175-0F2A-4D9B-8D75-15871291F658}" type="slidenum">
              <a:rPr lang="hu-HU" smtClean="0"/>
              <a:pPr/>
              <a:t>35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620015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Élőláb helye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hu-HU" smtClean="0"/>
              <a:t>Skaliczki Judit: A Minősített Könyvtár Cím pályázat</a:t>
            </a:r>
          </a:p>
        </p:txBody>
      </p:sp>
      <p:sp>
        <p:nvSpPr>
          <p:cNvPr id="14339" name="Dia számának hely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88E7CAE-8F16-4A8F-85B3-FF10747DDA26}" type="slidenum">
              <a:rPr lang="hu-HU" smtClean="0"/>
              <a:pPr/>
              <a:t>36</a:t>
            </a:fld>
            <a:endParaRPr lang="hu-HU" smtClean="0"/>
          </a:p>
        </p:txBody>
      </p:sp>
      <p:sp>
        <p:nvSpPr>
          <p:cNvPr id="30724" name="Rectangle 2"/>
          <p:cNvSpPr>
            <a:spLocks noGrp="1" noChangeArrowheads="1"/>
          </p:cNvSpPr>
          <p:nvPr>
            <p:ph type="title"/>
          </p:nvPr>
        </p:nvSpPr>
        <p:spPr>
          <a:xfrm>
            <a:off x="2927351" y="404813"/>
            <a:ext cx="7313613" cy="11430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hu-HU" b="1" dirty="0" smtClean="0">
                <a:solidFill>
                  <a:schemeClr val="tx2"/>
                </a:solidFill>
                <a:latin typeface="Verdana"/>
                <a:ea typeface="+mn-ea"/>
                <a:cs typeface="+mn-cs"/>
              </a:rPr>
              <a:t/>
            </a:r>
            <a:br>
              <a:rPr lang="hu-HU" b="1" dirty="0" smtClean="0">
                <a:solidFill>
                  <a:schemeClr val="tx2"/>
                </a:solidFill>
                <a:latin typeface="Verdana"/>
                <a:ea typeface="+mn-ea"/>
                <a:cs typeface="+mn-cs"/>
              </a:rPr>
            </a:br>
            <a:r>
              <a:rPr lang="hu-HU" sz="4000" b="1" dirty="0">
                <a:solidFill>
                  <a:srgbClr val="C00000"/>
                </a:solidFill>
                <a:latin typeface="Verdana"/>
                <a:ea typeface="+mn-ea"/>
                <a:cs typeface="+mn-cs"/>
              </a:rPr>
              <a:t>3. Emberi erőforrás</a:t>
            </a:r>
            <a:endParaRPr lang="hu-HU" sz="4000" b="1" dirty="0">
              <a:solidFill>
                <a:srgbClr val="C00000"/>
              </a:solidFill>
              <a:latin typeface="Verdana" pitchFamily="34" charset="0"/>
            </a:endParaRPr>
          </a:p>
        </p:txBody>
      </p:sp>
      <p:sp>
        <p:nvSpPr>
          <p:cNvPr id="1434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79577" y="2132857"/>
            <a:ext cx="7928049" cy="3809157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hu-HU" sz="2000" dirty="0"/>
          </a:p>
          <a:p>
            <a:pPr eaLnBrk="1" hangingPunct="1">
              <a:buFont typeface="Wingdings" pitchFamily="2" charset="2"/>
              <a:buNone/>
            </a:pPr>
            <a:r>
              <a:rPr lang="hu-HU" sz="2400" b="1" dirty="0">
                <a:solidFill>
                  <a:srgbClr val="FF0000"/>
                </a:solidFill>
              </a:rPr>
              <a:t>M</a:t>
            </a:r>
            <a:r>
              <a:rPr lang="hu-HU" sz="2400" b="1" dirty="0"/>
              <a:t>: </a:t>
            </a:r>
            <a:r>
              <a:rPr lang="hu-HU" sz="2400" dirty="0"/>
              <a:t>a könyvtár sikerességének záloga</a:t>
            </a:r>
          </a:p>
          <a:p>
            <a:pPr eaLnBrk="1" hangingPunct="1">
              <a:buFont typeface="Wingdings" pitchFamily="2" charset="2"/>
              <a:buNone/>
            </a:pPr>
            <a:endParaRPr lang="hu-HU" sz="2400" dirty="0"/>
          </a:p>
          <a:p>
            <a:pPr eaLnBrk="1" hangingPunct="1">
              <a:buFont typeface="Wingdings" pitchFamily="2" charset="2"/>
              <a:buNone/>
            </a:pPr>
            <a:r>
              <a:rPr lang="hu-HU" sz="2400" dirty="0"/>
              <a:t> </a:t>
            </a:r>
          </a:p>
          <a:p>
            <a:pPr eaLnBrk="1" hangingPunct="1">
              <a:buFont typeface="Wingdings" pitchFamily="2" charset="2"/>
              <a:buNone/>
            </a:pPr>
            <a:r>
              <a:rPr lang="hu-HU" sz="2400" b="1" dirty="0">
                <a:solidFill>
                  <a:srgbClr val="FF0000"/>
                </a:solidFill>
              </a:rPr>
              <a:t>K</a:t>
            </a:r>
            <a:r>
              <a:rPr lang="hu-HU" sz="2400" b="1" dirty="0"/>
              <a:t>: </a:t>
            </a:r>
            <a:r>
              <a:rPr lang="hu-HU" sz="2400" dirty="0"/>
              <a:t>kreativitás, kezdeményezés, örömmel végzett munka</a:t>
            </a:r>
          </a:p>
          <a:p>
            <a:pPr eaLnBrk="1" hangingPunct="1">
              <a:buFont typeface="Wingdings" pitchFamily="2" charset="2"/>
              <a:buNone/>
            </a:pPr>
            <a:endParaRPr lang="hu-HU" sz="2000" dirty="0"/>
          </a:p>
        </p:txBody>
      </p:sp>
    </p:spTree>
    <p:extLst>
      <p:ext uri="{BB962C8B-B14F-4D97-AF65-F5344CB8AC3E}">
        <p14:creationId xmlns:p14="http://schemas.microsoft.com/office/powerpoint/2010/main" val="3186905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991544" y="260648"/>
            <a:ext cx="8219256" cy="1417638"/>
          </a:xfrm>
        </p:spPr>
        <p:txBody>
          <a:bodyPr>
            <a:normAutofit/>
          </a:bodyPr>
          <a:lstStyle/>
          <a:p>
            <a:r>
              <a:rPr lang="hu-HU" b="1" dirty="0" smtClean="0">
                <a:solidFill>
                  <a:schemeClr val="accent4"/>
                </a:solidFill>
              </a:rPr>
              <a:t>Alkritériumok és</a:t>
            </a:r>
            <a:r>
              <a:rPr lang="hu-HU" b="1" dirty="0" smtClean="0">
                <a:solidFill>
                  <a:srgbClr val="0070C0"/>
                </a:solidFill>
              </a:rPr>
              <a:t>  </a:t>
            </a:r>
            <a:r>
              <a:rPr lang="hu-HU" b="1" dirty="0" smtClean="0">
                <a:solidFill>
                  <a:srgbClr val="FF5050"/>
                </a:solidFill>
              </a:rPr>
              <a:t>a lehetséges erősségek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573967" y="1454047"/>
            <a:ext cx="8503161" cy="4988750"/>
          </a:xfrm>
        </p:spPr>
        <p:txBody>
          <a:bodyPr/>
          <a:lstStyle/>
          <a:p>
            <a:pPr algn="just">
              <a:lnSpc>
                <a:spcPts val="1375"/>
              </a:lnSpc>
              <a:buNone/>
            </a:pPr>
            <a:r>
              <a:rPr lang="hu-HU" sz="2000" b="1" dirty="0">
                <a:solidFill>
                  <a:schemeClr val="tx2"/>
                </a:solidFill>
                <a:latin typeface="Calibri" pitchFamily="34" charset="0"/>
                <a:cs typeface="Times New Roman" pitchFamily="18" charset="0"/>
              </a:rPr>
              <a:t>3.1.</a:t>
            </a:r>
            <a:r>
              <a:rPr lang="hu-HU" sz="2000" b="1" dirty="0">
                <a:latin typeface="Calibri" pitchFamily="34" charset="0"/>
                <a:cs typeface="Times New Roman" pitchFamily="18" charset="0"/>
              </a:rPr>
              <a:t> Mit tesz a könyvtár annak érdekében, hogy stratégiájával</a:t>
            </a:r>
          </a:p>
          <a:p>
            <a:pPr algn="just">
              <a:lnSpc>
                <a:spcPts val="1375"/>
              </a:lnSpc>
              <a:buNone/>
            </a:pPr>
            <a:r>
              <a:rPr lang="hu-HU" sz="2000" b="1" dirty="0">
                <a:latin typeface="Calibri" pitchFamily="34" charset="0"/>
                <a:cs typeface="Times New Roman" pitchFamily="18" charset="0"/>
              </a:rPr>
              <a:t>      összhangban tervezze, működtesse emberi erőforrás</a:t>
            </a:r>
          </a:p>
          <a:p>
            <a:pPr algn="just">
              <a:lnSpc>
                <a:spcPts val="1375"/>
              </a:lnSpc>
              <a:buNone/>
            </a:pPr>
            <a:r>
              <a:rPr lang="hu-HU" sz="2000" b="1" dirty="0">
                <a:latin typeface="Calibri" pitchFamily="34" charset="0"/>
                <a:cs typeface="Times New Roman" pitchFamily="18" charset="0"/>
              </a:rPr>
              <a:t>      politikáját? </a:t>
            </a:r>
          </a:p>
          <a:p>
            <a:pPr algn="just">
              <a:lnSpc>
                <a:spcPts val="1375"/>
              </a:lnSpc>
              <a:buNone/>
            </a:pPr>
            <a:r>
              <a:rPr lang="hu-HU" sz="2000" b="1" dirty="0">
                <a:latin typeface="Calibri" pitchFamily="34" charset="0"/>
                <a:cs typeface="Times New Roman" pitchFamily="18" charset="0"/>
              </a:rPr>
              <a:t>       </a:t>
            </a:r>
            <a:endParaRPr lang="hu-HU" sz="2000" b="1" dirty="0">
              <a:solidFill>
                <a:schemeClr val="tx2"/>
              </a:solidFill>
              <a:latin typeface="Calibri" pitchFamily="34" charset="0"/>
              <a:cs typeface="Times New Roman" pitchFamily="18" charset="0"/>
            </a:endParaRPr>
          </a:p>
          <a:p>
            <a:pPr algn="just">
              <a:lnSpc>
                <a:spcPts val="1375"/>
              </a:lnSpc>
            </a:pPr>
            <a:r>
              <a:rPr lang="hu-HU" sz="2000" dirty="0" smtClean="0">
                <a:solidFill>
                  <a:schemeClr val="tx2"/>
                </a:solidFill>
                <a:latin typeface="Calibri" pitchFamily="34" charset="0"/>
                <a:cs typeface="Times New Roman" pitchFamily="18" charset="0"/>
              </a:rPr>
              <a:t>Egyenlő </a:t>
            </a:r>
            <a:r>
              <a:rPr lang="hu-HU" sz="2000" dirty="0">
                <a:solidFill>
                  <a:schemeClr val="tx2"/>
                </a:solidFill>
                <a:latin typeface="Calibri" pitchFamily="34" charset="0"/>
                <a:cs typeface="Times New Roman" pitchFamily="18" charset="0"/>
              </a:rPr>
              <a:t>bánásmód elve a szervezetben,  </a:t>
            </a:r>
            <a:endParaRPr lang="hu-HU" sz="2000" dirty="0" smtClean="0">
              <a:solidFill>
                <a:schemeClr val="tx2"/>
              </a:solidFill>
              <a:latin typeface="Calibri" pitchFamily="34" charset="0"/>
              <a:cs typeface="Times New Roman" pitchFamily="18" charset="0"/>
            </a:endParaRPr>
          </a:p>
          <a:p>
            <a:pPr algn="just">
              <a:lnSpc>
                <a:spcPts val="1375"/>
              </a:lnSpc>
            </a:pPr>
            <a:r>
              <a:rPr lang="hu-HU" sz="2000" dirty="0" smtClean="0">
                <a:solidFill>
                  <a:schemeClr val="tx2"/>
                </a:solidFill>
                <a:latin typeface="Calibri" pitchFamily="34" charset="0"/>
                <a:cs typeface="Times New Roman" pitchFamily="18" charset="0"/>
              </a:rPr>
              <a:t>A </a:t>
            </a:r>
            <a:r>
              <a:rPr lang="hu-HU" sz="2000" dirty="0">
                <a:solidFill>
                  <a:schemeClr val="tx2"/>
                </a:solidFill>
                <a:latin typeface="Calibri" pitchFamily="34" charset="0"/>
                <a:cs typeface="Times New Roman" pitchFamily="18" charset="0"/>
              </a:rPr>
              <a:t>humánerőforrás menedzselésére különös figyelem, </a:t>
            </a:r>
            <a:endParaRPr lang="hu-HU" sz="2000" dirty="0" smtClean="0">
              <a:solidFill>
                <a:schemeClr val="tx2"/>
              </a:solidFill>
              <a:latin typeface="Calibri" pitchFamily="34" charset="0"/>
              <a:cs typeface="Times New Roman" pitchFamily="18" charset="0"/>
            </a:endParaRPr>
          </a:p>
          <a:p>
            <a:pPr algn="just">
              <a:lnSpc>
                <a:spcPts val="1375"/>
              </a:lnSpc>
            </a:pPr>
            <a:r>
              <a:rPr lang="hu-HU" sz="2000" dirty="0" smtClean="0">
                <a:solidFill>
                  <a:schemeClr val="tx2"/>
                </a:solidFill>
                <a:latin typeface="Calibri" pitchFamily="34" charset="0"/>
                <a:cs typeface="Times New Roman" pitchFamily="18" charset="0"/>
              </a:rPr>
              <a:t>A </a:t>
            </a:r>
            <a:r>
              <a:rPr lang="hu-HU" sz="2000" dirty="0">
                <a:solidFill>
                  <a:schemeClr val="tx2"/>
                </a:solidFill>
                <a:latin typeface="Calibri" pitchFamily="34" charset="0"/>
                <a:cs typeface="Times New Roman" pitchFamily="18" charset="0"/>
              </a:rPr>
              <a:t>vezetés ösztönzi az új elgondolásokat.</a:t>
            </a:r>
            <a:endParaRPr lang="hu-HU" sz="2000" dirty="0">
              <a:latin typeface="Calibri" pitchFamily="34" charset="0"/>
              <a:cs typeface="Times New Roman" pitchFamily="18" charset="0"/>
            </a:endParaRPr>
          </a:p>
          <a:p>
            <a:pPr algn="just">
              <a:lnSpc>
                <a:spcPts val="1375"/>
              </a:lnSpc>
              <a:buNone/>
            </a:pPr>
            <a:endParaRPr lang="hu-HU" sz="2000" b="1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ts val="1375"/>
              </a:lnSpc>
              <a:buNone/>
            </a:pPr>
            <a:r>
              <a:rPr lang="hu-HU" sz="2000" b="1" dirty="0">
                <a:solidFill>
                  <a:schemeClr val="tx2"/>
                </a:solidFill>
                <a:latin typeface="Calibri" pitchFamily="34" charset="0"/>
                <a:cs typeface="Times New Roman" pitchFamily="18" charset="0"/>
              </a:rPr>
              <a:t>3.2.</a:t>
            </a:r>
            <a:r>
              <a:rPr lang="hu-HU" sz="2000" b="1" dirty="0">
                <a:latin typeface="Calibri" pitchFamily="34" charset="0"/>
                <a:cs typeface="Times New Roman" pitchFamily="18" charset="0"/>
              </a:rPr>
              <a:t> Mit tesz a könyvtár a munkatársak szakmai tudásának,</a:t>
            </a:r>
          </a:p>
          <a:p>
            <a:pPr algn="just">
              <a:lnSpc>
                <a:spcPts val="1375"/>
              </a:lnSpc>
              <a:buNone/>
            </a:pPr>
            <a:r>
              <a:rPr lang="hu-HU" sz="2000" b="1" dirty="0">
                <a:latin typeface="Calibri" pitchFamily="34" charset="0"/>
                <a:cs typeface="Times New Roman" pitchFamily="18" charset="0"/>
              </a:rPr>
              <a:t>      felkészültségének és kompetenciájának meghatározása,</a:t>
            </a:r>
          </a:p>
          <a:p>
            <a:pPr algn="just">
              <a:lnSpc>
                <a:spcPts val="1375"/>
              </a:lnSpc>
              <a:buNone/>
            </a:pPr>
            <a:r>
              <a:rPr lang="hu-HU" sz="2000" b="1" dirty="0">
                <a:latin typeface="Calibri" pitchFamily="34" charset="0"/>
                <a:cs typeface="Times New Roman" pitchFamily="18" charset="0"/>
              </a:rPr>
              <a:t>      továbbfejlesztése és szinten tartása érdekében? </a:t>
            </a:r>
            <a:endParaRPr lang="hu-HU" sz="2000" b="1" dirty="0" smtClean="0">
              <a:latin typeface="Calibri" pitchFamily="34" charset="0"/>
              <a:cs typeface="Times New Roman" pitchFamily="18" charset="0"/>
            </a:endParaRPr>
          </a:p>
          <a:p>
            <a:pPr algn="just">
              <a:lnSpc>
                <a:spcPts val="1375"/>
              </a:lnSpc>
              <a:buNone/>
            </a:pPr>
            <a:endParaRPr lang="hu-HU" sz="2000" b="1" dirty="0">
              <a:latin typeface="Calibri" pitchFamily="34" charset="0"/>
              <a:cs typeface="Times New Roman" pitchFamily="18" charset="0"/>
            </a:endParaRP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hu-HU" dirty="0" smtClean="0"/>
              <a:t> </a:t>
            </a:r>
            <a:r>
              <a:rPr lang="hu-HU" sz="2000" dirty="0" smtClean="0">
                <a:solidFill>
                  <a:schemeClr val="tx2"/>
                </a:solidFill>
                <a:latin typeface="Calibri" panose="020F0502020204030204" pitchFamily="34" charset="0"/>
              </a:rPr>
              <a:t>A </a:t>
            </a:r>
            <a:r>
              <a:rPr lang="hu-HU" sz="2000" dirty="0">
                <a:solidFill>
                  <a:schemeClr val="tx2"/>
                </a:solidFill>
                <a:latin typeface="Calibri" panose="020F0502020204030204" pitchFamily="34" charset="0"/>
              </a:rPr>
              <a:t>vezetés ösztönzi és támogatja  a munkatársak képzését (EU-s források</a:t>
            </a:r>
            <a:r>
              <a:rPr lang="hu-HU" sz="2000" dirty="0" smtClean="0">
                <a:solidFill>
                  <a:schemeClr val="tx2"/>
                </a:solidFill>
                <a:latin typeface="Calibri" panose="020F0502020204030204" pitchFamily="34" charset="0"/>
              </a:rPr>
              <a:t>),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hu-HU" sz="2000" dirty="0" smtClean="0">
                <a:solidFill>
                  <a:schemeClr val="tx2"/>
                </a:solidFill>
                <a:latin typeface="Calibri" panose="020F0502020204030204" pitchFamily="34" charset="0"/>
              </a:rPr>
              <a:t>A </a:t>
            </a:r>
            <a:r>
              <a:rPr lang="hu-HU" sz="2000" dirty="0">
                <a:solidFill>
                  <a:schemeClr val="tx2"/>
                </a:solidFill>
                <a:latin typeface="Calibri" panose="020F0502020204030204" pitchFamily="34" charset="0"/>
              </a:rPr>
              <a:t>szervezeti kultúrában érték a szakmai tudás,  az új ismeretek megszerzése, más könyvtárak jó gyakorlatának megismerése</a:t>
            </a:r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>
                <a:solidFill>
                  <a:prstClr val="black">
                    <a:tint val="75000"/>
                  </a:prstClr>
                </a:solidFill>
              </a:rPr>
              <a:t>Skaliczki Judit: A Minősített Könyvtár Cím pályázat</a:t>
            </a:r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AD175-0F2A-4D9B-8D75-15871291F658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37</a:t>
            </a:fld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9179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3999" y="-69319"/>
            <a:ext cx="8291264" cy="1714202"/>
          </a:xfrm>
        </p:spPr>
        <p:txBody>
          <a:bodyPr>
            <a:normAutofit fontScale="90000"/>
          </a:bodyPr>
          <a:lstStyle/>
          <a:p>
            <a:r>
              <a:rPr lang="hu-HU" b="1" dirty="0" smtClean="0">
                <a:solidFill>
                  <a:srgbClr val="0070C0"/>
                </a:solidFill>
              </a:rPr>
              <a:t/>
            </a:r>
            <a:br>
              <a:rPr lang="hu-HU" b="1" dirty="0" smtClean="0">
                <a:solidFill>
                  <a:srgbClr val="0070C0"/>
                </a:solidFill>
              </a:rPr>
            </a:br>
            <a:r>
              <a:rPr lang="hu-HU" b="1" dirty="0" smtClean="0">
                <a:solidFill>
                  <a:schemeClr val="accent4"/>
                </a:solidFill>
              </a:rPr>
              <a:t>Alkritériumok és</a:t>
            </a:r>
            <a:r>
              <a:rPr lang="hu-HU" b="1" dirty="0" smtClean="0">
                <a:solidFill>
                  <a:srgbClr val="0070C0"/>
                </a:solidFill>
              </a:rPr>
              <a:t>  </a:t>
            </a:r>
            <a:r>
              <a:rPr lang="hu-HU" b="1" dirty="0" smtClean="0">
                <a:solidFill>
                  <a:srgbClr val="FF5050"/>
                </a:solidFill>
              </a:rPr>
              <a:t>a lehetséges erősségek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668463" y="1484027"/>
            <a:ext cx="8542337" cy="4642138"/>
          </a:xfrm>
        </p:spPr>
        <p:txBody>
          <a:bodyPr>
            <a:normAutofit fontScale="32500" lnSpcReduction="20000"/>
          </a:bodyPr>
          <a:lstStyle/>
          <a:p>
            <a:pPr algn="just">
              <a:lnSpc>
                <a:spcPts val="1375"/>
              </a:lnSpc>
              <a:buNone/>
            </a:pPr>
            <a:r>
              <a:rPr lang="hu-HU" sz="8000" b="1" dirty="0">
                <a:solidFill>
                  <a:schemeClr val="tx2"/>
                </a:solidFill>
                <a:latin typeface="Calibri" pitchFamily="34" charset="0"/>
                <a:cs typeface="Times New Roman" pitchFamily="18" charset="0"/>
              </a:rPr>
              <a:t>3.3.</a:t>
            </a:r>
            <a:r>
              <a:rPr lang="hu-HU" sz="80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hu-HU" sz="7400" b="1" dirty="0">
                <a:latin typeface="Calibri" pitchFamily="34" charset="0"/>
                <a:cs typeface="Times New Roman" pitchFamily="18" charset="0"/>
              </a:rPr>
              <a:t>Mit tesz a könyvtár annak érdekében, hogy bevonja a</a:t>
            </a:r>
          </a:p>
          <a:p>
            <a:pPr algn="just">
              <a:lnSpc>
                <a:spcPts val="1375"/>
              </a:lnSpc>
              <a:buNone/>
            </a:pPr>
            <a:r>
              <a:rPr lang="hu-HU" sz="7400" b="1" dirty="0">
                <a:latin typeface="Calibri" pitchFamily="34" charset="0"/>
                <a:cs typeface="Times New Roman" pitchFamily="18" charset="0"/>
              </a:rPr>
              <a:t>      munkatársakat a folyamatokba a párbeszéd erősítésével és</a:t>
            </a:r>
          </a:p>
          <a:p>
            <a:pPr algn="just">
              <a:lnSpc>
                <a:spcPts val="1375"/>
              </a:lnSpc>
              <a:buNone/>
            </a:pPr>
            <a:r>
              <a:rPr lang="hu-HU" sz="7400" b="1" dirty="0">
                <a:latin typeface="Calibri" pitchFamily="34" charset="0"/>
                <a:cs typeface="Times New Roman" pitchFamily="18" charset="0"/>
              </a:rPr>
              <a:t>      egyes hatáskörök átruházásának segítségével? </a:t>
            </a:r>
            <a:endParaRPr lang="hu-HU" sz="7400" b="1" dirty="0" smtClean="0">
              <a:latin typeface="Calibri" pitchFamily="34" charset="0"/>
              <a:cs typeface="Times New Roman" pitchFamily="18" charset="0"/>
            </a:endParaRPr>
          </a:p>
          <a:p>
            <a:pPr algn="just">
              <a:lnSpc>
                <a:spcPts val="1375"/>
              </a:lnSpc>
              <a:buNone/>
            </a:pPr>
            <a:endParaRPr lang="hu-HU" sz="8000" b="1" dirty="0">
              <a:latin typeface="Calibri" pitchFamily="34" charset="0"/>
              <a:cs typeface="Times New Roman" pitchFamily="18" charset="0"/>
            </a:endParaRPr>
          </a:p>
          <a:p>
            <a:pPr algn="just">
              <a:lnSpc>
                <a:spcPts val="1375"/>
              </a:lnSpc>
            </a:pPr>
            <a:r>
              <a:rPr lang="hu-HU" sz="6200" dirty="0" smtClean="0">
                <a:solidFill>
                  <a:schemeClr val="tx2"/>
                </a:solidFill>
                <a:latin typeface="Calibri" pitchFamily="34" charset="0"/>
                <a:cs typeface="Times New Roman" pitchFamily="18" charset="0"/>
              </a:rPr>
              <a:t>A </a:t>
            </a:r>
            <a:r>
              <a:rPr lang="hu-HU" sz="6200" dirty="0">
                <a:solidFill>
                  <a:schemeClr val="tx2"/>
                </a:solidFill>
                <a:latin typeface="Calibri" pitchFamily="34" charset="0"/>
                <a:cs typeface="Times New Roman" pitchFamily="18" charset="0"/>
              </a:rPr>
              <a:t>munkatársak részt vesznek a fejlesztéseket meghatározó, a </a:t>
            </a:r>
            <a:r>
              <a:rPr lang="hu-HU" sz="6200" dirty="0" smtClean="0">
                <a:solidFill>
                  <a:schemeClr val="tx2"/>
                </a:solidFill>
                <a:latin typeface="Calibri" pitchFamily="34" charset="0"/>
                <a:cs typeface="Times New Roman" pitchFamily="18" charset="0"/>
              </a:rPr>
              <a:t>stratégiát kialakító </a:t>
            </a:r>
            <a:r>
              <a:rPr lang="hu-HU" sz="6200" dirty="0">
                <a:solidFill>
                  <a:schemeClr val="tx2"/>
                </a:solidFill>
                <a:latin typeface="Calibri" pitchFamily="34" charset="0"/>
                <a:cs typeface="Times New Roman" pitchFamily="18" charset="0"/>
              </a:rPr>
              <a:t>munkacsoportokban</a:t>
            </a:r>
            <a:r>
              <a:rPr lang="hu-HU" sz="6200" dirty="0" smtClean="0">
                <a:solidFill>
                  <a:schemeClr val="tx2"/>
                </a:solidFill>
                <a:latin typeface="Calibri" pitchFamily="34" charset="0"/>
                <a:cs typeface="Times New Roman" pitchFamily="18" charset="0"/>
              </a:rPr>
              <a:t>,</a:t>
            </a:r>
          </a:p>
          <a:p>
            <a:pPr algn="just">
              <a:lnSpc>
                <a:spcPts val="1375"/>
              </a:lnSpc>
            </a:pPr>
            <a:r>
              <a:rPr lang="hu-HU" sz="6200" dirty="0" smtClean="0">
                <a:solidFill>
                  <a:schemeClr val="tx2"/>
                </a:solidFill>
                <a:latin typeface="Calibri" pitchFamily="34" charset="0"/>
                <a:cs typeface="Times New Roman" pitchFamily="18" charset="0"/>
              </a:rPr>
              <a:t>A pályázatok </a:t>
            </a:r>
            <a:r>
              <a:rPr lang="hu-HU" sz="6200" dirty="0">
                <a:solidFill>
                  <a:schemeClr val="tx2"/>
                </a:solidFill>
                <a:latin typeface="Calibri" pitchFamily="34" charset="0"/>
                <a:cs typeface="Times New Roman" pitchFamily="18" charset="0"/>
              </a:rPr>
              <a:t>írásában. </a:t>
            </a:r>
            <a:endParaRPr lang="hu-HU" sz="6200" dirty="0" smtClean="0">
              <a:solidFill>
                <a:schemeClr val="tx2"/>
              </a:solidFill>
              <a:latin typeface="Calibri" pitchFamily="34" charset="0"/>
              <a:cs typeface="Times New Roman" pitchFamily="18" charset="0"/>
            </a:endParaRPr>
          </a:p>
          <a:p>
            <a:pPr algn="just">
              <a:lnSpc>
                <a:spcPts val="1375"/>
              </a:lnSpc>
            </a:pPr>
            <a:r>
              <a:rPr lang="hu-HU" sz="6200" dirty="0" smtClean="0">
                <a:solidFill>
                  <a:schemeClr val="tx2"/>
                </a:solidFill>
                <a:latin typeface="Calibri" pitchFamily="34" charset="0"/>
                <a:cs typeface="Times New Roman" pitchFamily="18" charset="0"/>
              </a:rPr>
              <a:t>A változó projektcsoportokban </a:t>
            </a:r>
            <a:r>
              <a:rPr lang="hu-HU" sz="6200" dirty="0">
                <a:solidFill>
                  <a:schemeClr val="tx2"/>
                </a:solidFill>
                <a:latin typeface="Calibri" pitchFamily="34" charset="0"/>
                <a:cs typeface="Times New Roman" pitchFamily="18" charset="0"/>
              </a:rPr>
              <a:t>való </a:t>
            </a:r>
            <a:r>
              <a:rPr lang="hu-HU" sz="6200" dirty="0" smtClean="0">
                <a:solidFill>
                  <a:schemeClr val="tx2"/>
                </a:solidFill>
                <a:latin typeface="Calibri" pitchFamily="34" charset="0"/>
                <a:cs typeface="Times New Roman" pitchFamily="18" charset="0"/>
              </a:rPr>
              <a:t>részvétel </a:t>
            </a:r>
            <a:r>
              <a:rPr lang="hu-HU" sz="6200" dirty="0">
                <a:solidFill>
                  <a:schemeClr val="tx2"/>
                </a:solidFill>
                <a:latin typeface="Calibri" pitchFamily="34" charset="0"/>
                <a:cs typeface="Times New Roman" pitchFamily="18" charset="0"/>
              </a:rPr>
              <a:t>biztosítja a könyvtár teljes célrendszerének </a:t>
            </a:r>
            <a:r>
              <a:rPr lang="hu-HU" sz="6200" dirty="0" smtClean="0">
                <a:solidFill>
                  <a:schemeClr val="tx2"/>
                </a:solidFill>
                <a:latin typeface="Calibri" pitchFamily="34" charset="0"/>
                <a:cs typeface="Times New Roman" pitchFamily="18" charset="0"/>
              </a:rPr>
              <a:t>megismerésé</a:t>
            </a:r>
            <a:endParaRPr lang="hu-HU" sz="6200" b="1" dirty="0">
              <a:latin typeface="Calibri" pitchFamily="34" charset="0"/>
              <a:cs typeface="Times New Roman" pitchFamily="18" charset="0"/>
            </a:endParaRPr>
          </a:p>
          <a:p>
            <a:pPr algn="just">
              <a:lnSpc>
                <a:spcPts val="1375"/>
              </a:lnSpc>
              <a:buNone/>
            </a:pPr>
            <a:endParaRPr lang="hu-HU" sz="8000" b="1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ts val="1375"/>
              </a:lnSpc>
              <a:buNone/>
            </a:pPr>
            <a:r>
              <a:rPr lang="hu-HU" sz="8000" b="1" dirty="0">
                <a:solidFill>
                  <a:schemeClr val="tx2"/>
                </a:solidFill>
                <a:latin typeface="Calibri" pitchFamily="34" charset="0"/>
                <a:cs typeface="Times New Roman" pitchFamily="18" charset="0"/>
              </a:rPr>
              <a:t>3.4</a:t>
            </a:r>
            <a:r>
              <a:rPr lang="hu-HU" sz="8000" b="1" dirty="0">
                <a:latin typeface="Calibri" pitchFamily="34" charset="0"/>
                <a:cs typeface="Times New Roman" pitchFamily="18" charset="0"/>
              </a:rPr>
              <a:t> Mit tesz a könyvtár a munkatársak teljesítményének</a:t>
            </a:r>
          </a:p>
          <a:p>
            <a:pPr algn="just">
              <a:lnSpc>
                <a:spcPts val="1375"/>
              </a:lnSpc>
              <a:buNone/>
            </a:pPr>
            <a:r>
              <a:rPr lang="hu-HU" sz="8000" b="1" dirty="0">
                <a:latin typeface="Calibri" pitchFamily="34" charset="0"/>
                <a:cs typeface="Times New Roman" pitchFamily="18" charset="0"/>
              </a:rPr>
              <a:t>      elismerése, értékelése és jutalmazása érdekében? </a:t>
            </a:r>
            <a:endParaRPr lang="hu-HU" sz="8000" b="1" dirty="0" smtClean="0">
              <a:latin typeface="Calibri" pitchFamily="34" charset="0"/>
              <a:cs typeface="Times New Roman" pitchFamily="18" charset="0"/>
            </a:endParaRPr>
          </a:p>
          <a:p>
            <a:pPr algn="just">
              <a:lnSpc>
                <a:spcPts val="1375"/>
              </a:lnSpc>
              <a:buNone/>
            </a:pPr>
            <a:endParaRPr lang="hu-HU" sz="8000" b="1" dirty="0">
              <a:latin typeface="Calibri" pitchFamily="34" charset="0"/>
              <a:cs typeface="Times New Roman" pitchFamily="18" charset="0"/>
            </a:endParaRPr>
          </a:p>
          <a:p>
            <a:pPr>
              <a:lnSpc>
                <a:spcPts val="1375"/>
              </a:lnSpc>
            </a:pPr>
            <a:r>
              <a:rPr lang="hu-HU" sz="6200" dirty="0" smtClean="0">
                <a:solidFill>
                  <a:schemeClr val="tx2"/>
                </a:solidFill>
                <a:latin typeface="Calibri" pitchFamily="34" charset="0"/>
                <a:cs typeface="Times New Roman" pitchFamily="18" charset="0"/>
              </a:rPr>
              <a:t>Erkölcsi </a:t>
            </a:r>
            <a:r>
              <a:rPr lang="hu-HU" sz="6200" dirty="0">
                <a:solidFill>
                  <a:schemeClr val="tx2"/>
                </a:solidFill>
                <a:latin typeface="Calibri" pitchFamily="34" charset="0"/>
                <a:cs typeface="Times New Roman" pitchFamily="18" charset="0"/>
              </a:rPr>
              <a:t>elismerésnek a közösség előtti különböző formái , </a:t>
            </a:r>
            <a:r>
              <a:rPr lang="hu-HU" sz="6200" dirty="0" smtClean="0">
                <a:solidFill>
                  <a:schemeClr val="tx2"/>
                </a:solidFill>
                <a:latin typeface="Calibri" pitchFamily="34" charset="0"/>
                <a:cs typeface="Times New Roman" pitchFamily="18" charset="0"/>
              </a:rPr>
              <a:t>értekezleteken, szakmai </a:t>
            </a:r>
            <a:r>
              <a:rPr lang="hu-HU" sz="6200" dirty="0">
                <a:solidFill>
                  <a:schemeClr val="tx2"/>
                </a:solidFill>
                <a:latin typeface="Calibri" pitchFamily="34" charset="0"/>
                <a:cs typeface="Times New Roman" pitchFamily="18" charset="0"/>
              </a:rPr>
              <a:t>napokon, </a:t>
            </a:r>
            <a:endParaRPr lang="hu-HU" sz="6200" dirty="0" smtClean="0">
              <a:solidFill>
                <a:schemeClr val="tx2"/>
              </a:solidFill>
              <a:latin typeface="Calibri" pitchFamily="34" charset="0"/>
              <a:cs typeface="Times New Roman" pitchFamily="18" charset="0"/>
            </a:endParaRPr>
          </a:p>
          <a:p>
            <a:pPr>
              <a:lnSpc>
                <a:spcPts val="1375"/>
              </a:lnSpc>
            </a:pPr>
            <a:r>
              <a:rPr lang="hu-HU" sz="6200" dirty="0" smtClean="0">
                <a:solidFill>
                  <a:schemeClr val="tx2"/>
                </a:solidFill>
                <a:latin typeface="Calibri" pitchFamily="34" charset="0"/>
                <a:cs typeface="Times New Roman" pitchFamily="18" charset="0"/>
              </a:rPr>
              <a:t>Jutalmazás</a:t>
            </a:r>
            <a:r>
              <a:rPr lang="hu-HU" sz="6200" dirty="0">
                <a:solidFill>
                  <a:schemeClr val="tx2"/>
                </a:solidFill>
                <a:latin typeface="Calibri" pitchFamily="34" charset="0"/>
                <a:cs typeface="Times New Roman" pitchFamily="18" charset="0"/>
              </a:rPr>
              <a:t>,  kitüntetésekre történő fölterjesztés</a:t>
            </a:r>
            <a:endParaRPr lang="hu-HU" sz="62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hu-HU" sz="2000" dirty="0" smtClean="0"/>
          </a:p>
          <a:p>
            <a:pPr>
              <a:buNone/>
            </a:pPr>
            <a:endParaRPr lang="hu-HU" sz="2000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>
                <a:solidFill>
                  <a:prstClr val="black">
                    <a:tint val="75000"/>
                  </a:prstClr>
                </a:solidFill>
              </a:rPr>
              <a:t>Skaliczki Judit: A Minősített Könyvtár Cím pályázat</a:t>
            </a:r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AD175-0F2A-4D9B-8D75-15871291F658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38</a:t>
            </a:fld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9690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b="1" dirty="0" smtClean="0">
                <a:solidFill>
                  <a:schemeClr val="accent1"/>
                </a:solidFill>
              </a:rPr>
              <a:t>A 3. kri</a:t>
            </a:r>
            <a:r>
              <a:rPr lang="hu-HU" sz="4000" b="1" dirty="0">
                <a:solidFill>
                  <a:schemeClr val="accent1"/>
                </a:solidFill>
              </a:rPr>
              <a:t>térium ajánlott dokumentumai</a:t>
            </a:r>
            <a:endParaRPr lang="hu-HU" sz="4000" dirty="0">
              <a:solidFill>
                <a:schemeClr val="accent1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063552" y="1988841"/>
            <a:ext cx="8147248" cy="4137323"/>
          </a:xfrm>
        </p:spPr>
        <p:txBody>
          <a:bodyPr/>
          <a:lstStyle/>
          <a:p>
            <a:r>
              <a:rPr lang="hu-HU" sz="2400" dirty="0"/>
              <a:t>Emberi erőforrás stratégiai terve</a:t>
            </a:r>
          </a:p>
          <a:p>
            <a:pPr marL="0" indent="0">
              <a:buNone/>
            </a:pPr>
            <a:endParaRPr lang="hu-HU" sz="2400" dirty="0"/>
          </a:p>
          <a:p>
            <a:r>
              <a:rPr lang="hu-HU" sz="2400" dirty="0"/>
              <a:t>Esélyegyenlőségi terv</a:t>
            </a:r>
          </a:p>
          <a:p>
            <a:endParaRPr lang="hu-HU" sz="2400" dirty="0"/>
          </a:p>
          <a:p>
            <a:r>
              <a:rPr lang="hu-HU" sz="2400" dirty="0"/>
              <a:t>Projektleírások – a munkatársak részvételének kiemelésével</a:t>
            </a:r>
          </a:p>
          <a:p>
            <a:endParaRPr lang="hu-HU" sz="2400" dirty="0"/>
          </a:p>
          <a:p>
            <a:r>
              <a:rPr lang="hu-HU" sz="2400" dirty="0"/>
              <a:t>Értékelési szabályzat, ösztönzési stratégia</a:t>
            </a:r>
          </a:p>
          <a:p>
            <a:pPr>
              <a:buFont typeface="Wingdings" pitchFamily="2" charset="2"/>
              <a:buChar char="ü"/>
            </a:pPr>
            <a:endParaRPr lang="hu-HU" sz="2400" dirty="0"/>
          </a:p>
          <a:p>
            <a:pPr>
              <a:buNone/>
            </a:pPr>
            <a:endParaRPr lang="hu-HU" sz="2400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>
                <a:solidFill>
                  <a:prstClr val="black">
                    <a:tint val="75000"/>
                  </a:prstClr>
                </a:solidFill>
              </a:rPr>
              <a:t>Skaliczki Judit: A Minősített Könyvtár Cím pályázat</a:t>
            </a:r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AD175-0F2A-4D9B-8D75-15871291F658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39</a:t>
            </a:fld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1131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smtClean="0">
                <a:solidFill>
                  <a:schemeClr val="accent1"/>
                </a:solidFill>
              </a:rPr>
              <a:t>A pályázati dokumentáció</a:t>
            </a:r>
            <a:endParaRPr lang="hu-HU" b="1" dirty="0">
              <a:solidFill>
                <a:schemeClr val="accent1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1440" indent="0" algn="just">
              <a:buNone/>
            </a:pPr>
            <a:r>
              <a:rPr lang="hu-HU" sz="2400" b="1" dirty="0">
                <a:solidFill>
                  <a:srgbClr val="59595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A pályázati dokumentáció elemei</a:t>
            </a:r>
            <a:endParaRPr lang="hu-HU" sz="2400" dirty="0"/>
          </a:p>
          <a:p>
            <a:pPr marL="91440" indent="0" algn="just">
              <a:buNone/>
            </a:pPr>
            <a:endParaRPr lang="hu-HU" sz="2400" dirty="0"/>
          </a:p>
          <a:p>
            <a:pPr marL="0" indent="0" algn="just"/>
            <a:r>
              <a:rPr lang="hu-HU" sz="24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Önértékelés</a:t>
            </a:r>
            <a:r>
              <a:rPr lang="hu-HU" sz="2400" dirty="0">
                <a:solidFill>
                  <a:srgbClr val="59595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 (1 eredeti, 1 másolati példány papír alapon és 1 elektronikus példány </a:t>
            </a:r>
            <a:r>
              <a:rPr lang="hu-HU" sz="2400" dirty="0" err="1">
                <a:solidFill>
                  <a:srgbClr val="59595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pdf</a:t>
            </a:r>
            <a:r>
              <a:rPr lang="hu-HU" sz="2400" dirty="0">
                <a:solidFill>
                  <a:srgbClr val="59595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. formátumban CD vagy DVD lemezen)</a:t>
            </a:r>
            <a:endParaRPr lang="hu-HU" sz="2400" dirty="0"/>
          </a:p>
          <a:p>
            <a:pPr marL="0" indent="0" algn="just"/>
            <a:r>
              <a:rPr lang="hu-HU" sz="2400" dirty="0">
                <a:solidFill>
                  <a:srgbClr val="59595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A pályázati kiírás szerinti </a:t>
            </a:r>
            <a:r>
              <a:rPr lang="hu-HU" sz="24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kötelező dokumentumok</a:t>
            </a:r>
            <a:r>
              <a:rPr lang="hu-HU" sz="2400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hu-HU" sz="2400" dirty="0">
                <a:solidFill>
                  <a:srgbClr val="59595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CD vagy DVD lemezen</a:t>
            </a:r>
            <a:endParaRPr lang="hu-HU" sz="2400" dirty="0"/>
          </a:p>
          <a:p>
            <a:pPr marL="0" indent="0" algn="just"/>
            <a:r>
              <a:rPr lang="hu-HU" sz="2400" dirty="0">
                <a:solidFill>
                  <a:srgbClr val="59595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A pályázati díj átutalását igazoló </a:t>
            </a:r>
            <a:r>
              <a:rPr lang="hu-HU" sz="24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banki kivonat</a:t>
            </a:r>
            <a:r>
              <a:rPr lang="hu-HU" sz="2400" dirty="0">
                <a:solidFill>
                  <a:srgbClr val="59595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endParaRPr lang="hu-HU" sz="2400" dirty="0"/>
          </a:p>
          <a:p>
            <a:pPr marL="0" indent="0" algn="just"/>
            <a:r>
              <a:rPr lang="hu-HU" sz="2400" dirty="0">
                <a:solidFill>
                  <a:srgbClr val="59595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Kitöltött </a:t>
            </a:r>
            <a:r>
              <a:rPr lang="hu-HU" sz="24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pályázati adatlap</a:t>
            </a:r>
            <a:r>
              <a:rPr lang="hu-HU" sz="2400" dirty="0">
                <a:solidFill>
                  <a:srgbClr val="59595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endParaRPr lang="hu-HU" sz="2400" dirty="0"/>
          </a:p>
          <a:p>
            <a:endParaRPr lang="hu-HU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Skaliczki Judit: A Minősített Könyvtár Cím pályázat</a:t>
            </a:r>
            <a:endParaRPr lang="en-US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306085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497724" y="-171450"/>
            <a:ext cx="9170276" cy="959232"/>
          </a:xfrm>
        </p:spPr>
        <p:txBody>
          <a:bodyPr>
            <a:normAutofit fontScale="90000"/>
          </a:bodyPr>
          <a:lstStyle/>
          <a:p>
            <a:pPr marL="347472" indent="-347472">
              <a:spcBef>
                <a:spcPts val="480"/>
              </a:spcBef>
              <a:defRPr/>
            </a:pPr>
            <a:r>
              <a:rPr lang="hu-HU" b="1" dirty="0" smtClean="0">
                <a:latin typeface="Verdana"/>
                <a:ea typeface="+mn-ea"/>
                <a:cs typeface="+mn-cs"/>
              </a:rPr>
              <a:t/>
            </a:r>
            <a:br>
              <a:rPr lang="hu-HU" b="1" dirty="0" smtClean="0">
                <a:latin typeface="Verdana"/>
                <a:ea typeface="+mn-ea"/>
                <a:cs typeface="+mn-cs"/>
              </a:rPr>
            </a:br>
            <a:r>
              <a:rPr lang="hu-HU" b="1" dirty="0" smtClean="0">
                <a:latin typeface="Verdana"/>
                <a:ea typeface="+mn-ea"/>
                <a:cs typeface="+mn-cs"/>
              </a:rPr>
              <a:t/>
            </a:r>
            <a:br>
              <a:rPr lang="hu-HU" b="1" dirty="0" smtClean="0">
                <a:latin typeface="Verdana"/>
                <a:ea typeface="+mn-ea"/>
                <a:cs typeface="+mn-cs"/>
              </a:rPr>
            </a:br>
            <a:r>
              <a:rPr lang="hu-HU" b="1" dirty="0" smtClean="0">
                <a:solidFill>
                  <a:schemeClr val="accent1"/>
                </a:solidFill>
                <a:latin typeface="Verdana"/>
                <a:ea typeface="+mn-ea"/>
                <a:cs typeface="+mn-cs"/>
              </a:rPr>
              <a:t>4. </a:t>
            </a:r>
            <a:r>
              <a:rPr lang="hu-HU" sz="4000" b="1" dirty="0">
                <a:solidFill>
                  <a:schemeClr val="accent1"/>
                </a:solidFill>
                <a:latin typeface="Verdana"/>
                <a:ea typeface="+mn-ea"/>
                <a:cs typeface="+mn-cs"/>
              </a:rPr>
              <a:t>Partnerkapcsolatok és erőforrások</a:t>
            </a:r>
            <a:br>
              <a:rPr lang="hu-HU" sz="4000" b="1" dirty="0">
                <a:solidFill>
                  <a:schemeClr val="accent1"/>
                </a:solidFill>
                <a:latin typeface="Verdana"/>
                <a:ea typeface="+mn-ea"/>
                <a:cs typeface="+mn-cs"/>
              </a:rPr>
            </a:br>
            <a:endParaRPr lang="hu-HU" sz="4000" b="1" dirty="0">
              <a:solidFill>
                <a:schemeClr val="accent1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207569" y="2780929"/>
            <a:ext cx="8000057" cy="3161085"/>
          </a:xfrm>
        </p:spPr>
        <p:txBody>
          <a:bodyPr/>
          <a:lstStyle/>
          <a:p>
            <a:pPr marL="347472" indent="-347472">
              <a:spcBef>
                <a:spcPts val="480"/>
              </a:spcBef>
              <a:buNone/>
              <a:defRPr/>
            </a:pPr>
            <a:r>
              <a:rPr lang="hu-HU" sz="2400" b="1" dirty="0">
                <a:solidFill>
                  <a:srgbClr val="FF0000"/>
                </a:solidFill>
              </a:rPr>
              <a:t>M</a:t>
            </a:r>
            <a:r>
              <a:rPr lang="hu-HU" sz="2400" b="1" dirty="0"/>
              <a:t>: </a:t>
            </a:r>
            <a:r>
              <a:rPr lang="hu-HU" sz="2400" dirty="0"/>
              <a:t>az a módszer, ahogy a könyvtár a partnereivel bánik</a:t>
            </a:r>
          </a:p>
          <a:p>
            <a:pPr marL="347472" indent="-347472">
              <a:spcBef>
                <a:spcPts val="480"/>
              </a:spcBef>
              <a:buNone/>
              <a:defRPr/>
            </a:pPr>
            <a:endParaRPr lang="hu-HU" sz="2400" dirty="0"/>
          </a:p>
          <a:p>
            <a:pPr marL="347472" indent="-347472">
              <a:spcBef>
                <a:spcPts val="480"/>
              </a:spcBef>
              <a:buNone/>
              <a:defRPr/>
            </a:pPr>
            <a:r>
              <a:rPr lang="hu-HU" sz="2400" b="1" dirty="0">
                <a:solidFill>
                  <a:srgbClr val="FF0000"/>
                </a:solidFill>
              </a:rPr>
              <a:t>K</a:t>
            </a:r>
            <a:r>
              <a:rPr lang="hu-HU" sz="2400" b="1" dirty="0"/>
              <a:t>: </a:t>
            </a:r>
            <a:r>
              <a:rPr lang="hu-HU" sz="2400" dirty="0"/>
              <a:t>partnerközpontúság, a partnerek számba vétele és számontartása, a szolgáltatási attitűd milyensége</a:t>
            </a:r>
          </a:p>
          <a:p>
            <a:pPr>
              <a:defRPr/>
            </a:pPr>
            <a:endParaRPr lang="hu-HU" dirty="0"/>
          </a:p>
        </p:txBody>
      </p:sp>
      <p:sp>
        <p:nvSpPr>
          <p:cNvPr id="16388" name="Élőláb helye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hu-HU" smtClean="0"/>
              <a:t>Skaliczki Judit: A Minősített Könyvtár Cím pályázat</a:t>
            </a:r>
          </a:p>
        </p:txBody>
      </p:sp>
      <p:sp>
        <p:nvSpPr>
          <p:cNvPr id="16389" name="Dia számának helye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96DC01C-0D14-41D9-91BA-47D62174D14C}" type="slidenum">
              <a:rPr lang="hu-HU" smtClean="0"/>
              <a:pPr/>
              <a:t>40</a:t>
            </a:fld>
            <a:endParaRPr lang="hu-HU" smtClean="0"/>
          </a:p>
        </p:txBody>
      </p:sp>
    </p:spTree>
    <p:extLst>
      <p:ext uri="{BB962C8B-B14F-4D97-AF65-F5344CB8AC3E}">
        <p14:creationId xmlns:p14="http://schemas.microsoft.com/office/powerpoint/2010/main" val="2056168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34207" y="0"/>
            <a:ext cx="8476593" cy="1152907"/>
          </a:xfrm>
        </p:spPr>
        <p:txBody>
          <a:bodyPr>
            <a:normAutofit fontScale="90000"/>
          </a:bodyPr>
          <a:lstStyle/>
          <a:p>
            <a:r>
              <a:rPr lang="hu-HU" b="1" dirty="0" smtClean="0">
                <a:solidFill>
                  <a:srgbClr val="0070C0"/>
                </a:solidFill>
              </a:rPr>
              <a:t/>
            </a:r>
            <a:br>
              <a:rPr lang="hu-HU" b="1" dirty="0" smtClean="0">
                <a:solidFill>
                  <a:srgbClr val="0070C0"/>
                </a:solidFill>
              </a:rPr>
            </a:br>
            <a:r>
              <a:rPr lang="hu-HU" b="1" dirty="0" smtClean="0">
                <a:solidFill>
                  <a:schemeClr val="accent4"/>
                </a:solidFill>
              </a:rPr>
              <a:t>Alkritériumok és  </a:t>
            </a:r>
            <a:r>
              <a:rPr lang="hu-HU" b="1" dirty="0" smtClean="0">
                <a:solidFill>
                  <a:srgbClr val="FF5050"/>
                </a:solidFill>
              </a:rPr>
              <a:t>a lehetséges erősségek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734207" y="1639615"/>
            <a:ext cx="8476593" cy="4486550"/>
          </a:xfrm>
        </p:spPr>
        <p:txBody>
          <a:bodyPr>
            <a:noAutofit/>
          </a:bodyPr>
          <a:lstStyle/>
          <a:p>
            <a:pPr algn="just">
              <a:lnSpc>
                <a:spcPts val="1375"/>
              </a:lnSpc>
              <a:buNone/>
            </a:pPr>
            <a:r>
              <a:rPr lang="hu-HU" sz="2000" b="1" dirty="0">
                <a:solidFill>
                  <a:schemeClr val="tx2"/>
                </a:solidFill>
                <a:latin typeface="Calibri" pitchFamily="34" charset="0"/>
                <a:cs typeface="Times New Roman" pitchFamily="18" charset="0"/>
              </a:rPr>
              <a:t>4.1.</a:t>
            </a:r>
            <a:r>
              <a:rPr lang="hu-HU" sz="2000" b="1" dirty="0">
                <a:latin typeface="Calibri" pitchFamily="34" charset="0"/>
                <a:cs typeface="Times New Roman" pitchFamily="18" charset="0"/>
              </a:rPr>
              <a:t> Mit tesz a könyvtár a külső kapcsolatok menedzselése</a:t>
            </a:r>
          </a:p>
          <a:p>
            <a:pPr algn="just">
              <a:lnSpc>
                <a:spcPts val="1375"/>
              </a:lnSpc>
              <a:buNone/>
            </a:pPr>
            <a:r>
              <a:rPr lang="hu-HU" sz="2000" b="1" dirty="0">
                <a:latin typeface="Calibri" pitchFamily="34" charset="0"/>
                <a:cs typeface="Times New Roman" pitchFamily="18" charset="0"/>
              </a:rPr>
              <a:t>      érdekében? </a:t>
            </a:r>
          </a:p>
          <a:p>
            <a:pPr algn="just">
              <a:lnSpc>
                <a:spcPts val="1375"/>
              </a:lnSpc>
              <a:buNone/>
            </a:pPr>
            <a:endParaRPr lang="hu-HU" sz="2000" b="1" dirty="0">
              <a:latin typeface="Calibri" pitchFamily="34" charset="0"/>
              <a:cs typeface="Times New Roman" pitchFamily="18" charset="0"/>
            </a:endParaRPr>
          </a:p>
          <a:p>
            <a:pPr>
              <a:lnSpc>
                <a:spcPts val="1375"/>
              </a:lnSpc>
            </a:pPr>
            <a:r>
              <a:rPr lang="hu-HU" sz="20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hu-HU" sz="2000" dirty="0" smtClean="0">
                <a:solidFill>
                  <a:schemeClr val="tx2"/>
                </a:solidFill>
                <a:latin typeface="Calibri" pitchFamily="34" charset="0"/>
                <a:cs typeface="Times New Roman" pitchFamily="18" charset="0"/>
              </a:rPr>
              <a:t>A </a:t>
            </a:r>
            <a:r>
              <a:rPr lang="hu-HU" sz="2000" dirty="0">
                <a:solidFill>
                  <a:schemeClr val="tx2"/>
                </a:solidFill>
                <a:latin typeface="Calibri" pitchFamily="34" charset="0"/>
                <a:cs typeface="Times New Roman" pitchFamily="18" charset="0"/>
              </a:rPr>
              <a:t>használók számára valóban nyitott az intézmény, </a:t>
            </a:r>
            <a:endParaRPr lang="hu-HU" sz="2000" dirty="0" smtClean="0">
              <a:solidFill>
                <a:schemeClr val="tx2"/>
              </a:solidFill>
              <a:latin typeface="Calibri" pitchFamily="34" charset="0"/>
              <a:cs typeface="Times New Roman" pitchFamily="18" charset="0"/>
            </a:endParaRPr>
          </a:p>
          <a:p>
            <a:pPr>
              <a:lnSpc>
                <a:spcPts val="1375"/>
              </a:lnSpc>
            </a:pPr>
            <a:r>
              <a:rPr lang="hu-HU" sz="2000" dirty="0" smtClean="0">
                <a:solidFill>
                  <a:schemeClr val="tx2"/>
                </a:solidFill>
                <a:latin typeface="Calibri" pitchFamily="34" charset="0"/>
                <a:cs typeface="Times New Roman" pitchFamily="18" charset="0"/>
              </a:rPr>
              <a:t>Egyszerű </a:t>
            </a:r>
            <a:r>
              <a:rPr lang="hu-HU" sz="2000" dirty="0">
                <a:solidFill>
                  <a:schemeClr val="tx2"/>
                </a:solidFill>
                <a:latin typeface="Calibri" pitchFamily="34" charset="0"/>
                <a:cs typeface="Times New Roman" pitchFamily="18" charset="0"/>
              </a:rPr>
              <a:t>a </a:t>
            </a:r>
            <a:r>
              <a:rPr lang="hu-HU" sz="2000" dirty="0" smtClean="0">
                <a:solidFill>
                  <a:schemeClr val="tx2"/>
                </a:solidFill>
                <a:latin typeface="Calibri" pitchFamily="34" charset="0"/>
                <a:cs typeface="Times New Roman" pitchFamily="18" charset="0"/>
              </a:rPr>
              <a:t>szolgáltatások </a:t>
            </a:r>
            <a:r>
              <a:rPr lang="hu-HU" sz="2000" dirty="0">
                <a:solidFill>
                  <a:schemeClr val="tx2"/>
                </a:solidFill>
                <a:latin typeface="Calibri" pitchFamily="34" charset="0"/>
                <a:cs typeface="Times New Roman" pitchFamily="18" charset="0"/>
              </a:rPr>
              <a:t>igénybe vétele. </a:t>
            </a:r>
            <a:endParaRPr lang="hu-HU" sz="2000" dirty="0" smtClean="0">
              <a:solidFill>
                <a:schemeClr val="tx2"/>
              </a:solidFill>
              <a:latin typeface="Calibri" pitchFamily="34" charset="0"/>
              <a:cs typeface="Times New Roman" pitchFamily="18" charset="0"/>
            </a:endParaRPr>
          </a:p>
          <a:p>
            <a:pPr>
              <a:lnSpc>
                <a:spcPts val="1375"/>
              </a:lnSpc>
            </a:pPr>
            <a:r>
              <a:rPr lang="hu-HU" sz="2000" dirty="0" smtClean="0">
                <a:solidFill>
                  <a:schemeClr val="tx2"/>
                </a:solidFill>
                <a:latin typeface="Calibri" pitchFamily="34" charset="0"/>
                <a:cs typeface="Times New Roman" pitchFamily="18" charset="0"/>
              </a:rPr>
              <a:t>A  </a:t>
            </a:r>
            <a:r>
              <a:rPr lang="hu-HU" sz="2000" dirty="0">
                <a:solidFill>
                  <a:schemeClr val="tx2"/>
                </a:solidFill>
                <a:latin typeface="Calibri" pitchFamily="34" charset="0"/>
                <a:cs typeface="Times New Roman" pitchFamily="18" charset="0"/>
              </a:rPr>
              <a:t>megismert partnerekkel </a:t>
            </a:r>
            <a:r>
              <a:rPr lang="hu-HU" sz="2000" dirty="0" smtClean="0">
                <a:solidFill>
                  <a:schemeClr val="tx2"/>
                </a:solidFill>
                <a:latin typeface="Calibri" pitchFamily="34" charset="0"/>
                <a:cs typeface="Times New Roman" pitchFamily="18" charset="0"/>
              </a:rPr>
              <a:t>különböző formákban </a:t>
            </a:r>
            <a:r>
              <a:rPr lang="hu-HU" sz="2000" dirty="0">
                <a:solidFill>
                  <a:schemeClr val="tx2"/>
                </a:solidFill>
                <a:latin typeface="Calibri" pitchFamily="34" charset="0"/>
                <a:cs typeface="Times New Roman" pitchFamily="18" charset="0"/>
              </a:rPr>
              <a:t>történik a kapcsolattartás</a:t>
            </a:r>
            <a:r>
              <a:rPr lang="hu-HU" sz="2000" dirty="0" smtClean="0">
                <a:solidFill>
                  <a:schemeClr val="tx2"/>
                </a:solidFill>
                <a:latin typeface="Calibri" pitchFamily="34" charset="0"/>
                <a:cs typeface="Times New Roman" pitchFamily="18" charset="0"/>
              </a:rPr>
              <a:t>:</a:t>
            </a:r>
          </a:p>
          <a:p>
            <a:pPr marL="0" indent="0">
              <a:lnSpc>
                <a:spcPts val="1375"/>
              </a:lnSpc>
              <a:buNone/>
            </a:pPr>
            <a:r>
              <a:rPr lang="hu-HU" sz="2000" dirty="0">
                <a:solidFill>
                  <a:schemeClr val="tx2"/>
                </a:solidFill>
                <a:latin typeface="Calibri" pitchFamily="34" charset="0"/>
                <a:cs typeface="Times New Roman" pitchFamily="18" charset="0"/>
              </a:rPr>
              <a:t> </a:t>
            </a:r>
            <a:r>
              <a:rPr lang="hu-HU" sz="2000" dirty="0" smtClean="0">
                <a:solidFill>
                  <a:schemeClr val="tx2"/>
                </a:solidFill>
                <a:latin typeface="Calibri" pitchFamily="34" charset="0"/>
                <a:cs typeface="Times New Roman" pitchFamily="18" charset="0"/>
              </a:rPr>
              <a:t>    </a:t>
            </a:r>
            <a:r>
              <a:rPr lang="hu-HU" sz="2000" dirty="0">
                <a:solidFill>
                  <a:schemeClr val="tx2"/>
                </a:solidFill>
                <a:latin typeface="Calibri" pitchFamily="34" charset="0"/>
                <a:cs typeface="Times New Roman" pitchFamily="18" charset="0"/>
              </a:rPr>
              <a:t>fókuszcsoportoktól a partneri </a:t>
            </a:r>
            <a:r>
              <a:rPr lang="hu-HU" sz="2000" dirty="0" smtClean="0">
                <a:solidFill>
                  <a:schemeClr val="tx2"/>
                </a:solidFill>
                <a:latin typeface="Calibri" pitchFamily="34" charset="0"/>
                <a:cs typeface="Times New Roman" pitchFamily="18" charset="0"/>
              </a:rPr>
              <a:t>együttműködési </a:t>
            </a:r>
            <a:r>
              <a:rPr lang="hu-HU" sz="2000" dirty="0">
                <a:solidFill>
                  <a:schemeClr val="tx2"/>
                </a:solidFill>
                <a:latin typeface="Calibri" pitchFamily="34" charset="0"/>
                <a:cs typeface="Times New Roman" pitchFamily="18" charset="0"/>
              </a:rPr>
              <a:t>megállapodásokig.  </a:t>
            </a:r>
            <a:endParaRPr lang="hu-HU" sz="2000" dirty="0" smtClean="0">
              <a:solidFill>
                <a:schemeClr val="tx2"/>
              </a:solidFill>
              <a:latin typeface="Calibri" pitchFamily="34" charset="0"/>
              <a:cs typeface="Times New Roman" pitchFamily="18" charset="0"/>
            </a:endParaRPr>
          </a:p>
          <a:p>
            <a:pPr>
              <a:lnSpc>
                <a:spcPts val="1375"/>
              </a:lnSpc>
            </a:pPr>
            <a:r>
              <a:rPr lang="hu-HU" sz="2000" dirty="0" smtClean="0">
                <a:solidFill>
                  <a:schemeClr val="tx2"/>
                </a:solidFill>
                <a:latin typeface="Calibri" pitchFamily="34" charset="0"/>
                <a:cs typeface="Times New Roman" pitchFamily="18" charset="0"/>
              </a:rPr>
              <a:t>A panaszok   </a:t>
            </a:r>
            <a:r>
              <a:rPr lang="hu-HU" sz="2000" dirty="0">
                <a:solidFill>
                  <a:schemeClr val="tx2"/>
                </a:solidFill>
                <a:latin typeface="Calibri" pitchFamily="34" charset="0"/>
                <a:cs typeface="Times New Roman" pitchFamily="18" charset="0"/>
              </a:rPr>
              <a:t>kezelésének egységes </a:t>
            </a:r>
            <a:r>
              <a:rPr lang="hu-HU" sz="2000" dirty="0" smtClean="0">
                <a:solidFill>
                  <a:schemeClr val="tx2"/>
                </a:solidFill>
                <a:latin typeface="Calibri" pitchFamily="34" charset="0"/>
                <a:cs typeface="Times New Roman" pitchFamily="18" charset="0"/>
              </a:rPr>
              <a:t> </a:t>
            </a:r>
            <a:r>
              <a:rPr lang="hu-HU" sz="2000" dirty="0">
                <a:solidFill>
                  <a:schemeClr val="tx2"/>
                </a:solidFill>
                <a:latin typeface="Calibri" pitchFamily="34" charset="0"/>
                <a:cs typeface="Times New Roman" pitchFamily="18" charset="0"/>
              </a:rPr>
              <a:t>módja, a panaszok </a:t>
            </a:r>
            <a:r>
              <a:rPr lang="hu-HU" sz="2000" dirty="0" smtClean="0">
                <a:solidFill>
                  <a:schemeClr val="tx2"/>
                </a:solidFill>
                <a:latin typeface="Calibri" pitchFamily="34" charset="0"/>
                <a:cs typeface="Times New Roman" pitchFamily="18" charset="0"/>
              </a:rPr>
              <a:t>kezelésének</a:t>
            </a:r>
          </a:p>
          <a:p>
            <a:pPr marL="0" indent="0">
              <a:lnSpc>
                <a:spcPts val="1375"/>
              </a:lnSpc>
              <a:buNone/>
            </a:pPr>
            <a:r>
              <a:rPr lang="hu-HU" sz="2000" dirty="0">
                <a:solidFill>
                  <a:schemeClr val="tx2"/>
                </a:solidFill>
                <a:latin typeface="Calibri" pitchFamily="34" charset="0"/>
                <a:cs typeface="Times New Roman" pitchFamily="18" charset="0"/>
              </a:rPr>
              <a:t> </a:t>
            </a:r>
            <a:r>
              <a:rPr lang="hu-HU" sz="2000" dirty="0" smtClean="0">
                <a:solidFill>
                  <a:schemeClr val="tx2"/>
                </a:solidFill>
                <a:latin typeface="Calibri" pitchFamily="34" charset="0"/>
                <a:cs typeface="Times New Roman" pitchFamily="18" charset="0"/>
              </a:rPr>
              <a:t>     </a:t>
            </a:r>
            <a:r>
              <a:rPr lang="hu-HU" sz="2000" dirty="0">
                <a:solidFill>
                  <a:schemeClr val="tx2"/>
                </a:solidFill>
                <a:latin typeface="Calibri" pitchFamily="34" charset="0"/>
                <a:cs typeface="Times New Roman" pitchFamily="18" charset="0"/>
              </a:rPr>
              <a:t>menedzselése</a:t>
            </a:r>
            <a:r>
              <a:rPr lang="hu-HU" sz="2000" dirty="0" smtClean="0">
                <a:solidFill>
                  <a:schemeClr val="tx2"/>
                </a:solidFill>
                <a:latin typeface="Calibri" pitchFamily="34" charset="0"/>
                <a:cs typeface="Times New Roman" pitchFamily="18" charset="0"/>
              </a:rPr>
              <a:t>.</a:t>
            </a:r>
            <a:endParaRPr lang="hu-HU" sz="2000" b="1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ts val="1375"/>
              </a:lnSpc>
              <a:buNone/>
            </a:pPr>
            <a:r>
              <a:rPr lang="hu-HU" sz="2000" b="1" dirty="0">
                <a:solidFill>
                  <a:schemeClr val="tx2"/>
                </a:solidFill>
                <a:latin typeface="Calibri" pitchFamily="34" charset="0"/>
                <a:cs typeface="Times New Roman" pitchFamily="18" charset="0"/>
              </a:rPr>
              <a:t>4.2</a:t>
            </a:r>
            <a:r>
              <a:rPr lang="hu-HU" sz="2000" b="1" dirty="0">
                <a:latin typeface="Calibri" pitchFamily="34" charset="0"/>
                <a:cs typeface="Times New Roman" pitchFamily="18" charset="0"/>
              </a:rPr>
              <a:t> Milyen intézkedések biztosítják a pénzügyi erőforrások </a:t>
            </a:r>
          </a:p>
          <a:p>
            <a:pPr algn="just">
              <a:lnSpc>
                <a:spcPts val="1375"/>
              </a:lnSpc>
              <a:buNone/>
            </a:pPr>
            <a:r>
              <a:rPr lang="hu-HU" sz="2000" b="1" dirty="0">
                <a:latin typeface="Calibri" pitchFamily="34" charset="0"/>
                <a:cs typeface="Times New Roman" pitchFamily="18" charset="0"/>
              </a:rPr>
              <a:t>      menedzselését? </a:t>
            </a:r>
          </a:p>
          <a:p>
            <a:r>
              <a:rPr lang="hu-HU" dirty="0" smtClean="0">
                <a:solidFill>
                  <a:schemeClr val="tx2">
                    <a:lumMod val="75000"/>
                  </a:schemeClr>
                </a:solidFill>
              </a:rPr>
              <a:t>Pályázati </a:t>
            </a:r>
            <a:r>
              <a:rPr lang="hu-HU" dirty="0">
                <a:solidFill>
                  <a:schemeClr val="tx2">
                    <a:lumMod val="75000"/>
                  </a:schemeClr>
                </a:solidFill>
              </a:rPr>
              <a:t>lehetőségekből a költségvetésen kívüli források </a:t>
            </a:r>
            <a:r>
              <a:rPr lang="hu-HU" dirty="0" smtClean="0">
                <a:solidFill>
                  <a:schemeClr val="tx2">
                    <a:lumMod val="75000"/>
                  </a:schemeClr>
                </a:solidFill>
              </a:rPr>
              <a:t>biztosítása</a:t>
            </a:r>
          </a:p>
          <a:p>
            <a:r>
              <a:rPr lang="hu-HU" dirty="0" smtClean="0">
                <a:solidFill>
                  <a:schemeClr val="tx2">
                    <a:lumMod val="75000"/>
                  </a:schemeClr>
                </a:solidFill>
              </a:rPr>
              <a:t>Reális </a:t>
            </a:r>
            <a:r>
              <a:rPr lang="hu-HU" dirty="0">
                <a:solidFill>
                  <a:schemeClr val="tx2">
                    <a:lumMod val="75000"/>
                  </a:schemeClr>
                </a:solidFill>
              </a:rPr>
              <a:t>számításokon alapuló térítéses szolgáltatások ára</a:t>
            </a:r>
            <a:endParaRPr lang="hu-HU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>
                <a:solidFill>
                  <a:prstClr val="black">
                    <a:tint val="75000"/>
                  </a:prstClr>
                </a:solidFill>
              </a:rPr>
              <a:t>Skaliczki Judit: A Minősített Könyvtár Cím pályázat</a:t>
            </a:r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AD175-0F2A-4D9B-8D75-15871291F658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41</a:t>
            </a:fld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7395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991544" y="274638"/>
            <a:ext cx="8219256" cy="1426170"/>
          </a:xfrm>
        </p:spPr>
        <p:txBody>
          <a:bodyPr>
            <a:normAutofit/>
          </a:bodyPr>
          <a:lstStyle/>
          <a:p>
            <a:r>
              <a:rPr lang="hu-HU" b="1" dirty="0" err="1" smtClean="0">
                <a:solidFill>
                  <a:schemeClr val="accent4"/>
                </a:solidFill>
              </a:rPr>
              <a:t>Alkritériumok</a:t>
            </a:r>
            <a:r>
              <a:rPr lang="hu-HU" b="1" dirty="0" smtClean="0">
                <a:solidFill>
                  <a:schemeClr val="accent4"/>
                </a:solidFill>
              </a:rPr>
              <a:t> és</a:t>
            </a:r>
            <a:r>
              <a:rPr lang="hu-HU" b="1" dirty="0" smtClean="0">
                <a:solidFill>
                  <a:srgbClr val="0070C0"/>
                </a:solidFill>
              </a:rPr>
              <a:t>  </a:t>
            </a:r>
            <a:r>
              <a:rPr lang="hu-HU" b="1" dirty="0" smtClean="0">
                <a:solidFill>
                  <a:srgbClr val="FF5050"/>
                </a:solidFill>
              </a:rPr>
              <a:t>a lehetséges erősségek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876097" y="1860331"/>
            <a:ext cx="8334703" cy="4265833"/>
          </a:xfrm>
        </p:spPr>
        <p:txBody>
          <a:bodyPr>
            <a:normAutofit fontScale="25000" lnSpcReduction="20000"/>
          </a:bodyPr>
          <a:lstStyle/>
          <a:p>
            <a:pPr algn="just">
              <a:lnSpc>
                <a:spcPts val="1375"/>
              </a:lnSpc>
              <a:buNone/>
            </a:pPr>
            <a:r>
              <a:rPr lang="hu-HU" sz="8000" b="1" dirty="0">
                <a:solidFill>
                  <a:schemeClr val="tx2"/>
                </a:solidFill>
                <a:latin typeface="Calibri" pitchFamily="34" charset="0"/>
                <a:cs typeface="Times New Roman" pitchFamily="18" charset="0"/>
              </a:rPr>
              <a:t>4.3.</a:t>
            </a:r>
            <a:r>
              <a:rPr lang="hu-HU" sz="8000" b="1" dirty="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 Mit tesz a könyvtár az ingatlan, berendezések, eszközök,</a:t>
            </a:r>
          </a:p>
          <a:p>
            <a:pPr algn="just">
              <a:lnSpc>
                <a:spcPts val="1375"/>
              </a:lnSpc>
              <a:buNone/>
            </a:pPr>
            <a:r>
              <a:rPr lang="hu-HU" sz="8000" b="1" dirty="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      anyagok és készletek, illetve a használt technológiák </a:t>
            </a:r>
          </a:p>
          <a:p>
            <a:pPr algn="just">
              <a:lnSpc>
                <a:spcPts val="1375"/>
              </a:lnSpc>
              <a:buNone/>
            </a:pPr>
            <a:r>
              <a:rPr lang="hu-HU" sz="8000" b="1" dirty="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      menedzselése érdekében? </a:t>
            </a:r>
          </a:p>
          <a:p>
            <a:pPr algn="just">
              <a:lnSpc>
                <a:spcPts val="1375"/>
              </a:lnSpc>
              <a:buNone/>
            </a:pPr>
            <a:endParaRPr lang="hu-HU" sz="8000" b="1" dirty="0">
              <a:solidFill>
                <a:srgbClr val="000000"/>
              </a:solidFill>
              <a:latin typeface="Calibri" pitchFamily="34" charset="0"/>
              <a:cs typeface="Times New Roman" pitchFamily="18" charset="0"/>
            </a:endParaRPr>
          </a:p>
          <a:p>
            <a:pPr>
              <a:lnSpc>
                <a:spcPts val="1375"/>
              </a:lnSpc>
            </a:pPr>
            <a:r>
              <a:rPr lang="hu-HU" sz="80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Times New Roman" pitchFamily="18" charset="0"/>
              </a:rPr>
              <a:t>Anyag- </a:t>
            </a:r>
            <a:r>
              <a:rPr lang="hu-HU" sz="80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Times New Roman" pitchFamily="18" charset="0"/>
              </a:rPr>
              <a:t>és energiatakarékossági intézkedések,   </a:t>
            </a:r>
          </a:p>
          <a:p>
            <a:pPr>
              <a:lnSpc>
                <a:spcPts val="1375"/>
              </a:lnSpc>
            </a:pPr>
            <a:r>
              <a:rPr lang="hu-HU" sz="80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Times New Roman" pitchFamily="18" charset="0"/>
              </a:rPr>
              <a:t>Folyamatos</a:t>
            </a:r>
            <a:r>
              <a:rPr lang="hu-HU" sz="80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Times New Roman" pitchFamily="18" charset="0"/>
              </a:rPr>
              <a:t>, rendszeres karbantartásra, </a:t>
            </a:r>
            <a:endParaRPr lang="hu-HU" sz="8000" dirty="0" smtClean="0">
              <a:solidFill>
                <a:schemeClr val="tx2">
                  <a:lumMod val="75000"/>
                </a:schemeClr>
              </a:solidFill>
              <a:latin typeface="Calibri" pitchFamily="34" charset="0"/>
              <a:cs typeface="Times New Roman" pitchFamily="18" charset="0"/>
            </a:endParaRPr>
          </a:p>
          <a:p>
            <a:pPr>
              <a:lnSpc>
                <a:spcPts val="1375"/>
              </a:lnSpc>
            </a:pPr>
            <a:r>
              <a:rPr lang="hu-HU" sz="80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Times New Roman" pitchFamily="18" charset="0"/>
              </a:rPr>
              <a:t>tűz </a:t>
            </a:r>
            <a:r>
              <a:rPr lang="hu-HU" sz="80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Times New Roman" pitchFamily="18" charset="0"/>
              </a:rPr>
              <a:t>és munkavédelmi előírások ellenőrzése, </a:t>
            </a:r>
            <a:endParaRPr lang="hu-HU" sz="8000" dirty="0" smtClean="0">
              <a:solidFill>
                <a:schemeClr val="tx2">
                  <a:lumMod val="75000"/>
                </a:schemeClr>
              </a:solidFill>
              <a:latin typeface="Calibri" pitchFamily="34" charset="0"/>
              <a:cs typeface="Times New Roman" pitchFamily="18" charset="0"/>
            </a:endParaRPr>
          </a:p>
          <a:p>
            <a:pPr>
              <a:lnSpc>
                <a:spcPts val="1375"/>
              </a:lnSpc>
            </a:pPr>
            <a:r>
              <a:rPr lang="hu-HU" sz="80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Times New Roman" pitchFamily="18" charset="0"/>
              </a:rPr>
              <a:t>akadálymentesítés </a:t>
            </a:r>
            <a:r>
              <a:rPr lang="hu-HU" sz="80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Times New Roman" pitchFamily="18" charset="0"/>
              </a:rPr>
              <a:t>az intézmény egész területére</a:t>
            </a:r>
            <a:endParaRPr lang="hu-HU" sz="8000" dirty="0">
              <a:solidFill>
                <a:srgbClr val="000000"/>
              </a:solidFill>
              <a:latin typeface="Calibri" pitchFamily="34" charset="0"/>
              <a:cs typeface="Times New Roman" pitchFamily="18" charset="0"/>
            </a:endParaRPr>
          </a:p>
          <a:p>
            <a:pPr>
              <a:lnSpc>
                <a:spcPts val="1375"/>
              </a:lnSpc>
              <a:buNone/>
            </a:pPr>
            <a:r>
              <a:rPr lang="hu-HU" sz="8000" b="1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Times New Roman" pitchFamily="18" charset="0"/>
              </a:rPr>
              <a:t> </a:t>
            </a:r>
            <a:endParaRPr lang="hu-HU" sz="80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ts val="1375"/>
              </a:lnSpc>
              <a:buNone/>
            </a:pPr>
            <a:r>
              <a:rPr lang="hu-HU" sz="8000" b="1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Times New Roman" pitchFamily="18" charset="0"/>
              </a:rPr>
              <a:t>4.4.</a:t>
            </a:r>
            <a:r>
              <a:rPr lang="hu-HU" sz="8000" b="1" dirty="0">
                <a:latin typeface="Calibri" pitchFamily="34" charset="0"/>
                <a:cs typeface="Times New Roman" pitchFamily="18" charset="0"/>
              </a:rPr>
              <a:t> Milyen intézkedések biztosítják, hogy teljes körűen</a:t>
            </a:r>
          </a:p>
          <a:p>
            <a:pPr algn="just">
              <a:lnSpc>
                <a:spcPts val="1375"/>
              </a:lnSpc>
              <a:buNone/>
            </a:pPr>
            <a:r>
              <a:rPr lang="hu-HU" sz="8000" b="1" dirty="0">
                <a:latin typeface="Calibri" pitchFamily="34" charset="0"/>
                <a:cs typeface="Times New Roman" pitchFamily="18" charset="0"/>
              </a:rPr>
              <a:t>      hasznosuljon a szervezetben rendelkezésre álló információ és tudás? </a:t>
            </a:r>
          </a:p>
          <a:p>
            <a:pPr>
              <a:lnSpc>
                <a:spcPts val="1375"/>
              </a:lnSpc>
            </a:pPr>
            <a:r>
              <a:rPr lang="hu-HU" sz="80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Times New Roman" pitchFamily="18" charset="0"/>
              </a:rPr>
              <a:t>Tudástérkép </a:t>
            </a:r>
            <a:r>
              <a:rPr lang="hu-HU" sz="80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Times New Roman" pitchFamily="18" charset="0"/>
              </a:rPr>
              <a:t>adatbázis készítése, </a:t>
            </a:r>
            <a:endParaRPr lang="hu-HU" sz="8000" dirty="0" smtClean="0">
              <a:solidFill>
                <a:schemeClr val="tx2">
                  <a:lumMod val="75000"/>
                </a:schemeClr>
              </a:solidFill>
              <a:latin typeface="Calibri" pitchFamily="34" charset="0"/>
              <a:cs typeface="Times New Roman" pitchFamily="18" charset="0"/>
            </a:endParaRPr>
          </a:p>
          <a:p>
            <a:pPr>
              <a:lnSpc>
                <a:spcPts val="1375"/>
              </a:lnSpc>
            </a:pPr>
            <a:r>
              <a:rPr lang="hu-HU" sz="80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Times New Roman" pitchFamily="18" charset="0"/>
              </a:rPr>
              <a:t>tudásmenedzsment </a:t>
            </a:r>
            <a:r>
              <a:rPr lang="hu-HU" sz="80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Times New Roman" pitchFamily="18" charset="0"/>
              </a:rPr>
              <a:t>stratégia </a:t>
            </a:r>
            <a:r>
              <a:rPr lang="hu-HU" sz="80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Times New Roman" pitchFamily="18" charset="0"/>
              </a:rPr>
              <a:t>a tudásmegosztásra,</a:t>
            </a:r>
          </a:p>
          <a:p>
            <a:pPr>
              <a:lnSpc>
                <a:spcPts val="1375"/>
              </a:lnSpc>
            </a:pPr>
            <a:r>
              <a:rPr lang="hu-HU" sz="80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Times New Roman" pitchFamily="18" charset="0"/>
              </a:rPr>
              <a:t>a </a:t>
            </a:r>
            <a:r>
              <a:rPr lang="hu-HU" sz="80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Times New Roman" pitchFamily="18" charset="0"/>
              </a:rPr>
              <a:t>munkatársak ösztönzése a tudás megszerzésére </a:t>
            </a:r>
            <a:r>
              <a:rPr lang="hu-HU" sz="80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Times New Roman" pitchFamily="18" charset="0"/>
              </a:rPr>
              <a:t>és átadására</a:t>
            </a:r>
            <a:r>
              <a:rPr lang="hu-HU" sz="20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Times New Roman" pitchFamily="18" charset="0"/>
              </a:rPr>
              <a:t>. </a:t>
            </a:r>
            <a:endParaRPr lang="hu-HU" sz="2000" dirty="0" smtClean="0">
              <a:solidFill>
                <a:schemeClr val="tx2">
                  <a:lumMod val="75000"/>
                </a:schemeClr>
              </a:solidFill>
              <a:latin typeface="Calibri" pitchFamily="34" charset="0"/>
              <a:cs typeface="Times New Roman" pitchFamily="18" charset="0"/>
            </a:endParaRPr>
          </a:p>
          <a:p>
            <a:pPr>
              <a:lnSpc>
                <a:spcPts val="1375"/>
              </a:lnSpc>
              <a:buNone/>
            </a:pPr>
            <a:endParaRPr lang="hu-HU" sz="2000" dirty="0">
              <a:latin typeface="Times New Roman" pitchFamily="18" charset="0"/>
              <a:cs typeface="Times New Roman" pitchFamily="18" charset="0"/>
            </a:endParaRPr>
          </a:p>
          <a:p>
            <a:endParaRPr lang="hu-HU" sz="24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>
                <a:solidFill>
                  <a:prstClr val="black">
                    <a:tint val="75000"/>
                  </a:prstClr>
                </a:solidFill>
              </a:rPr>
              <a:t>Skaliczki Judit: A Minősített Könyvtár Cím pályázat</a:t>
            </a:r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AD175-0F2A-4D9B-8D75-15871291F658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42</a:t>
            </a:fld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3572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919536" y="332656"/>
            <a:ext cx="8291264" cy="1296144"/>
          </a:xfrm>
        </p:spPr>
        <p:txBody>
          <a:bodyPr>
            <a:normAutofit fontScale="90000"/>
          </a:bodyPr>
          <a:lstStyle/>
          <a:p>
            <a:r>
              <a:rPr lang="hu-HU" b="1" dirty="0" smtClean="0">
                <a:solidFill>
                  <a:schemeClr val="tx2"/>
                </a:solidFill>
              </a:rPr>
              <a:t/>
            </a:r>
            <a:br>
              <a:rPr lang="hu-HU" b="1" dirty="0" smtClean="0">
                <a:solidFill>
                  <a:schemeClr val="tx2"/>
                </a:solidFill>
              </a:rPr>
            </a:br>
            <a:r>
              <a:rPr lang="hu-HU" b="1" dirty="0" smtClean="0">
                <a:solidFill>
                  <a:schemeClr val="accent1"/>
                </a:solidFill>
              </a:rPr>
              <a:t>Az 4. krit</a:t>
            </a:r>
            <a:r>
              <a:rPr lang="hu-HU" sz="4000" b="1" dirty="0">
                <a:solidFill>
                  <a:schemeClr val="accent1"/>
                </a:solidFill>
              </a:rPr>
              <a:t>érium kötelező és ajánlott dokumentumai</a:t>
            </a:r>
            <a:endParaRPr lang="hu-HU" sz="4000" dirty="0">
              <a:solidFill>
                <a:schemeClr val="accent1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175640" y="2695903"/>
            <a:ext cx="8045503" cy="3602877"/>
          </a:xfrm>
        </p:spPr>
        <p:txBody>
          <a:bodyPr>
            <a:normAutofit/>
          </a:bodyPr>
          <a:lstStyle/>
          <a:p>
            <a:r>
              <a:rPr lang="hu-HU" sz="2400" dirty="0"/>
              <a:t>A partnerek azonosítását bizonyító dokumentum</a:t>
            </a:r>
          </a:p>
          <a:p>
            <a:endParaRPr lang="hu-HU" sz="2400" dirty="0"/>
          </a:p>
          <a:p>
            <a:r>
              <a:rPr lang="hu-HU" sz="2400" dirty="0"/>
              <a:t>A PDCA – elv alkalmazását bizonyító dokumentum</a:t>
            </a:r>
          </a:p>
          <a:p>
            <a:endParaRPr lang="hu-HU" sz="2400" dirty="0"/>
          </a:p>
          <a:p>
            <a:r>
              <a:rPr lang="hu-HU" sz="2400" dirty="0"/>
              <a:t>Különböző probléma megoldó módszerek alkalmazásának bemutatása</a:t>
            </a:r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>
                <a:solidFill>
                  <a:prstClr val="black">
                    <a:tint val="75000"/>
                  </a:prstClr>
                </a:solidFill>
              </a:rPr>
              <a:t>Skaliczki Judit: A Minősített Könyvtár Cím pályázat</a:t>
            </a:r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AD175-0F2A-4D9B-8D75-15871291F658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43</a:t>
            </a:fld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5616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b="1" dirty="0">
                <a:solidFill>
                  <a:srgbClr val="C00000"/>
                </a:solidFill>
              </a:rPr>
              <a:t>5.</a:t>
            </a:r>
            <a:r>
              <a:rPr lang="hu-HU" dirty="0">
                <a:solidFill>
                  <a:srgbClr val="C00000"/>
                </a:solidFill>
              </a:rPr>
              <a:t> </a:t>
            </a:r>
            <a:r>
              <a:rPr lang="hu-HU" b="1" dirty="0">
                <a:solidFill>
                  <a:srgbClr val="C00000"/>
                </a:solidFill>
              </a:rPr>
              <a:t>Folyamatok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hu-HU" sz="2400" b="1" dirty="0">
                <a:solidFill>
                  <a:srgbClr val="FF0000"/>
                </a:solidFill>
              </a:rPr>
              <a:t>M:</a:t>
            </a:r>
            <a:r>
              <a:rPr lang="hu-HU" sz="2400" dirty="0"/>
              <a:t>  azok </a:t>
            </a:r>
            <a:r>
              <a:rPr lang="hu-HU" sz="2400" dirty="0" smtClean="0"/>
              <a:t>az összefüggő tevékenységek, </a:t>
            </a:r>
            <a:r>
              <a:rPr lang="hu-HU" sz="2400" dirty="0"/>
              <a:t>amelyek </a:t>
            </a:r>
            <a:endParaRPr lang="hu-HU" sz="2400" dirty="0" smtClean="0"/>
          </a:p>
          <a:p>
            <a:pPr>
              <a:buNone/>
            </a:pPr>
            <a:r>
              <a:rPr lang="hu-HU" sz="2400" dirty="0"/>
              <a:t> </a:t>
            </a:r>
            <a:r>
              <a:rPr lang="hu-HU" sz="2400" dirty="0" smtClean="0"/>
              <a:t>     meghatározzák</a:t>
            </a:r>
            <a:r>
              <a:rPr lang="hu-HU" sz="2400" dirty="0"/>
              <a:t>, szervezik </a:t>
            </a:r>
            <a:r>
              <a:rPr lang="hu-HU" sz="2400" dirty="0" smtClean="0"/>
              <a:t>és fejlesztik </a:t>
            </a:r>
            <a:r>
              <a:rPr lang="hu-HU" sz="2400" dirty="0"/>
              <a:t>az intézményt a </a:t>
            </a:r>
            <a:endParaRPr lang="hu-HU" sz="2400" dirty="0" smtClean="0"/>
          </a:p>
          <a:p>
            <a:pPr>
              <a:buNone/>
            </a:pPr>
            <a:r>
              <a:rPr lang="hu-HU" sz="2400" dirty="0"/>
              <a:t> </a:t>
            </a:r>
            <a:r>
              <a:rPr lang="hu-HU" sz="2400" dirty="0" smtClean="0"/>
              <a:t>     stratégiában </a:t>
            </a:r>
            <a:r>
              <a:rPr lang="hu-HU" sz="2400" dirty="0"/>
              <a:t>meghatározott </a:t>
            </a:r>
            <a:r>
              <a:rPr lang="hu-HU" sz="2400" dirty="0" smtClean="0"/>
              <a:t>küldetés </a:t>
            </a:r>
            <a:r>
              <a:rPr lang="hu-HU" sz="2400" dirty="0"/>
              <a:t>teljesítése </a:t>
            </a:r>
            <a:r>
              <a:rPr lang="hu-HU" sz="2400" dirty="0" smtClean="0"/>
              <a:t> </a:t>
            </a:r>
          </a:p>
          <a:p>
            <a:pPr>
              <a:buNone/>
            </a:pPr>
            <a:r>
              <a:rPr lang="hu-HU" sz="2400" dirty="0"/>
              <a:t> </a:t>
            </a:r>
            <a:r>
              <a:rPr lang="hu-HU" sz="2400" dirty="0" smtClean="0"/>
              <a:t>     érdekében</a:t>
            </a:r>
            <a:r>
              <a:rPr lang="hu-HU" sz="2400" dirty="0"/>
              <a:t>.</a:t>
            </a:r>
          </a:p>
          <a:p>
            <a:pPr>
              <a:buNone/>
            </a:pPr>
            <a:endParaRPr lang="hu-HU" sz="2400" dirty="0"/>
          </a:p>
          <a:p>
            <a:pPr>
              <a:buNone/>
            </a:pPr>
            <a:r>
              <a:rPr lang="hu-HU" sz="2400" b="1" dirty="0">
                <a:solidFill>
                  <a:srgbClr val="FF0000"/>
                </a:solidFill>
              </a:rPr>
              <a:t>K</a:t>
            </a:r>
            <a:r>
              <a:rPr lang="hu-HU" sz="2400" dirty="0"/>
              <a:t>: folyamatközpontú működés, </a:t>
            </a:r>
            <a:r>
              <a:rPr lang="hu-HU" sz="2400" dirty="0" smtClean="0"/>
              <a:t>főfolyamatok</a:t>
            </a:r>
            <a:r>
              <a:rPr lang="hu-HU" sz="2400" dirty="0"/>
              <a:t>, vezetési folyamatok, támogató folyamatok</a:t>
            </a:r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>
                <a:solidFill>
                  <a:prstClr val="black">
                    <a:tint val="75000"/>
                  </a:prstClr>
                </a:solidFill>
              </a:rPr>
              <a:t>Skaliczki Judit: A Minősített Könyvtár Cím pályázat</a:t>
            </a:r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AD175-0F2A-4D9B-8D75-15871291F658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44</a:t>
            </a:fld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816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813035" y="141890"/>
            <a:ext cx="9691578" cy="867103"/>
          </a:xfrm>
        </p:spPr>
        <p:txBody>
          <a:bodyPr>
            <a:normAutofit/>
          </a:bodyPr>
          <a:lstStyle/>
          <a:p>
            <a:r>
              <a:rPr lang="hu-HU" b="1" dirty="0">
                <a:solidFill>
                  <a:schemeClr val="accent4"/>
                </a:solidFill>
              </a:rPr>
              <a:t>Alkritériumok és </a:t>
            </a:r>
            <a:r>
              <a:rPr lang="hu-HU" b="1" dirty="0">
                <a:solidFill>
                  <a:srgbClr val="0070C0"/>
                </a:solidFill>
              </a:rPr>
              <a:t> </a:t>
            </a:r>
            <a:r>
              <a:rPr lang="hu-HU" b="1" dirty="0">
                <a:solidFill>
                  <a:srgbClr val="FF5050"/>
                </a:solidFill>
              </a:rPr>
              <a:t>a lehetséges erősségek</a:t>
            </a:r>
            <a:endParaRPr lang="hu-HU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144110" y="1324303"/>
            <a:ext cx="9360502" cy="5176629"/>
          </a:xfrm>
        </p:spPr>
        <p:txBody>
          <a:bodyPr>
            <a:normAutofit fontScale="25000" lnSpcReduction="20000"/>
          </a:bodyPr>
          <a:lstStyle/>
          <a:p>
            <a:pPr algn="just">
              <a:lnSpc>
                <a:spcPts val="1375"/>
              </a:lnSpc>
              <a:buNone/>
            </a:pPr>
            <a:r>
              <a:rPr lang="hu-HU" sz="8000" b="1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Times New Roman" pitchFamily="18" charset="0"/>
              </a:rPr>
              <a:t>5.1.</a:t>
            </a:r>
            <a:r>
              <a:rPr lang="hu-HU" sz="8000" b="1" dirty="0">
                <a:latin typeface="Calibri" pitchFamily="34" charset="0"/>
                <a:cs typeface="Times New Roman" pitchFamily="18" charset="0"/>
              </a:rPr>
              <a:t> Mit tesz a könyvtár a folyamatok meghatározása, tervezése,</a:t>
            </a:r>
          </a:p>
          <a:p>
            <a:pPr algn="just">
              <a:lnSpc>
                <a:spcPts val="1375"/>
              </a:lnSpc>
              <a:buNone/>
            </a:pPr>
            <a:r>
              <a:rPr lang="hu-HU" sz="8000" b="1" dirty="0">
                <a:latin typeface="Calibri" pitchFamily="34" charset="0"/>
                <a:cs typeface="Times New Roman" pitchFamily="18" charset="0"/>
              </a:rPr>
              <a:t>      működtetése és fejlesztése érdekében?</a:t>
            </a:r>
          </a:p>
          <a:p>
            <a:pPr algn="just">
              <a:lnSpc>
                <a:spcPts val="1375"/>
              </a:lnSpc>
              <a:buNone/>
            </a:pPr>
            <a:endParaRPr lang="hu-HU" sz="8000" b="1" dirty="0">
              <a:latin typeface="Calibri" pitchFamily="34" charset="0"/>
              <a:cs typeface="Times New Roman" pitchFamily="18" charset="0"/>
            </a:endParaRPr>
          </a:p>
          <a:p>
            <a:pPr algn="just">
              <a:lnSpc>
                <a:spcPts val="1375"/>
              </a:lnSpc>
              <a:buNone/>
            </a:pPr>
            <a:endParaRPr lang="hu-HU" sz="8000" b="1" dirty="0">
              <a:latin typeface="Calibri" pitchFamily="34" charset="0"/>
              <a:cs typeface="Times New Roman" pitchFamily="18" charset="0"/>
            </a:endParaRPr>
          </a:p>
          <a:p>
            <a:pPr>
              <a:lnSpc>
                <a:spcPts val="1375"/>
              </a:lnSpc>
            </a:pPr>
            <a:r>
              <a:rPr lang="hu-HU" sz="8000" b="1" dirty="0">
                <a:latin typeface="Calibri" pitchFamily="34" charset="0"/>
                <a:cs typeface="Times New Roman" pitchFamily="18" charset="0"/>
              </a:rPr>
              <a:t>     </a:t>
            </a:r>
            <a:r>
              <a:rPr lang="hu-HU" sz="80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Times New Roman" pitchFamily="18" charset="0"/>
              </a:rPr>
              <a:t> Meg kell határozni a könyvtárban működő  háromféle folyamatot , </a:t>
            </a:r>
            <a:r>
              <a:rPr lang="hu-HU" sz="80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Times New Roman" pitchFamily="18" charset="0"/>
              </a:rPr>
              <a:t>az fő, </a:t>
            </a:r>
            <a:r>
              <a:rPr lang="hu-HU" sz="80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Times New Roman" pitchFamily="18" charset="0"/>
              </a:rPr>
              <a:t>a </a:t>
            </a:r>
            <a:endParaRPr lang="hu-HU" sz="8000" dirty="0" smtClean="0">
              <a:solidFill>
                <a:schemeClr val="tx2">
                  <a:lumMod val="75000"/>
                </a:schemeClr>
              </a:solidFill>
              <a:latin typeface="Calibri" pitchFamily="34" charset="0"/>
              <a:cs typeface="Times New Roman" pitchFamily="18" charset="0"/>
            </a:endParaRPr>
          </a:p>
          <a:p>
            <a:pPr marL="0" indent="0">
              <a:lnSpc>
                <a:spcPts val="1375"/>
              </a:lnSpc>
              <a:buNone/>
            </a:pPr>
            <a:r>
              <a:rPr lang="hu-HU" sz="80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Times New Roman" pitchFamily="18" charset="0"/>
              </a:rPr>
              <a:t> </a:t>
            </a:r>
            <a:r>
              <a:rPr lang="hu-HU" sz="80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Times New Roman" pitchFamily="18" charset="0"/>
              </a:rPr>
              <a:t>           vezetési</a:t>
            </a:r>
            <a:r>
              <a:rPr lang="hu-HU" sz="80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Times New Roman" pitchFamily="18" charset="0"/>
              </a:rPr>
              <a:t>, </a:t>
            </a:r>
            <a:r>
              <a:rPr lang="hu-HU" sz="80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Times New Roman" pitchFamily="18" charset="0"/>
              </a:rPr>
              <a:t>és a </a:t>
            </a:r>
            <a:r>
              <a:rPr lang="hu-HU" sz="80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Times New Roman" pitchFamily="18" charset="0"/>
              </a:rPr>
              <a:t>támogató </a:t>
            </a:r>
            <a:r>
              <a:rPr lang="hu-HU" sz="80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Times New Roman" pitchFamily="18" charset="0"/>
              </a:rPr>
              <a:t>folyamatokat</a:t>
            </a:r>
          </a:p>
          <a:p>
            <a:pPr>
              <a:lnSpc>
                <a:spcPts val="1375"/>
              </a:lnSpc>
            </a:pPr>
            <a:r>
              <a:rPr lang="hu-HU" sz="80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Times New Roman" pitchFamily="18" charset="0"/>
              </a:rPr>
              <a:t> </a:t>
            </a:r>
            <a:r>
              <a:rPr lang="hu-HU" sz="80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Times New Roman" pitchFamily="18" charset="0"/>
              </a:rPr>
              <a:t>     A folyamatábrák elkészítésekor meg kell határozni, </a:t>
            </a:r>
            <a:r>
              <a:rPr lang="hu-HU" sz="80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Times New Roman" pitchFamily="18" charset="0"/>
              </a:rPr>
              <a:t>hogy a folyamatot mikor</a:t>
            </a:r>
            <a:r>
              <a:rPr lang="hu-HU" sz="80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Times New Roman" pitchFamily="18" charset="0"/>
              </a:rPr>
              <a:t>,</a:t>
            </a:r>
          </a:p>
          <a:p>
            <a:pPr marL="0" indent="0">
              <a:lnSpc>
                <a:spcPts val="1375"/>
              </a:lnSpc>
              <a:buNone/>
            </a:pPr>
            <a:r>
              <a:rPr lang="hu-HU" sz="80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Times New Roman" pitchFamily="18" charset="0"/>
              </a:rPr>
              <a:t> </a:t>
            </a:r>
            <a:r>
              <a:rPr lang="hu-HU" sz="80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Times New Roman" pitchFamily="18" charset="0"/>
              </a:rPr>
              <a:t>           </a:t>
            </a:r>
            <a:r>
              <a:rPr lang="hu-HU" sz="80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Times New Roman" pitchFamily="18" charset="0"/>
              </a:rPr>
              <a:t>melyik </a:t>
            </a:r>
            <a:r>
              <a:rPr lang="hu-HU" sz="80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Times New Roman" pitchFamily="18" charset="0"/>
              </a:rPr>
              <a:t>részelemnél</a:t>
            </a:r>
            <a:r>
              <a:rPr lang="hu-HU" sz="80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Times New Roman" pitchFamily="18" charset="0"/>
              </a:rPr>
              <a:t>, ki értékeli. </a:t>
            </a:r>
            <a:endParaRPr lang="hu-HU" sz="8000" dirty="0" smtClean="0">
              <a:solidFill>
                <a:schemeClr val="tx2">
                  <a:lumMod val="75000"/>
                </a:schemeClr>
              </a:solidFill>
              <a:latin typeface="Calibri" pitchFamily="34" charset="0"/>
              <a:cs typeface="Times New Roman" pitchFamily="18" charset="0"/>
            </a:endParaRPr>
          </a:p>
          <a:p>
            <a:pPr>
              <a:lnSpc>
                <a:spcPts val="1375"/>
              </a:lnSpc>
            </a:pPr>
            <a:r>
              <a:rPr lang="hu-HU" sz="80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Times New Roman" pitchFamily="18" charset="0"/>
              </a:rPr>
              <a:t> </a:t>
            </a:r>
            <a:r>
              <a:rPr lang="hu-HU" sz="80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Times New Roman" pitchFamily="18" charset="0"/>
              </a:rPr>
              <a:t>     Az </a:t>
            </a:r>
            <a:r>
              <a:rPr lang="hu-HU" sz="80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Times New Roman" pitchFamily="18" charset="0"/>
              </a:rPr>
              <a:t>értékelésnek megfelelőn történik a </a:t>
            </a:r>
            <a:r>
              <a:rPr lang="hu-HU" sz="80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Times New Roman" pitchFamily="18" charset="0"/>
              </a:rPr>
              <a:t>beavatkozás </a:t>
            </a:r>
            <a:r>
              <a:rPr lang="hu-HU" sz="80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Times New Roman" pitchFamily="18" charset="0"/>
              </a:rPr>
              <a:t>a folyamat fejlesztése </a:t>
            </a:r>
            <a:endParaRPr lang="hu-HU" sz="8000" dirty="0" smtClean="0">
              <a:solidFill>
                <a:schemeClr val="tx2">
                  <a:lumMod val="75000"/>
                </a:schemeClr>
              </a:solidFill>
              <a:latin typeface="Calibri" pitchFamily="34" charset="0"/>
              <a:cs typeface="Times New Roman" pitchFamily="18" charset="0"/>
            </a:endParaRPr>
          </a:p>
          <a:p>
            <a:pPr marL="0" indent="0">
              <a:lnSpc>
                <a:spcPts val="1375"/>
              </a:lnSpc>
              <a:buNone/>
            </a:pPr>
            <a:r>
              <a:rPr lang="hu-HU" sz="80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Times New Roman" pitchFamily="18" charset="0"/>
              </a:rPr>
              <a:t> </a:t>
            </a:r>
            <a:r>
              <a:rPr lang="hu-HU" sz="80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Times New Roman" pitchFamily="18" charset="0"/>
              </a:rPr>
              <a:t>           érdekében</a:t>
            </a:r>
            <a:endParaRPr lang="hu-HU" sz="8000" b="1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ts val="1375"/>
              </a:lnSpc>
              <a:buNone/>
            </a:pPr>
            <a:r>
              <a:rPr lang="hu-HU" sz="8000" b="1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Times New Roman" pitchFamily="18" charset="0"/>
              </a:rPr>
              <a:t>5.2</a:t>
            </a:r>
            <a:r>
              <a:rPr lang="hu-HU" sz="8000" b="1" dirty="0">
                <a:latin typeface="Calibri" pitchFamily="34" charset="0"/>
                <a:cs typeface="Times New Roman" pitchFamily="18" charset="0"/>
              </a:rPr>
              <a:t> Milyen intézkedések biztosítják, a partnerközpontú</a:t>
            </a:r>
          </a:p>
          <a:p>
            <a:pPr algn="just">
              <a:lnSpc>
                <a:spcPts val="1375"/>
              </a:lnSpc>
              <a:buNone/>
            </a:pPr>
            <a:r>
              <a:rPr lang="hu-HU" sz="8000" b="1" dirty="0">
                <a:latin typeface="Calibri" pitchFamily="34" charset="0"/>
                <a:cs typeface="Times New Roman" pitchFamily="18" charset="0"/>
              </a:rPr>
              <a:t>      szolgáltatások fejlesztését? </a:t>
            </a:r>
          </a:p>
          <a:p>
            <a:pPr algn="just">
              <a:lnSpc>
                <a:spcPts val="1375"/>
              </a:lnSpc>
              <a:buNone/>
            </a:pPr>
            <a:r>
              <a:rPr lang="hu-HU" sz="8000" b="1" dirty="0">
                <a:latin typeface="Calibri" pitchFamily="34" charset="0"/>
                <a:cs typeface="Times New Roman" pitchFamily="18" charset="0"/>
              </a:rPr>
              <a:t>       </a:t>
            </a:r>
          </a:p>
          <a:p>
            <a:pPr algn="just">
              <a:lnSpc>
                <a:spcPts val="1375"/>
              </a:lnSpc>
            </a:pPr>
            <a:r>
              <a:rPr lang="hu-HU" sz="8000" b="1" dirty="0">
                <a:latin typeface="Calibri" pitchFamily="34" charset="0"/>
                <a:cs typeface="Times New Roman" pitchFamily="18" charset="0"/>
              </a:rPr>
              <a:t>    I</a:t>
            </a:r>
            <a:r>
              <a:rPr lang="hu-HU" sz="80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Times New Roman" pitchFamily="18" charset="0"/>
              </a:rPr>
              <a:t>gényfelmérések </a:t>
            </a:r>
          </a:p>
          <a:p>
            <a:pPr algn="just">
              <a:lnSpc>
                <a:spcPts val="1375"/>
              </a:lnSpc>
            </a:pPr>
            <a:r>
              <a:rPr lang="hu-HU" sz="80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Times New Roman" pitchFamily="18" charset="0"/>
              </a:rPr>
              <a:t> </a:t>
            </a:r>
            <a:r>
              <a:rPr lang="hu-HU" sz="80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Times New Roman" pitchFamily="18" charset="0"/>
              </a:rPr>
              <a:t>   Elégedettségi </a:t>
            </a:r>
            <a:r>
              <a:rPr lang="hu-HU" sz="80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Times New Roman" pitchFamily="18" charset="0"/>
              </a:rPr>
              <a:t>vizsgálatok készítése</a:t>
            </a:r>
          </a:p>
          <a:p>
            <a:pPr algn="just">
              <a:lnSpc>
                <a:spcPts val="1375"/>
              </a:lnSpc>
              <a:buNone/>
            </a:pPr>
            <a:r>
              <a:rPr lang="hu-HU" sz="2000" b="1" dirty="0">
                <a:latin typeface="Calibri" pitchFamily="34" charset="0"/>
                <a:cs typeface="Times New Roman" pitchFamily="18" charset="0"/>
              </a:rPr>
              <a:t>       </a:t>
            </a:r>
          </a:p>
          <a:p>
            <a:pPr algn="just">
              <a:lnSpc>
                <a:spcPts val="1375"/>
              </a:lnSpc>
              <a:buNone/>
            </a:pPr>
            <a:r>
              <a:rPr lang="hu-HU" sz="2000" b="1" dirty="0">
                <a:latin typeface="Calibri" pitchFamily="34" charset="0"/>
                <a:cs typeface="Times New Roman" pitchFamily="18" charset="0"/>
              </a:rPr>
              <a:t>       </a:t>
            </a:r>
          </a:p>
          <a:p>
            <a:pPr>
              <a:buNone/>
            </a:pPr>
            <a:endParaRPr lang="hu-HU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>
                <a:solidFill>
                  <a:prstClr val="black">
                    <a:tint val="75000"/>
                  </a:prstClr>
                </a:solidFill>
              </a:rPr>
              <a:t>Skaliczki Judit: A Minősített Könyvtár Cím pályázat</a:t>
            </a:r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AD175-0F2A-4D9B-8D75-15871291F658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45</a:t>
            </a:fld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138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b="1" dirty="0">
                <a:solidFill>
                  <a:schemeClr val="accent4"/>
                </a:solidFill>
              </a:rPr>
              <a:t>Alkritériumok és</a:t>
            </a:r>
            <a:r>
              <a:rPr lang="hu-HU" b="1" dirty="0">
                <a:solidFill>
                  <a:srgbClr val="0070C0"/>
                </a:solidFill>
              </a:rPr>
              <a:t>  </a:t>
            </a:r>
            <a:r>
              <a:rPr lang="hu-HU" b="1" dirty="0">
                <a:solidFill>
                  <a:srgbClr val="FF5050"/>
                </a:solidFill>
              </a:rPr>
              <a:t>a lehetséges erősségek</a:t>
            </a:r>
            <a:endParaRPr lang="hu-HU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991544" y="1700809"/>
            <a:ext cx="8219256" cy="4425355"/>
          </a:xfrm>
        </p:spPr>
        <p:txBody>
          <a:bodyPr>
            <a:normAutofit/>
          </a:bodyPr>
          <a:lstStyle/>
          <a:p>
            <a:pPr algn="just">
              <a:lnSpc>
                <a:spcPts val="1375"/>
              </a:lnSpc>
              <a:buNone/>
            </a:pPr>
            <a:endParaRPr lang="hu-HU" sz="2000" b="1" dirty="0">
              <a:solidFill>
                <a:schemeClr val="tx2">
                  <a:lumMod val="75000"/>
                </a:schemeClr>
              </a:solidFill>
              <a:latin typeface="Calibri" pitchFamily="34" charset="0"/>
              <a:cs typeface="Times New Roman" pitchFamily="18" charset="0"/>
            </a:endParaRPr>
          </a:p>
          <a:p>
            <a:pPr algn="just">
              <a:lnSpc>
                <a:spcPts val="1375"/>
              </a:lnSpc>
              <a:buNone/>
            </a:pPr>
            <a:endParaRPr lang="hu-HU" sz="2000" b="1" dirty="0">
              <a:solidFill>
                <a:schemeClr val="tx2">
                  <a:lumMod val="75000"/>
                </a:schemeClr>
              </a:solidFill>
              <a:latin typeface="Calibri" pitchFamily="34" charset="0"/>
              <a:cs typeface="Times New Roman" pitchFamily="18" charset="0"/>
            </a:endParaRPr>
          </a:p>
          <a:p>
            <a:pPr algn="just">
              <a:lnSpc>
                <a:spcPts val="1375"/>
              </a:lnSpc>
              <a:buNone/>
            </a:pPr>
            <a:endParaRPr lang="hu-HU" sz="2000" b="1" dirty="0">
              <a:solidFill>
                <a:schemeClr val="tx2">
                  <a:lumMod val="75000"/>
                </a:schemeClr>
              </a:solidFill>
              <a:latin typeface="Calibri" pitchFamily="34" charset="0"/>
              <a:cs typeface="Times New Roman" pitchFamily="18" charset="0"/>
            </a:endParaRPr>
          </a:p>
          <a:p>
            <a:pPr algn="just">
              <a:lnSpc>
                <a:spcPts val="1375"/>
              </a:lnSpc>
              <a:buNone/>
            </a:pPr>
            <a:r>
              <a:rPr lang="hu-HU" sz="2000" b="1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Times New Roman" pitchFamily="18" charset="0"/>
              </a:rPr>
              <a:t>5.3.</a:t>
            </a:r>
            <a:r>
              <a:rPr lang="hu-HU" sz="2000" b="1" dirty="0">
                <a:latin typeface="Calibri" pitchFamily="34" charset="0"/>
                <a:cs typeface="Times New Roman" pitchFamily="18" charset="0"/>
              </a:rPr>
              <a:t> Mit tesz a könyvtár a partnerkapcsolatok menedzselése és </a:t>
            </a:r>
          </a:p>
          <a:p>
            <a:pPr algn="just">
              <a:lnSpc>
                <a:spcPts val="1375"/>
              </a:lnSpc>
              <a:buNone/>
            </a:pPr>
            <a:r>
              <a:rPr lang="hu-HU" sz="2000" b="1" dirty="0">
                <a:latin typeface="Calibri" pitchFamily="34" charset="0"/>
                <a:cs typeface="Times New Roman" pitchFamily="18" charset="0"/>
              </a:rPr>
              <a:t>      javítása érdekében? </a:t>
            </a:r>
          </a:p>
          <a:p>
            <a:pPr algn="just">
              <a:lnSpc>
                <a:spcPts val="1375"/>
              </a:lnSpc>
              <a:buNone/>
            </a:pPr>
            <a:endParaRPr lang="hu-HU" sz="2000" b="1" dirty="0">
              <a:latin typeface="Calibri" pitchFamily="34" charset="0"/>
              <a:cs typeface="Times New Roman" pitchFamily="18" charset="0"/>
            </a:endParaRPr>
          </a:p>
          <a:p>
            <a:pPr algn="just">
              <a:lnSpc>
                <a:spcPts val="1375"/>
              </a:lnSpc>
              <a:buNone/>
            </a:pPr>
            <a:endParaRPr lang="hu-HU" sz="2000" b="1" dirty="0">
              <a:latin typeface="Calibri" pitchFamily="34" charset="0"/>
              <a:cs typeface="Times New Roman" pitchFamily="18" charset="0"/>
            </a:endParaRPr>
          </a:p>
          <a:p>
            <a:pPr>
              <a:lnSpc>
                <a:spcPts val="1375"/>
              </a:lnSpc>
              <a:buNone/>
            </a:pPr>
            <a:r>
              <a:rPr lang="hu-HU" sz="2000" b="1" dirty="0">
                <a:latin typeface="Calibri" pitchFamily="34" charset="0"/>
                <a:cs typeface="Times New Roman" pitchFamily="18" charset="0"/>
              </a:rPr>
              <a:t>    </a:t>
            </a:r>
            <a:r>
              <a:rPr lang="hu-HU" sz="2000" b="1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Times New Roman" pitchFamily="18" charset="0"/>
              </a:rPr>
              <a:t>  Mind az egyéni, mind a testületi partnerek megismert igényeit</a:t>
            </a:r>
          </a:p>
          <a:p>
            <a:pPr>
              <a:lnSpc>
                <a:spcPts val="1375"/>
              </a:lnSpc>
              <a:buNone/>
            </a:pPr>
            <a:r>
              <a:rPr lang="hu-HU" sz="2000" b="1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Times New Roman" pitchFamily="18" charset="0"/>
              </a:rPr>
              <a:t>      figyelembe veszik a szolgáltatások fejlesztésénél, a </a:t>
            </a:r>
          </a:p>
          <a:p>
            <a:pPr>
              <a:lnSpc>
                <a:spcPts val="1375"/>
              </a:lnSpc>
              <a:buNone/>
            </a:pPr>
            <a:r>
              <a:rPr lang="hu-HU" sz="2000" b="1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Times New Roman" pitchFamily="18" charset="0"/>
              </a:rPr>
              <a:t>      gyűjteménymenedzseléskor, és a cselekvési terv összeállításakor.</a:t>
            </a:r>
          </a:p>
          <a:p>
            <a:pPr algn="just">
              <a:lnSpc>
                <a:spcPts val="1375"/>
              </a:lnSpc>
              <a:buNone/>
            </a:pPr>
            <a:endParaRPr lang="hu-HU" sz="2000" b="1" dirty="0">
              <a:latin typeface="Calibri" pitchFamily="34" charset="0"/>
              <a:cs typeface="Times New Roman" pitchFamily="18" charset="0"/>
            </a:endParaRPr>
          </a:p>
          <a:p>
            <a:pPr algn="just">
              <a:lnSpc>
                <a:spcPts val="1375"/>
              </a:lnSpc>
              <a:buNone/>
            </a:pPr>
            <a:endParaRPr lang="hu-HU" sz="2000" b="1" dirty="0">
              <a:latin typeface="Calibri" pitchFamily="34" charset="0"/>
              <a:cs typeface="Times New Roman" pitchFamily="18" charset="0"/>
            </a:endParaRPr>
          </a:p>
          <a:p>
            <a:pPr algn="just">
              <a:lnSpc>
                <a:spcPts val="1375"/>
              </a:lnSpc>
              <a:buNone/>
            </a:pPr>
            <a:r>
              <a:rPr lang="hu-HU" sz="2000" b="1" dirty="0">
                <a:latin typeface="Calibri" pitchFamily="34" charset="0"/>
                <a:cs typeface="Times New Roman" pitchFamily="18" charset="0"/>
              </a:rPr>
              <a:t>      </a:t>
            </a:r>
            <a:endParaRPr lang="hu-HU" sz="2000" b="1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hu-HU" sz="20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>
                <a:solidFill>
                  <a:prstClr val="black">
                    <a:tint val="75000"/>
                  </a:prstClr>
                </a:solidFill>
              </a:rPr>
              <a:t>Skaliczki Judit: A Minősített Könyvtár Cím pályázat</a:t>
            </a:r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AD175-0F2A-4D9B-8D75-15871291F658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46</a:t>
            </a:fld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255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b="1" dirty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hu-HU" b="1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hu-HU" b="1" dirty="0">
                <a:solidFill>
                  <a:schemeClr val="accent1"/>
                </a:solidFill>
              </a:rPr>
              <a:t>Az 5. kritérium kötelező dokumentumai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991544" y="1844825"/>
            <a:ext cx="8219256" cy="4281339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ü"/>
            </a:pPr>
            <a:endParaRPr lang="hu-HU" sz="2000" dirty="0"/>
          </a:p>
          <a:p>
            <a:pPr>
              <a:buFont typeface="Wingdings" pitchFamily="2" charset="2"/>
              <a:buChar char="ü"/>
            </a:pPr>
            <a:endParaRPr lang="hu-HU" sz="2000" dirty="0"/>
          </a:p>
          <a:p>
            <a:r>
              <a:rPr lang="hu-HU" sz="2000" dirty="0"/>
              <a:t>A folyamatszabályozás helyi rendszerének bemutatása</a:t>
            </a:r>
          </a:p>
          <a:p>
            <a:endParaRPr lang="hu-HU" sz="2000" dirty="0"/>
          </a:p>
          <a:p>
            <a:r>
              <a:rPr lang="hu-HU" sz="2000" dirty="0"/>
              <a:t>Folyamatábrák</a:t>
            </a:r>
          </a:p>
          <a:p>
            <a:endParaRPr lang="hu-HU" sz="2000" dirty="0"/>
          </a:p>
          <a:p>
            <a:r>
              <a:rPr lang="hu-HU" sz="2000" dirty="0"/>
              <a:t>Használókat tájékoztató szabályzatok, útmutatók</a:t>
            </a:r>
          </a:p>
          <a:p>
            <a:pPr>
              <a:buFont typeface="Wingdings" pitchFamily="2" charset="2"/>
              <a:buChar char="ü"/>
            </a:pPr>
            <a:endParaRPr lang="hu-HU" sz="2000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>
                <a:solidFill>
                  <a:prstClr val="black">
                    <a:tint val="75000"/>
                  </a:prstClr>
                </a:solidFill>
              </a:rPr>
              <a:t>Skaliczki Judit: A Minősített Könyvtár Cím pályázat</a:t>
            </a:r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AD175-0F2A-4D9B-8D75-15871291F658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47</a:t>
            </a:fld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800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75520" y="404664"/>
            <a:ext cx="8363272" cy="1210146"/>
          </a:xfrm>
        </p:spPr>
        <p:txBody>
          <a:bodyPr>
            <a:normAutofit/>
          </a:bodyPr>
          <a:lstStyle/>
          <a:p>
            <a:r>
              <a:rPr lang="hu-HU" b="1" dirty="0">
                <a:solidFill>
                  <a:schemeClr val="accent1"/>
                </a:solidFill>
              </a:rPr>
              <a:t>6. A szolgáltatást igénybevevőkkel kapcsolatos eredmények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991544" y="1988841"/>
            <a:ext cx="8219256" cy="413732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hu-HU" sz="2400" b="1" dirty="0">
                <a:solidFill>
                  <a:srgbClr val="FF0000"/>
                </a:solidFill>
              </a:rPr>
              <a:t>M </a:t>
            </a:r>
            <a:r>
              <a:rPr lang="hu-HU" sz="2400" dirty="0"/>
              <a:t>: azok az eredmények, amelyeket a könyvtár elér a  szolgáltatásaival az azokat  igénybevevőknél</a:t>
            </a:r>
          </a:p>
          <a:p>
            <a:pPr>
              <a:buNone/>
            </a:pPr>
            <a:endParaRPr lang="hu-HU" sz="2400" dirty="0"/>
          </a:p>
          <a:p>
            <a:pPr>
              <a:buNone/>
            </a:pPr>
            <a:endParaRPr lang="hu-HU" sz="2400" dirty="0"/>
          </a:p>
          <a:p>
            <a:pPr>
              <a:buNone/>
            </a:pPr>
            <a:r>
              <a:rPr lang="hu-HU" sz="2400" b="1" dirty="0">
                <a:solidFill>
                  <a:srgbClr val="FF0000"/>
                </a:solidFill>
              </a:rPr>
              <a:t>K</a:t>
            </a:r>
            <a:r>
              <a:rPr lang="hu-HU" sz="2400" dirty="0"/>
              <a:t>: partneri kérdőívek, fókuszcsoportok, a panaszkönyv elemzése</a:t>
            </a:r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>
                <a:solidFill>
                  <a:prstClr val="black">
                    <a:tint val="75000"/>
                  </a:prstClr>
                </a:solidFill>
              </a:rPr>
              <a:t>Skaliczki Judit: A Minősített Könyvtár Cím pályázat</a:t>
            </a:r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AD175-0F2A-4D9B-8D75-15871291F658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48</a:t>
            </a:fld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0962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b="1" dirty="0">
                <a:solidFill>
                  <a:schemeClr val="accent4"/>
                </a:solidFill>
              </a:rPr>
              <a:t>Alkritériumok és</a:t>
            </a:r>
            <a:r>
              <a:rPr lang="hu-HU" b="1" dirty="0">
                <a:solidFill>
                  <a:srgbClr val="0070C0"/>
                </a:solidFill>
              </a:rPr>
              <a:t>  </a:t>
            </a:r>
            <a:r>
              <a:rPr lang="hu-HU" b="1" dirty="0">
                <a:solidFill>
                  <a:srgbClr val="FF5050"/>
                </a:solidFill>
              </a:rPr>
              <a:t>a lehetséges erősségek</a:t>
            </a:r>
            <a:endParaRPr lang="hu-HU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hu-HU" sz="2000" b="1" dirty="0">
                <a:solidFill>
                  <a:schemeClr val="tx2">
                    <a:lumMod val="75000"/>
                  </a:schemeClr>
                </a:solidFill>
              </a:rPr>
              <a:t>6. 1.</a:t>
            </a:r>
            <a:r>
              <a:rPr lang="hu-HU" sz="20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hu-HU" sz="2000" dirty="0"/>
              <a:t> </a:t>
            </a:r>
            <a:r>
              <a:rPr lang="hu-HU" sz="2000" b="1" dirty="0"/>
              <a:t>A használók véleménye, elégedettsége</a:t>
            </a:r>
          </a:p>
          <a:p>
            <a:pPr>
              <a:buNone/>
            </a:pPr>
            <a:endParaRPr lang="hu-HU" sz="2000" dirty="0"/>
          </a:p>
          <a:p>
            <a:pPr>
              <a:buNone/>
            </a:pPr>
            <a:r>
              <a:rPr lang="hu-HU" sz="2000" dirty="0"/>
              <a:t>         </a:t>
            </a:r>
            <a:r>
              <a:rPr lang="hu-HU" sz="2000" b="1" dirty="0">
                <a:solidFill>
                  <a:schemeClr val="tx2">
                    <a:lumMod val="75000"/>
                  </a:schemeClr>
                </a:solidFill>
              </a:rPr>
              <a:t> A látogatók és a szolgáltatásokat igénybe vevők száma </a:t>
            </a:r>
          </a:p>
          <a:p>
            <a:pPr>
              <a:buNone/>
            </a:pPr>
            <a:r>
              <a:rPr lang="hu-HU" sz="2000" b="1" dirty="0">
                <a:solidFill>
                  <a:schemeClr val="tx2">
                    <a:lumMod val="75000"/>
                  </a:schemeClr>
                </a:solidFill>
              </a:rPr>
              <a:t>          jelzés, az elégedettségi mérések  pontosítják, ezeket </a:t>
            </a:r>
          </a:p>
          <a:p>
            <a:pPr>
              <a:buNone/>
            </a:pPr>
            <a:r>
              <a:rPr lang="hu-HU" sz="2000" b="1" dirty="0">
                <a:solidFill>
                  <a:schemeClr val="tx2">
                    <a:lumMod val="75000"/>
                  </a:schemeClr>
                </a:solidFill>
              </a:rPr>
              <a:t>          kiegészíti  a használók szóbeli és írásbeli  közlései.</a:t>
            </a:r>
          </a:p>
          <a:p>
            <a:pPr>
              <a:buNone/>
            </a:pPr>
            <a:endParaRPr lang="hu-HU" sz="2000" dirty="0"/>
          </a:p>
          <a:p>
            <a:pPr>
              <a:buNone/>
            </a:pPr>
            <a:endParaRPr lang="hu-HU" sz="2000" dirty="0"/>
          </a:p>
          <a:p>
            <a:pPr>
              <a:buNone/>
            </a:pPr>
            <a:r>
              <a:rPr lang="hu-HU" sz="2000" b="1" dirty="0">
                <a:solidFill>
                  <a:schemeClr val="tx2">
                    <a:lumMod val="75000"/>
                  </a:schemeClr>
                </a:solidFill>
              </a:rPr>
              <a:t>6.2. </a:t>
            </a:r>
            <a:r>
              <a:rPr lang="hu-HU" sz="2000" b="1" dirty="0"/>
              <a:t>A használókkal kapcsolatban elért eredmények teljesítménymérése</a:t>
            </a:r>
          </a:p>
          <a:p>
            <a:pPr>
              <a:buNone/>
            </a:pPr>
            <a:r>
              <a:rPr lang="hu-HU" sz="2000" b="1" dirty="0"/>
              <a:t>         </a:t>
            </a:r>
            <a:r>
              <a:rPr lang="hu-HU" sz="2000" b="1" dirty="0">
                <a:solidFill>
                  <a:schemeClr val="tx2">
                    <a:lumMod val="75000"/>
                  </a:schemeClr>
                </a:solidFill>
              </a:rPr>
              <a:t>A szolgáltatási normák kidolgozása és közzététele, a </a:t>
            </a:r>
          </a:p>
          <a:p>
            <a:pPr>
              <a:buNone/>
            </a:pPr>
            <a:r>
              <a:rPr lang="hu-HU" sz="2000" b="1" dirty="0">
                <a:solidFill>
                  <a:schemeClr val="tx2">
                    <a:lumMod val="75000"/>
                  </a:schemeClr>
                </a:solidFill>
              </a:rPr>
              <a:t>         teljesítménymérések eredményei,  panaszhelyzetek kezelésére </a:t>
            </a:r>
          </a:p>
          <a:p>
            <a:pPr>
              <a:buNone/>
            </a:pPr>
            <a:r>
              <a:rPr lang="hu-HU" sz="2000" b="1" dirty="0">
                <a:solidFill>
                  <a:schemeClr val="tx2">
                    <a:lumMod val="75000"/>
                  </a:schemeClr>
                </a:solidFill>
              </a:rPr>
              <a:t>         protokoll.</a:t>
            </a:r>
          </a:p>
          <a:p>
            <a:pPr>
              <a:buNone/>
            </a:pPr>
            <a:endParaRPr lang="hu-HU" sz="2000" b="1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>
                <a:solidFill>
                  <a:prstClr val="black">
                    <a:tint val="75000"/>
                  </a:prstClr>
                </a:solidFill>
              </a:rPr>
              <a:t>Skaliczki Judit: A Minősített Könyvtár Cím pályázat</a:t>
            </a:r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AD175-0F2A-4D9B-8D75-15871291F658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49</a:t>
            </a:fld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0194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smtClean="0">
                <a:solidFill>
                  <a:schemeClr val="accent1"/>
                </a:solidFill>
              </a:rPr>
              <a:t>Az Önértékelés formai elemei</a:t>
            </a:r>
            <a:endParaRPr lang="hu-HU" b="1" dirty="0">
              <a:solidFill>
                <a:schemeClr val="accent1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SzPts val="2400"/>
              <a:buFont typeface="Wingdings 3" panose="05040102010807070707" pitchFamily="18" charset="2"/>
              <a:buAutoNum type="arabicPeriod"/>
            </a:pPr>
            <a:r>
              <a:rPr lang="hu-HU" sz="2400" b="1" dirty="0">
                <a:solidFill>
                  <a:srgbClr val="C00000"/>
                </a:solidFill>
                <a:latin typeface="Century Gothic" panose="020B0502020202020204" pitchFamily="34" charset="0"/>
              </a:rPr>
              <a:t>Az Önértékelés konszenzusos eredménye</a:t>
            </a:r>
            <a:r>
              <a:rPr lang="hu-HU" sz="2400" dirty="0">
                <a:solidFill>
                  <a:srgbClr val="595959"/>
                </a:solidFill>
                <a:latin typeface="Century Gothic" panose="020B0502020202020204" pitchFamily="34" charset="0"/>
              </a:rPr>
              <a:t>: Önértékelési táblák, a pályázatban a 2. sz. melléklet </a:t>
            </a:r>
            <a:endParaRPr lang="hu-HU" sz="2400" dirty="0" smtClean="0">
              <a:solidFill>
                <a:srgbClr val="595959"/>
              </a:solidFill>
              <a:latin typeface="Century Gothic" panose="020B0502020202020204" pitchFamily="34" charset="0"/>
            </a:endParaRPr>
          </a:p>
          <a:p>
            <a:pPr marL="0" indent="0">
              <a:buNone/>
            </a:pPr>
            <a:endParaRPr lang="hu-HU" sz="2400" dirty="0">
              <a:solidFill>
                <a:srgbClr val="595959"/>
              </a:solidFill>
              <a:latin typeface="Century Gothic" panose="020B0502020202020204" pitchFamily="34" charset="0"/>
            </a:endParaRPr>
          </a:p>
          <a:p>
            <a:pPr marL="457200" indent="-457200">
              <a:buAutoNum type="arabicPeriod" startAt="2"/>
            </a:pPr>
            <a:r>
              <a:rPr lang="hu-HU" sz="2400" dirty="0" smtClean="0">
                <a:solidFill>
                  <a:srgbClr val="595959"/>
                </a:solidFill>
                <a:latin typeface="Century Gothic" panose="020B0502020202020204" pitchFamily="34" charset="0"/>
              </a:rPr>
              <a:t>Az </a:t>
            </a:r>
            <a:r>
              <a:rPr lang="hu-HU" sz="2400" dirty="0">
                <a:solidFill>
                  <a:srgbClr val="595959"/>
                </a:solidFill>
                <a:latin typeface="Century Gothic" panose="020B0502020202020204" pitchFamily="34" charset="0"/>
              </a:rPr>
              <a:t>Önértékelés kiemelkedően fontos része az</a:t>
            </a:r>
            <a:r>
              <a:rPr lang="hu-HU" sz="2400" b="1" dirty="0">
                <a:solidFill>
                  <a:srgbClr val="C00000"/>
                </a:solidFill>
                <a:latin typeface="Century Gothic" panose="020B0502020202020204" pitchFamily="34" charset="0"/>
              </a:rPr>
              <a:t> intézkedési </a:t>
            </a:r>
            <a:r>
              <a:rPr lang="hu-HU" sz="24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terv</a:t>
            </a:r>
          </a:p>
          <a:p>
            <a:pPr marL="0" indent="0">
              <a:buNone/>
            </a:pPr>
            <a:endParaRPr lang="hu-HU" sz="2400" dirty="0"/>
          </a:p>
          <a:p>
            <a:pPr marL="0" indent="0">
              <a:buNone/>
            </a:pPr>
            <a:r>
              <a:rPr lang="hu-HU" sz="2400" b="1" dirty="0">
                <a:solidFill>
                  <a:schemeClr val="accent1"/>
                </a:solidFill>
                <a:latin typeface="Century Gothic" panose="020B0502020202020204" pitchFamily="34" charset="0"/>
              </a:rPr>
              <a:t>3. </a:t>
            </a:r>
            <a:r>
              <a:rPr lang="hu-HU" sz="2400" dirty="0">
                <a:solidFill>
                  <a:srgbClr val="595959"/>
                </a:solidFill>
                <a:latin typeface="Century Gothic" panose="020B0502020202020204" pitchFamily="34" charset="0"/>
              </a:rPr>
              <a:t>Az Önértékelés </a:t>
            </a:r>
            <a:r>
              <a:rPr lang="hu-HU" sz="2400" b="1" dirty="0">
                <a:solidFill>
                  <a:srgbClr val="C00000"/>
                </a:solidFill>
                <a:latin typeface="Century Gothic" panose="020B0502020202020204" pitchFamily="34" charset="0"/>
              </a:rPr>
              <a:t>pontozásos összesítése , </a:t>
            </a:r>
            <a:r>
              <a:rPr lang="hu-HU" sz="2400" b="1" dirty="0">
                <a:solidFill>
                  <a:srgbClr val="595959"/>
                </a:solidFill>
                <a:latin typeface="Century Gothic" panose="020B0502020202020204" pitchFamily="34" charset="0"/>
              </a:rPr>
              <a:t> </a:t>
            </a:r>
            <a:r>
              <a:rPr lang="hu-HU" sz="2400" dirty="0">
                <a:solidFill>
                  <a:srgbClr val="595959"/>
                </a:solidFill>
                <a:latin typeface="Century Gothic" panose="020B0502020202020204" pitchFamily="34" charset="0"/>
              </a:rPr>
              <a:t>a pályázatban a 3. sz. melléklet, az Excel tábla</a:t>
            </a:r>
            <a:endParaRPr lang="hu-HU" sz="2400" dirty="0"/>
          </a:p>
          <a:p>
            <a:endParaRPr lang="hu-HU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Skaliczki Judit: A Minősített Könyvtár Cím pályázat</a:t>
            </a:r>
            <a:endParaRPr lang="en-US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9305507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b="1" dirty="0">
                <a:solidFill>
                  <a:schemeClr val="accent1"/>
                </a:solidFill>
              </a:rPr>
              <a:t>A 6. kritérium kötelező dokumentumai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 dirty="0" smtClean="0"/>
          </a:p>
          <a:p>
            <a:pPr marL="0" indent="0">
              <a:buNone/>
            </a:pPr>
            <a:endParaRPr lang="hu-HU" dirty="0" smtClean="0"/>
          </a:p>
          <a:p>
            <a:r>
              <a:rPr lang="hu-HU" sz="2400" dirty="0"/>
              <a:t>A használói elégedettségmérés eredményei</a:t>
            </a:r>
          </a:p>
          <a:p>
            <a:endParaRPr lang="hu-HU" dirty="0" smtClean="0"/>
          </a:p>
          <a:p>
            <a:r>
              <a:rPr lang="hu-HU" sz="2400" dirty="0"/>
              <a:t>A panaszkezelés szabályzata</a:t>
            </a:r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>
                <a:solidFill>
                  <a:prstClr val="black">
                    <a:tint val="75000"/>
                  </a:prstClr>
                </a:solidFill>
              </a:rPr>
              <a:t>Skaliczki Judit: A Minősített Könyvtár Cím pályázat</a:t>
            </a:r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AD175-0F2A-4D9B-8D75-15871291F658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50</a:t>
            </a:fld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862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b="1" dirty="0">
                <a:solidFill>
                  <a:schemeClr val="accent1"/>
                </a:solidFill>
              </a:rPr>
              <a:t>7. A munkatársakkal kapcsolatos eredmények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7472" indent="-347472">
              <a:spcBef>
                <a:spcPts val="480"/>
              </a:spcBef>
              <a:buNone/>
              <a:defRPr/>
            </a:pPr>
            <a:endParaRPr lang="hu-HU" sz="2400" b="1" dirty="0"/>
          </a:p>
          <a:p>
            <a:pPr marL="347472" indent="-347472">
              <a:spcBef>
                <a:spcPts val="480"/>
              </a:spcBef>
              <a:buNone/>
              <a:defRPr/>
            </a:pPr>
            <a:r>
              <a:rPr lang="hu-HU" sz="2400" b="1" dirty="0">
                <a:solidFill>
                  <a:srgbClr val="FF0000"/>
                </a:solidFill>
              </a:rPr>
              <a:t>M</a:t>
            </a:r>
            <a:r>
              <a:rPr lang="hu-HU" sz="2400" b="1" dirty="0"/>
              <a:t>:</a:t>
            </a:r>
            <a:r>
              <a:rPr lang="hu-HU" sz="2400" dirty="0"/>
              <a:t> a munkatársak részvétele az adott könyvtár, a nagyobb szakmai közösség életében</a:t>
            </a:r>
          </a:p>
          <a:p>
            <a:pPr marL="347472" indent="-347472">
              <a:spcBef>
                <a:spcPts val="480"/>
              </a:spcBef>
              <a:buNone/>
              <a:defRPr/>
            </a:pPr>
            <a:endParaRPr lang="hu-HU" sz="2400" dirty="0"/>
          </a:p>
          <a:p>
            <a:pPr marL="347472" indent="-347472">
              <a:spcBef>
                <a:spcPts val="480"/>
              </a:spcBef>
              <a:buNone/>
              <a:defRPr/>
            </a:pPr>
            <a:endParaRPr lang="hu-HU" sz="2400" dirty="0"/>
          </a:p>
          <a:p>
            <a:pPr marL="347472" indent="-347472">
              <a:spcBef>
                <a:spcPts val="480"/>
              </a:spcBef>
              <a:buNone/>
              <a:defRPr/>
            </a:pPr>
            <a:r>
              <a:rPr lang="hu-HU" sz="2400" dirty="0"/>
              <a:t> </a:t>
            </a:r>
            <a:r>
              <a:rPr lang="hu-HU" sz="2400" b="1" dirty="0">
                <a:solidFill>
                  <a:srgbClr val="FF0000"/>
                </a:solidFill>
              </a:rPr>
              <a:t>K</a:t>
            </a:r>
            <a:r>
              <a:rPr lang="hu-HU" sz="2400" b="1" dirty="0"/>
              <a:t>:</a:t>
            </a:r>
            <a:r>
              <a:rPr lang="hu-HU" sz="2400" dirty="0"/>
              <a:t> munkatársi elégedettség</a:t>
            </a:r>
          </a:p>
          <a:p>
            <a:pPr>
              <a:buNone/>
            </a:pPr>
            <a:endParaRPr lang="hu-HU" sz="2400" b="1" dirty="0">
              <a:solidFill>
                <a:srgbClr val="002060"/>
              </a:solidFill>
            </a:endParaRPr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>
                <a:solidFill>
                  <a:prstClr val="black">
                    <a:tint val="75000"/>
                  </a:prstClr>
                </a:solidFill>
              </a:rPr>
              <a:t>Skaliczki Judit: A Minősített Könyvtár Cím pályázat</a:t>
            </a:r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AD175-0F2A-4D9B-8D75-15871291F658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51</a:t>
            </a:fld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3386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991545" y="283779"/>
            <a:ext cx="9513068" cy="1621221"/>
          </a:xfrm>
        </p:spPr>
        <p:txBody>
          <a:bodyPr>
            <a:normAutofit/>
          </a:bodyPr>
          <a:lstStyle/>
          <a:p>
            <a:r>
              <a:rPr lang="hu-HU" b="1" dirty="0">
                <a:solidFill>
                  <a:schemeClr val="accent4"/>
                </a:solidFill>
              </a:rPr>
              <a:t>Alkritériumok és</a:t>
            </a:r>
            <a:r>
              <a:rPr lang="hu-HU" b="1" dirty="0">
                <a:solidFill>
                  <a:srgbClr val="0070C0"/>
                </a:solidFill>
              </a:rPr>
              <a:t>  </a:t>
            </a:r>
            <a:r>
              <a:rPr lang="hu-HU" b="1" dirty="0">
                <a:solidFill>
                  <a:srgbClr val="FF5050"/>
                </a:solidFill>
              </a:rPr>
              <a:t>a lehetséges erősségek</a:t>
            </a:r>
            <a:endParaRPr lang="hu-HU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991544" y="1340769"/>
            <a:ext cx="8219256" cy="4785395"/>
          </a:xfrm>
        </p:spPr>
        <p:txBody>
          <a:bodyPr>
            <a:normAutofit/>
          </a:bodyPr>
          <a:lstStyle/>
          <a:p>
            <a:pPr algn="just">
              <a:lnSpc>
                <a:spcPts val="1375"/>
              </a:lnSpc>
              <a:buNone/>
            </a:pPr>
            <a:endParaRPr lang="hu-HU" sz="3200" b="1" dirty="0">
              <a:solidFill>
                <a:srgbClr val="002060"/>
              </a:solidFill>
              <a:latin typeface="Calibri" pitchFamily="34" charset="0"/>
              <a:cs typeface="Times New Roman" pitchFamily="18" charset="0"/>
            </a:endParaRPr>
          </a:p>
          <a:p>
            <a:pPr algn="just">
              <a:lnSpc>
                <a:spcPts val="1375"/>
              </a:lnSpc>
              <a:buNone/>
            </a:pPr>
            <a:r>
              <a:rPr lang="hu-HU" sz="2600" b="1" dirty="0" smtClean="0">
                <a:solidFill>
                  <a:srgbClr val="002060"/>
                </a:solidFill>
                <a:latin typeface="Calibri" pitchFamily="34" charset="0"/>
                <a:cs typeface="Times New Roman" pitchFamily="18" charset="0"/>
              </a:rPr>
              <a:t>7.1</a:t>
            </a:r>
            <a:r>
              <a:rPr lang="hu-HU" sz="2600" b="1" dirty="0">
                <a:solidFill>
                  <a:srgbClr val="002060"/>
                </a:solidFill>
                <a:latin typeface="Calibri" pitchFamily="34" charset="0"/>
                <a:cs typeface="Times New Roman" pitchFamily="18" charset="0"/>
              </a:rPr>
              <a:t>. </a:t>
            </a:r>
            <a:r>
              <a:rPr lang="hu-HU" sz="2600" b="1" dirty="0">
                <a:latin typeface="Calibri" pitchFamily="34" charset="0"/>
                <a:cs typeface="Times New Roman" pitchFamily="18" charset="0"/>
              </a:rPr>
              <a:t>A munkatársak véleménye, elégedettsége,</a:t>
            </a:r>
          </a:p>
          <a:p>
            <a:pPr algn="just">
              <a:lnSpc>
                <a:spcPts val="1375"/>
              </a:lnSpc>
              <a:buNone/>
            </a:pPr>
            <a:r>
              <a:rPr lang="hu-HU" sz="2600" b="1" dirty="0">
                <a:latin typeface="Calibri" pitchFamily="34" charset="0"/>
                <a:cs typeface="Times New Roman" pitchFamily="18" charset="0"/>
              </a:rPr>
              <a:t>     eredmények a motiválás területén </a:t>
            </a:r>
          </a:p>
          <a:p>
            <a:pPr algn="just">
              <a:lnSpc>
                <a:spcPts val="1375"/>
              </a:lnSpc>
            </a:pPr>
            <a:endParaRPr lang="hu-HU" sz="3200" b="1" dirty="0">
              <a:latin typeface="Calibri" pitchFamily="34" charset="0"/>
              <a:cs typeface="Times New Roman" pitchFamily="18" charset="0"/>
            </a:endParaRPr>
          </a:p>
          <a:p>
            <a:pPr algn="just">
              <a:lnSpc>
                <a:spcPts val="1375"/>
              </a:lnSpc>
            </a:pPr>
            <a:r>
              <a:rPr lang="hu-HU" sz="22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Times New Roman" pitchFamily="18" charset="0"/>
              </a:rPr>
              <a:t>A </a:t>
            </a:r>
            <a:r>
              <a:rPr lang="hu-HU" sz="22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Times New Roman" pitchFamily="18" charset="0"/>
              </a:rPr>
              <a:t>dolgozói elégedettségmérés  pozitív </a:t>
            </a:r>
            <a:r>
              <a:rPr lang="hu-HU" sz="22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Times New Roman" pitchFamily="18" charset="0"/>
              </a:rPr>
              <a:t>eredményei </a:t>
            </a:r>
          </a:p>
          <a:p>
            <a:pPr algn="just">
              <a:lnSpc>
                <a:spcPts val="1375"/>
              </a:lnSpc>
            </a:pPr>
            <a:r>
              <a:rPr lang="hu-HU" sz="22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Times New Roman" pitchFamily="18" charset="0"/>
              </a:rPr>
              <a:t>A</a:t>
            </a:r>
            <a:r>
              <a:rPr lang="hu-HU" sz="22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Times New Roman" pitchFamily="18" charset="0"/>
              </a:rPr>
              <a:t> </a:t>
            </a:r>
            <a:r>
              <a:rPr lang="hu-HU" sz="22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Times New Roman" pitchFamily="18" charset="0"/>
              </a:rPr>
              <a:t>munkatársak  értékelik az adott könyvtár hagyományait, jó</a:t>
            </a:r>
          </a:p>
          <a:p>
            <a:pPr algn="just">
              <a:lnSpc>
                <a:spcPts val="1375"/>
              </a:lnSpc>
              <a:buNone/>
            </a:pPr>
            <a:r>
              <a:rPr lang="hu-HU" sz="22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Times New Roman" pitchFamily="18" charset="0"/>
              </a:rPr>
              <a:t>      munkahelyi légkörét, érzik, hogy szükség van a munkájukra</a:t>
            </a:r>
            <a:r>
              <a:rPr lang="hu-HU" sz="22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Times New Roman" pitchFamily="18" charset="0"/>
              </a:rPr>
              <a:t>.</a:t>
            </a:r>
            <a:endParaRPr lang="hu-HU" sz="2200" b="1" dirty="0">
              <a:latin typeface="Calibri" pitchFamily="34" charset="0"/>
              <a:cs typeface="Times New Roman" pitchFamily="18" charset="0"/>
            </a:endParaRPr>
          </a:p>
          <a:p>
            <a:pPr algn="just">
              <a:lnSpc>
                <a:spcPts val="1375"/>
              </a:lnSpc>
              <a:buNone/>
            </a:pPr>
            <a:endParaRPr lang="hu-HU" sz="4400" b="1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ts val="1375"/>
              </a:lnSpc>
              <a:buNone/>
            </a:pPr>
            <a:r>
              <a:rPr lang="hu-HU" sz="2800" b="1" dirty="0">
                <a:solidFill>
                  <a:srgbClr val="002060"/>
                </a:solidFill>
                <a:latin typeface="Calibri" pitchFamily="34" charset="0"/>
                <a:cs typeface="Times New Roman" pitchFamily="18" charset="0"/>
              </a:rPr>
              <a:t>7.2.</a:t>
            </a:r>
            <a:r>
              <a:rPr lang="hu-HU" sz="2800" b="1" dirty="0">
                <a:latin typeface="Calibri" pitchFamily="34" charset="0"/>
                <a:cs typeface="Times New Roman" pitchFamily="18" charset="0"/>
              </a:rPr>
              <a:t> A munkatársak eredményeit tükröző</a:t>
            </a:r>
          </a:p>
          <a:p>
            <a:pPr algn="just">
              <a:lnSpc>
                <a:spcPts val="1375"/>
              </a:lnSpc>
              <a:buNone/>
            </a:pPr>
            <a:r>
              <a:rPr lang="hu-HU" sz="2800" b="1" dirty="0">
                <a:latin typeface="Calibri" pitchFamily="34" charset="0"/>
                <a:cs typeface="Times New Roman" pitchFamily="18" charset="0"/>
              </a:rPr>
              <a:t>     teljesítménymutatók </a:t>
            </a:r>
          </a:p>
          <a:p>
            <a:pPr algn="just">
              <a:lnSpc>
                <a:spcPts val="1375"/>
              </a:lnSpc>
              <a:buNone/>
            </a:pPr>
            <a:endParaRPr lang="hu-HU" sz="2400" b="1" dirty="0">
              <a:latin typeface="Calibri" pitchFamily="34" charset="0"/>
              <a:cs typeface="Times New Roman" pitchFamily="18" charset="0"/>
            </a:endParaRPr>
          </a:p>
          <a:p>
            <a:pPr>
              <a:lnSpc>
                <a:spcPts val="1375"/>
              </a:lnSpc>
            </a:pPr>
            <a:r>
              <a:rPr lang="hu-HU" sz="2400" b="1" dirty="0">
                <a:latin typeface="Calibri" pitchFamily="34" charset="0"/>
                <a:cs typeface="Times New Roman" pitchFamily="18" charset="0"/>
              </a:rPr>
              <a:t>    </a:t>
            </a:r>
            <a:r>
              <a:rPr lang="hu-HU" sz="24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Times New Roman" pitchFamily="18" charset="0"/>
              </a:rPr>
              <a:t> A fluktuáció, az indokolatlan hiányzások száma nem magas,  a </a:t>
            </a:r>
          </a:p>
          <a:p>
            <a:pPr>
              <a:lnSpc>
                <a:spcPts val="1375"/>
              </a:lnSpc>
            </a:pPr>
            <a:r>
              <a:rPr lang="hu-HU" sz="24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Times New Roman" pitchFamily="18" charset="0"/>
              </a:rPr>
              <a:t>     </a:t>
            </a:r>
            <a:r>
              <a:rPr lang="hu-HU" sz="24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Times New Roman" pitchFamily="18" charset="0"/>
              </a:rPr>
              <a:t>a </a:t>
            </a:r>
            <a:r>
              <a:rPr lang="hu-HU" sz="24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Times New Roman" pitchFamily="18" charset="0"/>
              </a:rPr>
              <a:t>munkatársak IKT ismerete jó </a:t>
            </a:r>
          </a:p>
          <a:p>
            <a:pPr>
              <a:lnSpc>
                <a:spcPts val="1375"/>
              </a:lnSpc>
            </a:pPr>
            <a:r>
              <a:rPr lang="hu-HU" sz="24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Times New Roman" pitchFamily="18" charset="0"/>
              </a:rPr>
              <a:t>     színvonalú</a:t>
            </a:r>
            <a:endParaRPr lang="hu-HU" sz="24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hu-HU" sz="20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>
                <a:solidFill>
                  <a:prstClr val="black">
                    <a:tint val="75000"/>
                  </a:prstClr>
                </a:solidFill>
              </a:rPr>
              <a:t>Skaliczki Judit: A Minősített Könyvtár Cím pályázat</a:t>
            </a:r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AD175-0F2A-4D9B-8D75-15871291F658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52</a:t>
            </a:fld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8876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919536" y="274638"/>
            <a:ext cx="8291264" cy="1714202"/>
          </a:xfrm>
        </p:spPr>
        <p:txBody>
          <a:bodyPr>
            <a:normAutofit fontScale="90000"/>
          </a:bodyPr>
          <a:lstStyle/>
          <a:p>
            <a:r>
              <a:rPr lang="hu-HU" b="1" dirty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hu-HU" b="1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hu-HU" b="1" dirty="0">
                <a:solidFill>
                  <a:schemeClr val="accent1"/>
                </a:solidFill>
              </a:rPr>
              <a:t>Az 7. kritérium kötelező és ajánlott dokumentumai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991544" y="2636913"/>
            <a:ext cx="8219256" cy="3489251"/>
          </a:xfrm>
        </p:spPr>
        <p:txBody>
          <a:bodyPr/>
          <a:lstStyle/>
          <a:p>
            <a:r>
              <a:rPr lang="hu-HU" dirty="0" smtClean="0"/>
              <a:t> </a:t>
            </a:r>
            <a:r>
              <a:rPr lang="hu-HU" sz="2400" dirty="0"/>
              <a:t>A dolgozói elégedettségmérés eredményei</a:t>
            </a:r>
          </a:p>
          <a:p>
            <a:endParaRPr lang="hu-HU" sz="2400" dirty="0"/>
          </a:p>
          <a:p>
            <a:r>
              <a:rPr lang="hu-HU" sz="2400" dirty="0"/>
              <a:t>A dolgozói teljesítménymérések és elégedettségi mutatók</a:t>
            </a:r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>
                <a:solidFill>
                  <a:prstClr val="black">
                    <a:tint val="75000"/>
                  </a:prstClr>
                </a:solidFill>
              </a:rPr>
              <a:t>Skaliczki Judit: A Minősített Könyvtár Cím pályázat</a:t>
            </a:r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AD175-0F2A-4D9B-8D75-15871291F658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53</a:t>
            </a:fld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0567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847528" y="496741"/>
            <a:ext cx="8363272" cy="1342005"/>
          </a:xfrm>
        </p:spPr>
        <p:txBody>
          <a:bodyPr>
            <a:normAutofit fontScale="90000"/>
          </a:bodyPr>
          <a:lstStyle/>
          <a:p>
            <a:r>
              <a:rPr lang="hu-HU" b="1" dirty="0"/>
              <a:t/>
            </a:r>
            <a:br>
              <a:rPr lang="hu-HU" b="1" dirty="0"/>
            </a:br>
            <a:r>
              <a:rPr lang="hu-HU" b="1" dirty="0">
                <a:solidFill>
                  <a:schemeClr val="accent1"/>
                </a:solidFill>
              </a:rPr>
              <a:t>8. A társadalmi környezetre gyakorolt hatás eredményei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207568" y="2492897"/>
            <a:ext cx="8003232" cy="363326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hu-HU" sz="2400" b="1" dirty="0">
                <a:solidFill>
                  <a:srgbClr val="FF0000"/>
                </a:solidFill>
              </a:rPr>
              <a:t>M:</a:t>
            </a:r>
            <a:r>
              <a:rPr lang="hu-HU" sz="2400" b="1" dirty="0"/>
              <a:t> a könyvtár jelen van az adott környezet életében, a könyvtárral számolnak, részt vesz az életminőség javításában</a:t>
            </a:r>
          </a:p>
          <a:p>
            <a:pPr>
              <a:buNone/>
            </a:pPr>
            <a:endParaRPr lang="hu-HU" sz="2400" dirty="0"/>
          </a:p>
          <a:p>
            <a:pPr>
              <a:buNone/>
            </a:pPr>
            <a:endParaRPr lang="hu-HU" sz="2400" dirty="0"/>
          </a:p>
          <a:p>
            <a:pPr>
              <a:buNone/>
            </a:pPr>
            <a:r>
              <a:rPr lang="hu-HU" sz="2400" dirty="0"/>
              <a:t> </a:t>
            </a:r>
            <a:r>
              <a:rPr lang="hu-HU" sz="2400" b="1" dirty="0">
                <a:solidFill>
                  <a:srgbClr val="FF0000"/>
                </a:solidFill>
              </a:rPr>
              <a:t>K</a:t>
            </a:r>
            <a:r>
              <a:rPr lang="hu-HU" sz="2400" b="1" dirty="0"/>
              <a:t>: elemzések a közösségre, a tágabb társadalomra történő hatásról,  média megjelenések</a:t>
            </a:r>
            <a:endParaRPr lang="hu-HU" sz="2400" b="1" dirty="0">
              <a:solidFill>
                <a:srgbClr val="FF0000"/>
              </a:solidFill>
            </a:endParaRPr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>
                <a:solidFill>
                  <a:prstClr val="black">
                    <a:tint val="75000"/>
                  </a:prstClr>
                </a:solidFill>
              </a:rPr>
              <a:t>Skaliczki Judit: A Minősített Könyvtár Cím pályázat</a:t>
            </a:r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AD175-0F2A-4D9B-8D75-15871291F658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54</a:t>
            </a:fld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0570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b="1" dirty="0">
                <a:solidFill>
                  <a:schemeClr val="accent4"/>
                </a:solidFill>
              </a:rPr>
              <a:t>Alkritériumok és</a:t>
            </a:r>
            <a:r>
              <a:rPr lang="hu-HU" b="1" dirty="0">
                <a:solidFill>
                  <a:srgbClr val="0070C0"/>
                </a:solidFill>
              </a:rPr>
              <a:t>  </a:t>
            </a:r>
            <a:r>
              <a:rPr lang="hu-HU" b="1" dirty="0">
                <a:solidFill>
                  <a:srgbClr val="FF5050"/>
                </a:solidFill>
              </a:rPr>
              <a:t>a lehetséges erősségek</a:t>
            </a:r>
            <a:endParaRPr lang="hu-HU" b="1" dirty="0">
              <a:solidFill>
                <a:schemeClr val="tx2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991544" y="2276873"/>
            <a:ext cx="8219256" cy="3849291"/>
          </a:xfrm>
        </p:spPr>
        <p:txBody>
          <a:bodyPr>
            <a:normAutofit/>
          </a:bodyPr>
          <a:lstStyle/>
          <a:p>
            <a:pPr algn="just">
              <a:lnSpc>
                <a:spcPts val="1375"/>
              </a:lnSpc>
              <a:buNone/>
            </a:pPr>
            <a:r>
              <a:rPr lang="hu-HU" sz="2000" b="1" dirty="0">
                <a:solidFill>
                  <a:schemeClr val="tx2"/>
                </a:solidFill>
                <a:latin typeface="Calibri" pitchFamily="34" charset="0"/>
                <a:cs typeface="Times New Roman" pitchFamily="18" charset="0"/>
              </a:rPr>
              <a:t>8.1. </a:t>
            </a:r>
            <a:r>
              <a:rPr lang="hu-HU" sz="2000" b="1" dirty="0">
                <a:latin typeface="Calibri" pitchFamily="34" charset="0"/>
                <a:cs typeface="Times New Roman" pitchFamily="18" charset="0"/>
              </a:rPr>
              <a:t>A társadalom érdekelt részének véleménye, </a:t>
            </a:r>
          </a:p>
          <a:p>
            <a:pPr algn="just">
              <a:lnSpc>
                <a:spcPts val="1375"/>
              </a:lnSpc>
              <a:buNone/>
            </a:pPr>
            <a:r>
              <a:rPr lang="hu-HU" sz="2000" b="1" dirty="0">
                <a:latin typeface="Calibri" pitchFamily="34" charset="0"/>
                <a:cs typeface="Times New Roman" pitchFamily="18" charset="0"/>
              </a:rPr>
              <a:t>        elégedettsége</a:t>
            </a:r>
          </a:p>
          <a:p>
            <a:pPr algn="just">
              <a:lnSpc>
                <a:spcPts val="1375"/>
              </a:lnSpc>
              <a:buNone/>
            </a:pPr>
            <a:endParaRPr lang="hu-HU" sz="2000" b="1" dirty="0">
              <a:latin typeface="Calibri" pitchFamily="34" charset="0"/>
              <a:cs typeface="Times New Roman" pitchFamily="18" charset="0"/>
            </a:endParaRPr>
          </a:p>
          <a:p>
            <a:pPr algn="just">
              <a:lnSpc>
                <a:spcPts val="1375"/>
              </a:lnSpc>
              <a:buNone/>
            </a:pPr>
            <a:r>
              <a:rPr lang="hu-HU" sz="2000" b="1" dirty="0">
                <a:latin typeface="Calibri" pitchFamily="34" charset="0"/>
                <a:cs typeface="Times New Roman" pitchFamily="18" charset="0"/>
              </a:rPr>
              <a:t>       </a:t>
            </a:r>
            <a:r>
              <a:rPr lang="hu-HU" sz="2000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Times New Roman" pitchFamily="18" charset="0"/>
              </a:rPr>
              <a:t> A visszajelzések különböző formái, a fenntartói vélemény</a:t>
            </a:r>
          </a:p>
          <a:p>
            <a:pPr algn="just">
              <a:lnSpc>
                <a:spcPts val="1375"/>
              </a:lnSpc>
            </a:pPr>
            <a:endParaRPr lang="hu-HU" sz="2000" b="1" dirty="0">
              <a:latin typeface="Calibri" pitchFamily="34" charset="0"/>
              <a:cs typeface="Times New Roman" pitchFamily="18" charset="0"/>
            </a:endParaRPr>
          </a:p>
          <a:p>
            <a:pPr algn="just">
              <a:lnSpc>
                <a:spcPts val="1375"/>
              </a:lnSpc>
              <a:buNone/>
            </a:pPr>
            <a:r>
              <a:rPr lang="hu-HU" sz="2000" b="1" dirty="0">
                <a:latin typeface="Calibri" pitchFamily="34" charset="0"/>
                <a:cs typeface="Times New Roman" pitchFamily="18" charset="0"/>
              </a:rPr>
              <a:t> </a:t>
            </a:r>
            <a:endParaRPr lang="hu-HU" sz="2000" b="1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ts val="1375"/>
              </a:lnSpc>
              <a:buNone/>
            </a:pPr>
            <a:r>
              <a:rPr lang="hu-HU" sz="2000" b="1" dirty="0">
                <a:solidFill>
                  <a:schemeClr val="tx2"/>
                </a:solidFill>
                <a:latin typeface="Calibri" pitchFamily="34" charset="0"/>
                <a:cs typeface="Times New Roman" pitchFamily="18" charset="0"/>
              </a:rPr>
              <a:t>8.2.</a:t>
            </a:r>
            <a:r>
              <a:rPr lang="hu-HU" sz="2000" b="1" dirty="0">
                <a:latin typeface="Calibri" pitchFamily="34" charset="0"/>
                <a:cs typeface="Times New Roman" pitchFamily="18" charset="0"/>
              </a:rPr>
              <a:t>  A társadalmi hatással kapcsolatos eredmények</a:t>
            </a:r>
          </a:p>
          <a:p>
            <a:pPr algn="just">
              <a:lnSpc>
                <a:spcPts val="1375"/>
              </a:lnSpc>
              <a:buNone/>
            </a:pPr>
            <a:r>
              <a:rPr lang="hu-HU" sz="2000" b="1" dirty="0">
                <a:latin typeface="Calibri" pitchFamily="34" charset="0"/>
                <a:cs typeface="Times New Roman" pitchFamily="18" charset="0"/>
              </a:rPr>
              <a:t>         teljesítménymutatói </a:t>
            </a:r>
          </a:p>
          <a:p>
            <a:pPr algn="just">
              <a:lnSpc>
                <a:spcPts val="1375"/>
              </a:lnSpc>
              <a:buNone/>
            </a:pPr>
            <a:endParaRPr lang="hu-HU" sz="2000" b="1" dirty="0">
              <a:latin typeface="Calibri" pitchFamily="34" charset="0"/>
              <a:cs typeface="Times New Roman" pitchFamily="18" charset="0"/>
            </a:endParaRPr>
          </a:p>
          <a:p>
            <a:pPr algn="just">
              <a:lnSpc>
                <a:spcPts val="1375"/>
              </a:lnSpc>
              <a:buNone/>
            </a:pPr>
            <a:r>
              <a:rPr lang="hu-HU" sz="2000" b="1" dirty="0">
                <a:latin typeface="Calibri" pitchFamily="34" charset="0"/>
                <a:cs typeface="Times New Roman" pitchFamily="18" charset="0"/>
              </a:rPr>
              <a:t>          </a:t>
            </a:r>
            <a:r>
              <a:rPr lang="hu-HU" sz="2000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Times New Roman" pitchFamily="18" charset="0"/>
              </a:rPr>
              <a:t>Kapcsolat a közösség meghatározó intézményeivel, szervezeteivel,</a:t>
            </a:r>
          </a:p>
          <a:p>
            <a:pPr algn="just">
              <a:lnSpc>
                <a:spcPts val="1375"/>
              </a:lnSpc>
              <a:buNone/>
            </a:pPr>
            <a:r>
              <a:rPr lang="hu-HU" sz="2000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Times New Roman" pitchFamily="18" charset="0"/>
              </a:rPr>
              <a:t>          egyéniségeivel, a média szereplés mértéke</a:t>
            </a:r>
            <a:endParaRPr lang="hu-HU" sz="2000" b="1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hu-HU" sz="2000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>
                <a:solidFill>
                  <a:prstClr val="black">
                    <a:tint val="75000"/>
                  </a:prstClr>
                </a:solidFill>
              </a:rPr>
              <a:t>Skaliczki Judit: A Minősített Könyvtár Cím pályázat</a:t>
            </a:r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AD175-0F2A-4D9B-8D75-15871291F658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55</a:t>
            </a:fld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4799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991544" y="0"/>
            <a:ext cx="8219256" cy="2060848"/>
          </a:xfrm>
        </p:spPr>
        <p:txBody>
          <a:bodyPr>
            <a:normAutofit/>
          </a:bodyPr>
          <a:lstStyle/>
          <a:p>
            <a:r>
              <a:rPr lang="hu-HU" b="1" dirty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hu-HU" b="1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hu-HU" b="1" dirty="0">
                <a:solidFill>
                  <a:srgbClr val="C00000"/>
                </a:solidFill>
              </a:rPr>
              <a:t>A 8. kritérium kötelező  és ajánlott dokumentuma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hu-HU" dirty="0" smtClean="0"/>
          </a:p>
          <a:p>
            <a:pPr>
              <a:buNone/>
            </a:pPr>
            <a:endParaRPr lang="hu-HU" dirty="0" smtClean="0"/>
          </a:p>
          <a:p>
            <a:r>
              <a:rPr lang="hu-HU" sz="2400" dirty="0"/>
              <a:t>Lista a tárgyévi és előző évi média szereplésről</a:t>
            </a:r>
          </a:p>
          <a:p>
            <a:endParaRPr lang="hu-HU" sz="2400" dirty="0"/>
          </a:p>
          <a:p>
            <a:endParaRPr lang="hu-HU" sz="2400" dirty="0"/>
          </a:p>
          <a:p>
            <a:r>
              <a:rPr lang="hu-HU" sz="2400" dirty="0"/>
              <a:t>A szociálisan hátrányos helyzetűek, a fogyatékkal élők, a nemzeti és etnikai kisebbségek számára nyújtott szolgáltatások eredményességét bemutató elemzések</a:t>
            </a:r>
          </a:p>
          <a:p>
            <a:pPr>
              <a:buFont typeface="Wingdings" pitchFamily="2" charset="2"/>
              <a:buChar char="ü"/>
            </a:pPr>
            <a:endParaRPr lang="hu-HU" sz="2400" dirty="0"/>
          </a:p>
          <a:p>
            <a:pPr>
              <a:buFont typeface="Wingdings" pitchFamily="2" charset="2"/>
              <a:buChar char="ü"/>
            </a:pPr>
            <a:endParaRPr lang="hu-HU" sz="2400" dirty="0"/>
          </a:p>
          <a:p>
            <a:pPr>
              <a:buFont typeface="Wingdings" pitchFamily="2" charset="2"/>
              <a:buChar char="ü"/>
            </a:pPr>
            <a:endParaRPr lang="hu-HU" sz="2400" dirty="0"/>
          </a:p>
          <a:p>
            <a:pPr>
              <a:buFont typeface="Wingdings" pitchFamily="2" charset="2"/>
              <a:buChar char="ü"/>
            </a:pPr>
            <a:endParaRPr lang="hu-HU" sz="2400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>
                <a:solidFill>
                  <a:prstClr val="black">
                    <a:tint val="75000"/>
                  </a:prstClr>
                </a:solidFill>
              </a:rPr>
              <a:t>Skaliczki Judit: A Minősített Könyvtár Cím pályázat</a:t>
            </a:r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AD175-0F2A-4D9B-8D75-15871291F658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56</a:t>
            </a:fld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1796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919536" y="274638"/>
            <a:ext cx="8291264" cy="1642194"/>
          </a:xfrm>
        </p:spPr>
        <p:txBody>
          <a:bodyPr>
            <a:normAutofit/>
          </a:bodyPr>
          <a:lstStyle/>
          <a:p>
            <a:r>
              <a:rPr lang="hu-HU" b="1" dirty="0">
                <a:solidFill>
                  <a:srgbClr val="C00000"/>
                </a:solidFill>
              </a:rPr>
              <a:t>9. A szervezet kulcsfontosságú eredményei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991544" y="2276873"/>
            <a:ext cx="8219256" cy="3849291"/>
          </a:xfrm>
        </p:spPr>
        <p:txBody>
          <a:bodyPr/>
          <a:lstStyle/>
          <a:p>
            <a:pPr>
              <a:buNone/>
            </a:pPr>
            <a:r>
              <a:rPr lang="hu-HU" sz="2400" b="1" dirty="0" smtClean="0">
                <a:solidFill>
                  <a:srgbClr val="FF3300"/>
                </a:solidFill>
              </a:rPr>
              <a:t>M</a:t>
            </a:r>
            <a:r>
              <a:rPr lang="hu-HU" sz="2400" b="1" dirty="0" smtClean="0"/>
              <a:t>: </a:t>
            </a:r>
            <a:r>
              <a:rPr lang="hu-HU" sz="2400" dirty="0" smtClean="0"/>
              <a:t>amit a stratégiai terv alkalmazásával elér </a:t>
            </a:r>
          </a:p>
          <a:p>
            <a:pPr>
              <a:buNone/>
            </a:pPr>
            <a:endParaRPr lang="hu-HU" sz="2400" dirty="0" smtClean="0"/>
          </a:p>
          <a:p>
            <a:pPr>
              <a:buNone/>
            </a:pPr>
            <a:endParaRPr lang="hu-HU" sz="2400" dirty="0" smtClean="0"/>
          </a:p>
          <a:p>
            <a:pPr>
              <a:buNone/>
            </a:pPr>
            <a:r>
              <a:rPr lang="hu-HU" sz="2400" b="1" dirty="0" smtClean="0">
                <a:solidFill>
                  <a:srgbClr val="FF3300"/>
                </a:solidFill>
              </a:rPr>
              <a:t>K</a:t>
            </a:r>
            <a:r>
              <a:rPr lang="hu-HU" sz="2400" b="1" dirty="0" smtClean="0"/>
              <a:t>: </a:t>
            </a:r>
            <a:r>
              <a:rPr lang="hu-HU" sz="2400" dirty="0" smtClean="0"/>
              <a:t>mérések, vizsgálatok, a célok és a megvalósulások összevetése</a:t>
            </a:r>
          </a:p>
          <a:p>
            <a:endParaRPr lang="hu-HU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>
                <a:solidFill>
                  <a:prstClr val="black">
                    <a:tint val="75000"/>
                  </a:prstClr>
                </a:solidFill>
              </a:rPr>
              <a:t>Skaliczki Judit: A Minősített Könyvtár Cím pályázat</a:t>
            </a:r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AD175-0F2A-4D9B-8D75-15871291F658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57</a:t>
            </a:fld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32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b="1" dirty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hu-HU" b="1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hu-HU" b="1" dirty="0">
                <a:solidFill>
                  <a:schemeClr val="accent4"/>
                </a:solidFill>
              </a:rPr>
              <a:t>Alkritériumok és</a:t>
            </a:r>
            <a:r>
              <a:rPr lang="hu-HU" b="1" dirty="0">
                <a:solidFill>
                  <a:srgbClr val="0070C0"/>
                </a:solidFill>
              </a:rPr>
              <a:t>  </a:t>
            </a:r>
            <a:r>
              <a:rPr lang="hu-HU" b="1" dirty="0">
                <a:solidFill>
                  <a:srgbClr val="FF5050"/>
                </a:solidFill>
              </a:rPr>
              <a:t>a lehetséges erősségek</a:t>
            </a:r>
            <a:endParaRPr lang="hu-HU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363558" y="2286517"/>
            <a:ext cx="7472051" cy="3849291"/>
          </a:xfrm>
        </p:spPr>
        <p:txBody>
          <a:bodyPr>
            <a:normAutofit/>
          </a:bodyPr>
          <a:lstStyle/>
          <a:p>
            <a:pPr algn="just">
              <a:lnSpc>
                <a:spcPts val="1375"/>
              </a:lnSpc>
              <a:buNone/>
            </a:pPr>
            <a:r>
              <a:rPr lang="hu-HU" sz="2400" b="1" dirty="0" smtClean="0">
                <a:solidFill>
                  <a:schemeClr val="tx2"/>
                </a:solidFill>
                <a:latin typeface="Calibri" pitchFamily="34" charset="0"/>
                <a:cs typeface="Times New Roman" pitchFamily="18" charset="0"/>
              </a:rPr>
              <a:t>9.1.</a:t>
            </a:r>
            <a:r>
              <a:rPr lang="hu-HU" sz="2400" b="1" dirty="0" smtClean="0">
                <a:latin typeface="Calibri" pitchFamily="34" charset="0"/>
                <a:cs typeface="Times New Roman" pitchFamily="18" charset="0"/>
              </a:rPr>
              <a:t> </a:t>
            </a:r>
            <a:r>
              <a:rPr lang="hu-HU" sz="2400" b="1" dirty="0">
                <a:latin typeface="Calibri" pitchFamily="34" charset="0"/>
                <a:cs typeface="Times New Roman" pitchFamily="18" charset="0"/>
              </a:rPr>
              <a:t>Külső eredmények a könyvtár kitűzött </a:t>
            </a:r>
            <a:r>
              <a:rPr lang="hu-HU" sz="2400" b="1" dirty="0" smtClean="0">
                <a:latin typeface="Calibri" pitchFamily="34" charset="0"/>
                <a:cs typeface="Times New Roman" pitchFamily="18" charset="0"/>
              </a:rPr>
              <a:t>céljai</a:t>
            </a:r>
          </a:p>
          <a:p>
            <a:pPr algn="just">
              <a:lnSpc>
                <a:spcPts val="1375"/>
              </a:lnSpc>
              <a:buNone/>
            </a:pPr>
            <a:r>
              <a:rPr lang="hu-HU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hu-HU" sz="2400" b="1" dirty="0" smtClean="0">
                <a:latin typeface="Calibri" pitchFamily="34" charset="0"/>
                <a:cs typeface="Times New Roman" pitchFamily="18" charset="0"/>
              </a:rPr>
              <a:t>       megvalósításában</a:t>
            </a:r>
            <a:r>
              <a:rPr lang="hu-HU" sz="2400" b="1" dirty="0">
                <a:latin typeface="Calibri" pitchFamily="34" charset="0"/>
                <a:cs typeface="Times New Roman" pitchFamily="18" charset="0"/>
              </a:rPr>
              <a:t>, (a célokhoz </a:t>
            </a:r>
            <a:r>
              <a:rPr lang="hu-HU" sz="2400" b="1" dirty="0" smtClean="0">
                <a:latin typeface="Calibri" pitchFamily="34" charset="0"/>
                <a:cs typeface="Times New Roman" pitchFamily="18" charset="0"/>
              </a:rPr>
              <a:t>viszonyított</a:t>
            </a:r>
          </a:p>
          <a:p>
            <a:pPr algn="just">
              <a:lnSpc>
                <a:spcPts val="1375"/>
              </a:lnSpc>
              <a:buNone/>
            </a:pPr>
            <a:r>
              <a:rPr lang="hu-HU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hu-HU" sz="2400" b="1" dirty="0" smtClean="0">
                <a:latin typeface="Calibri" pitchFamily="34" charset="0"/>
                <a:cs typeface="Times New Roman" pitchFamily="18" charset="0"/>
              </a:rPr>
              <a:t>      eredmények, </a:t>
            </a:r>
            <a:r>
              <a:rPr lang="hu-HU" sz="2400" b="1" dirty="0">
                <a:latin typeface="Calibri" pitchFamily="34" charset="0"/>
                <a:cs typeface="Times New Roman" pitchFamily="18" charset="0"/>
              </a:rPr>
              <a:t>hatások.)</a:t>
            </a:r>
          </a:p>
          <a:p>
            <a:pPr algn="just">
              <a:lnSpc>
                <a:spcPts val="1375"/>
              </a:lnSpc>
              <a:buNone/>
            </a:pPr>
            <a:endParaRPr lang="hu-HU" sz="8000" b="1" dirty="0">
              <a:latin typeface="Calibri" pitchFamily="34" charset="0"/>
              <a:cs typeface="Times New Roman" pitchFamily="18" charset="0"/>
            </a:endParaRPr>
          </a:p>
          <a:p>
            <a:pPr algn="just">
              <a:lnSpc>
                <a:spcPts val="1375"/>
              </a:lnSpc>
            </a:pPr>
            <a:r>
              <a:rPr lang="hu-HU" sz="2000" dirty="0" smtClean="0">
                <a:solidFill>
                  <a:schemeClr val="tx2"/>
                </a:solidFill>
                <a:latin typeface="Calibri" pitchFamily="34" charset="0"/>
                <a:cs typeface="Times New Roman" pitchFamily="18" charset="0"/>
              </a:rPr>
              <a:t>Elsődlegesen </a:t>
            </a:r>
            <a:r>
              <a:rPr lang="hu-HU" sz="2000" dirty="0">
                <a:solidFill>
                  <a:schemeClr val="tx2"/>
                </a:solidFill>
                <a:latin typeface="Calibri" pitchFamily="34" charset="0"/>
                <a:cs typeface="Times New Roman" pitchFamily="18" charset="0"/>
              </a:rPr>
              <a:t>azok az eredmények, amelyek </a:t>
            </a:r>
            <a:r>
              <a:rPr lang="hu-HU" sz="2000" dirty="0" smtClean="0">
                <a:solidFill>
                  <a:schemeClr val="tx2"/>
                </a:solidFill>
                <a:latin typeface="Calibri" pitchFamily="34" charset="0"/>
                <a:cs typeface="Times New Roman" pitchFamily="18" charset="0"/>
              </a:rPr>
              <a:t>a</a:t>
            </a:r>
          </a:p>
          <a:p>
            <a:pPr marL="0" indent="0" algn="just">
              <a:lnSpc>
                <a:spcPts val="1375"/>
              </a:lnSpc>
              <a:buNone/>
            </a:pPr>
            <a:r>
              <a:rPr lang="hu-HU" sz="2000" dirty="0">
                <a:solidFill>
                  <a:schemeClr val="tx2"/>
                </a:solidFill>
                <a:latin typeface="Calibri" pitchFamily="34" charset="0"/>
                <a:cs typeface="Times New Roman" pitchFamily="18" charset="0"/>
              </a:rPr>
              <a:t> </a:t>
            </a:r>
            <a:r>
              <a:rPr lang="hu-HU" sz="2000" dirty="0" smtClean="0">
                <a:solidFill>
                  <a:schemeClr val="tx2"/>
                </a:solidFill>
                <a:latin typeface="Calibri" pitchFamily="34" charset="0"/>
                <a:cs typeface="Times New Roman" pitchFamily="18" charset="0"/>
              </a:rPr>
              <a:t>     stratégiában </a:t>
            </a:r>
            <a:r>
              <a:rPr lang="hu-HU" sz="2000" dirty="0">
                <a:solidFill>
                  <a:schemeClr val="tx2"/>
                </a:solidFill>
                <a:latin typeface="Calibri" pitchFamily="34" charset="0"/>
                <a:cs typeface="Times New Roman" pitchFamily="18" charset="0"/>
              </a:rPr>
              <a:t>még </a:t>
            </a:r>
            <a:r>
              <a:rPr lang="hu-HU" sz="2000" dirty="0" smtClean="0">
                <a:solidFill>
                  <a:schemeClr val="tx2"/>
                </a:solidFill>
                <a:latin typeface="Calibri" pitchFamily="34" charset="0"/>
                <a:cs typeface="Times New Roman" pitchFamily="18" charset="0"/>
              </a:rPr>
              <a:t>csupán célként </a:t>
            </a:r>
            <a:r>
              <a:rPr lang="hu-HU" sz="2000" dirty="0">
                <a:solidFill>
                  <a:schemeClr val="tx2"/>
                </a:solidFill>
                <a:latin typeface="Calibri" pitchFamily="34" charset="0"/>
                <a:cs typeface="Times New Roman" pitchFamily="18" charset="0"/>
              </a:rPr>
              <a:t>szerepeltek</a:t>
            </a:r>
          </a:p>
          <a:p>
            <a:pPr algn="just">
              <a:lnSpc>
                <a:spcPts val="1375"/>
              </a:lnSpc>
            </a:pPr>
            <a:endParaRPr lang="hu-HU" sz="8000" b="1" dirty="0">
              <a:latin typeface="Calibri" pitchFamily="34" charset="0"/>
              <a:cs typeface="Times New Roman" pitchFamily="18" charset="0"/>
            </a:endParaRPr>
          </a:p>
          <a:p>
            <a:pPr algn="just">
              <a:lnSpc>
                <a:spcPts val="1375"/>
              </a:lnSpc>
              <a:buNone/>
            </a:pPr>
            <a:endParaRPr lang="hu-HU" sz="8000" b="1" dirty="0">
              <a:latin typeface="Calibri" pitchFamily="34" charset="0"/>
              <a:cs typeface="Times New Roman" pitchFamily="18" charset="0"/>
            </a:endParaRPr>
          </a:p>
          <a:p>
            <a:pPr marL="0" indent="0" algn="just">
              <a:lnSpc>
                <a:spcPts val="1375"/>
              </a:lnSpc>
              <a:buSzPts val="2400"/>
              <a:buNone/>
            </a:pPr>
            <a:r>
              <a:rPr lang="hu-HU" sz="2400" b="1" dirty="0">
                <a:solidFill>
                  <a:schemeClr val="tx2"/>
                </a:solidFill>
                <a:latin typeface="Calibri" pitchFamily="34" charset="0"/>
                <a:cs typeface="Times New Roman" pitchFamily="18" charset="0"/>
              </a:rPr>
              <a:t>9.2. </a:t>
            </a:r>
            <a:r>
              <a:rPr lang="hu-HU" sz="2000" b="1" dirty="0">
                <a:solidFill>
                  <a:srgbClr val="40404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Belső eredmények a könyvtár kitűzött céljai</a:t>
            </a:r>
            <a:endParaRPr lang="hu-HU" sz="2000" dirty="0"/>
          </a:p>
          <a:p>
            <a:pPr marL="0" indent="0" algn="just">
              <a:lnSpc>
                <a:spcPts val="1375"/>
              </a:lnSpc>
              <a:buNone/>
            </a:pPr>
            <a:r>
              <a:rPr lang="hu-HU" sz="2000" b="1" dirty="0" smtClean="0">
                <a:solidFill>
                  <a:srgbClr val="40404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megvalósításában</a:t>
            </a:r>
            <a:r>
              <a:rPr lang="hu-HU" sz="2000" b="1" dirty="0">
                <a:solidFill>
                  <a:srgbClr val="40404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hu-HU" sz="2000" dirty="0"/>
          </a:p>
          <a:p>
            <a:pPr algn="just">
              <a:lnSpc>
                <a:spcPts val="1375"/>
              </a:lnSpc>
            </a:pPr>
            <a:endParaRPr lang="hu-HU" sz="2000" b="1" dirty="0" smtClean="0">
              <a:latin typeface="Calibri" pitchFamily="34" charset="0"/>
              <a:cs typeface="Times New Roman" pitchFamily="18" charset="0"/>
            </a:endParaRPr>
          </a:p>
          <a:p>
            <a:pPr algn="just">
              <a:lnSpc>
                <a:spcPts val="1375"/>
              </a:lnSpc>
            </a:pPr>
            <a:r>
              <a:rPr lang="hu-HU" sz="2000" dirty="0" smtClean="0">
                <a:solidFill>
                  <a:schemeClr val="tx2"/>
                </a:solidFill>
                <a:latin typeface="Calibri" pitchFamily="34" charset="0"/>
                <a:cs typeface="Times New Roman" pitchFamily="18" charset="0"/>
              </a:rPr>
              <a:t>Munkacsoportok </a:t>
            </a:r>
            <a:r>
              <a:rPr lang="hu-HU" sz="2000" dirty="0">
                <a:solidFill>
                  <a:schemeClr val="tx2"/>
                </a:solidFill>
                <a:latin typeface="Calibri" pitchFamily="34" charset="0"/>
                <a:cs typeface="Times New Roman" pitchFamily="18" charset="0"/>
              </a:rPr>
              <a:t>működtetése,  új szervezeti értékrend, lapos szervezet</a:t>
            </a:r>
            <a:endParaRPr lang="hu-HU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hu-HU" sz="2000" dirty="0">
              <a:solidFill>
                <a:srgbClr val="FF0000"/>
              </a:solidFill>
            </a:endParaRPr>
          </a:p>
          <a:p>
            <a:pPr>
              <a:buNone/>
            </a:pPr>
            <a:endParaRPr lang="hu-HU" sz="2400" dirty="0">
              <a:solidFill>
                <a:srgbClr val="FF0000"/>
              </a:solidFill>
            </a:endParaRPr>
          </a:p>
          <a:p>
            <a:pPr>
              <a:buNone/>
            </a:pPr>
            <a:endParaRPr lang="hu-HU" sz="2400" dirty="0">
              <a:solidFill>
                <a:srgbClr val="FF0000"/>
              </a:solidFill>
            </a:endParaRPr>
          </a:p>
          <a:p>
            <a:pPr>
              <a:buNone/>
            </a:pPr>
            <a:endParaRPr lang="hu-HU" sz="2400" dirty="0">
              <a:solidFill>
                <a:srgbClr val="FF0000"/>
              </a:solidFill>
            </a:endParaRPr>
          </a:p>
          <a:p>
            <a:pPr>
              <a:buNone/>
            </a:pPr>
            <a:endParaRPr lang="hu-HU" sz="2400" dirty="0">
              <a:solidFill>
                <a:srgbClr val="FF0000"/>
              </a:solidFill>
            </a:endParaRPr>
          </a:p>
          <a:p>
            <a:pPr>
              <a:buNone/>
            </a:pPr>
            <a:endParaRPr lang="hu-HU" sz="2400" dirty="0">
              <a:solidFill>
                <a:srgbClr val="FF0000"/>
              </a:solidFill>
            </a:endParaRPr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>
                <a:solidFill>
                  <a:prstClr val="black">
                    <a:tint val="75000"/>
                  </a:prstClr>
                </a:solidFill>
              </a:rPr>
              <a:t>Skaliczki Judit: A Minősített Könyvtár Cím pályázat</a:t>
            </a:r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AD175-0F2A-4D9B-8D75-15871291F658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58</a:t>
            </a:fld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6059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919536" y="274638"/>
            <a:ext cx="8291264" cy="1858218"/>
          </a:xfrm>
        </p:spPr>
        <p:txBody>
          <a:bodyPr>
            <a:normAutofit/>
          </a:bodyPr>
          <a:lstStyle/>
          <a:p>
            <a:r>
              <a:rPr lang="hu-HU" b="1" dirty="0" smtClean="0">
                <a:solidFill>
                  <a:srgbClr val="C00000"/>
                </a:solidFill>
              </a:rPr>
              <a:t>A 9. kritérium </a:t>
            </a:r>
            <a:r>
              <a:rPr lang="hu-HU" sz="4000" b="1" dirty="0">
                <a:solidFill>
                  <a:srgbClr val="C00000"/>
                </a:solidFill>
              </a:rPr>
              <a:t>ajánlott dokumentumai</a:t>
            </a:r>
            <a:endParaRPr lang="hu-HU" sz="4000" dirty="0">
              <a:solidFill>
                <a:srgbClr val="C00000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991544" y="2492897"/>
            <a:ext cx="8219256" cy="3633267"/>
          </a:xfrm>
        </p:spPr>
        <p:txBody>
          <a:bodyPr>
            <a:normAutofit/>
          </a:bodyPr>
          <a:lstStyle/>
          <a:p>
            <a:r>
              <a:rPr lang="hu-HU" sz="2400" dirty="0"/>
              <a:t>A szolgáltatások költséghatékonysága, költségszámításokkal</a:t>
            </a:r>
          </a:p>
          <a:p>
            <a:pPr marL="0" indent="0">
              <a:buNone/>
            </a:pPr>
            <a:endParaRPr lang="hu-HU" sz="2400" dirty="0"/>
          </a:p>
          <a:p>
            <a:r>
              <a:rPr lang="hu-HU" sz="2400" dirty="0"/>
              <a:t>Fenntartói értékelés</a:t>
            </a:r>
          </a:p>
          <a:p>
            <a:endParaRPr lang="hu-HU" sz="2400" dirty="0"/>
          </a:p>
          <a:p>
            <a:r>
              <a:rPr lang="hu-HU" sz="2400" dirty="0"/>
              <a:t>Az utóbbi három év nyertes pályázatainak eredményessége</a:t>
            </a:r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>
                <a:solidFill>
                  <a:prstClr val="black">
                    <a:tint val="75000"/>
                  </a:prstClr>
                </a:solidFill>
              </a:rPr>
              <a:t>Skaliczki Judit: A Minősített Könyvtár Cím pályázat</a:t>
            </a:r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AD175-0F2A-4D9B-8D75-15871291F658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59</a:t>
            </a:fld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2100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ím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b="1" dirty="0">
                <a:solidFill>
                  <a:srgbClr val="C00000"/>
                </a:solidFill>
                <a:latin typeface="Century Gothic" panose="020B0502020202020204" pitchFamily="34" charset="0"/>
              </a:rPr>
              <a:t>A pályázat alapja</a:t>
            </a:r>
            <a:r>
              <a:rPr lang="hu-HU" dirty="0">
                <a:solidFill>
                  <a:srgbClr val="C00000"/>
                </a:solidFill>
                <a:latin typeface="Century Gothic" panose="020B0502020202020204" pitchFamily="34" charset="0"/>
              </a:rPr>
              <a:t> :</a:t>
            </a:r>
            <a:r>
              <a:rPr lang="hu-HU" dirty="0">
                <a:solidFill>
                  <a:srgbClr val="262626"/>
                </a:solidFill>
                <a:latin typeface="Century Gothic" panose="020B0502020202020204" pitchFamily="34" charset="0"/>
              </a:rPr>
              <a:t> </a:t>
            </a:r>
            <a:r>
              <a:rPr lang="hu-HU" b="1" dirty="0">
                <a:solidFill>
                  <a:srgbClr val="C00000"/>
                </a:solidFill>
                <a:latin typeface="Century Gothic" panose="020B0502020202020204" pitchFamily="34" charset="0"/>
              </a:rPr>
              <a:t>a TQM, </a:t>
            </a:r>
            <a:r>
              <a:rPr lang="hu-HU" dirty="0">
                <a:solidFill>
                  <a:srgbClr val="262626"/>
                </a:solidFill>
                <a:latin typeface="Century Gothic" panose="020B0502020202020204" pitchFamily="34" charset="0"/>
              </a:rPr>
              <a:t>a Total </a:t>
            </a:r>
            <a:r>
              <a:rPr lang="hu-HU" dirty="0" err="1">
                <a:solidFill>
                  <a:srgbClr val="262626"/>
                </a:solidFill>
                <a:latin typeface="Century Gothic" panose="020B0502020202020204" pitchFamily="34" charset="0"/>
              </a:rPr>
              <a:t>Quality</a:t>
            </a:r>
            <a:r>
              <a:rPr lang="hu-HU" dirty="0">
                <a:solidFill>
                  <a:srgbClr val="262626"/>
                </a:solidFill>
                <a:latin typeface="Century Gothic" panose="020B0502020202020204" pitchFamily="34" charset="0"/>
              </a:rPr>
              <a:t> Management, a Teljes körű minőségirányítás </a:t>
            </a:r>
            <a:r>
              <a:rPr lang="hu-HU" dirty="0" smtClean="0">
                <a:solidFill>
                  <a:srgbClr val="262626"/>
                </a:solidFill>
                <a:latin typeface="Century Gothic" panose="020B0502020202020204" pitchFamily="34" charset="0"/>
              </a:rPr>
              <a:t> </a:t>
            </a:r>
            <a:endParaRPr lang="hu-HU" dirty="0"/>
          </a:p>
        </p:txBody>
      </p:sp>
      <p:sp>
        <p:nvSpPr>
          <p:cNvPr id="6" name="Tartalom helye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 dirty="0" smtClean="0"/>
          </a:p>
          <a:p>
            <a:endParaRPr lang="hu-HU" dirty="0"/>
          </a:p>
          <a:p>
            <a:pPr marL="0" indent="0"/>
            <a:r>
              <a:rPr lang="hu-HU" sz="2400" dirty="0">
                <a:solidFill>
                  <a:srgbClr val="595959"/>
                </a:solidFill>
                <a:latin typeface="Century Gothic" panose="020B0502020202020204" pitchFamily="34" charset="0"/>
              </a:rPr>
              <a:t>Miért </a:t>
            </a:r>
            <a:r>
              <a:rPr lang="hu-HU" sz="2400" dirty="0" smtClean="0">
                <a:solidFill>
                  <a:srgbClr val="595959"/>
                </a:solidFill>
                <a:latin typeface="Century Gothic" panose="020B0502020202020204" pitchFamily="34" charset="0"/>
              </a:rPr>
              <a:t>TQM</a:t>
            </a:r>
          </a:p>
          <a:p>
            <a:pPr marL="0" indent="0">
              <a:buNone/>
            </a:pPr>
            <a:endParaRPr lang="hu-HU" sz="2400" dirty="0"/>
          </a:p>
          <a:p>
            <a:pPr marL="0" indent="0"/>
            <a:r>
              <a:rPr lang="hu-HU" sz="2400" dirty="0">
                <a:solidFill>
                  <a:srgbClr val="595959"/>
                </a:solidFill>
                <a:latin typeface="Century Gothic" panose="020B0502020202020204" pitchFamily="34" charset="0"/>
              </a:rPr>
              <a:t>A TQM </a:t>
            </a:r>
            <a:r>
              <a:rPr lang="hu-HU" sz="2400" dirty="0" smtClean="0">
                <a:solidFill>
                  <a:srgbClr val="595959"/>
                </a:solidFill>
                <a:latin typeface="Century Gothic" panose="020B0502020202020204" pitchFamily="34" charset="0"/>
              </a:rPr>
              <a:t>szempontjai</a:t>
            </a:r>
          </a:p>
          <a:p>
            <a:pPr marL="0" indent="0">
              <a:buNone/>
            </a:pPr>
            <a:endParaRPr lang="hu-HU" sz="2400" dirty="0"/>
          </a:p>
          <a:p>
            <a:pPr marL="0" indent="0"/>
            <a:r>
              <a:rPr lang="hu-HU" sz="2400" dirty="0">
                <a:solidFill>
                  <a:srgbClr val="595959"/>
                </a:solidFill>
                <a:latin typeface="Century Gothic" panose="020B0502020202020204" pitchFamily="34" charset="0"/>
              </a:rPr>
              <a:t>A TQM eszközei</a:t>
            </a:r>
            <a:endParaRPr lang="hu-HU" sz="2400" dirty="0"/>
          </a:p>
          <a:p>
            <a:pPr marL="0" indent="0">
              <a:buNone/>
            </a:pPr>
            <a:endParaRPr lang="hu-HU" dirty="0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Skaliczki Judit: A Minősített Könyvtár Cím pályázat</a:t>
            </a:r>
            <a:endParaRPr lang="en-US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7299499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592925" y="512462"/>
            <a:ext cx="8911687" cy="1280890"/>
          </a:xfrm>
        </p:spPr>
        <p:txBody>
          <a:bodyPr/>
          <a:lstStyle/>
          <a:p>
            <a:r>
              <a:rPr lang="hu-HU" b="1" dirty="0" smtClean="0">
                <a:solidFill>
                  <a:schemeClr val="accent1"/>
                </a:solidFill>
              </a:rPr>
              <a:t>Kötelező dokumentumok</a:t>
            </a:r>
            <a:endParaRPr lang="hu-HU" b="1" dirty="0">
              <a:solidFill>
                <a:schemeClr val="accent1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hu-HU" dirty="0" smtClean="0"/>
          </a:p>
          <a:p>
            <a:r>
              <a:rPr lang="hu-HU" dirty="0" smtClean="0"/>
              <a:t>1</a:t>
            </a:r>
            <a:r>
              <a:rPr lang="hu-HU" dirty="0"/>
              <a:t>. melléklet: Minőségi kézikönyv (benne: A könyvtár minőségpolitikája).  </a:t>
            </a:r>
            <a:endParaRPr lang="hu-HU" dirty="0" smtClean="0"/>
          </a:p>
          <a:p>
            <a:r>
              <a:rPr lang="hu-HU" dirty="0" smtClean="0"/>
              <a:t>2</a:t>
            </a:r>
            <a:r>
              <a:rPr lang="hu-HU" dirty="0"/>
              <a:t>. melléklet: A szervezeti felépítés ábrája (</a:t>
            </a:r>
            <a:r>
              <a:rPr lang="hu-HU" dirty="0" err="1"/>
              <a:t>organogram</a:t>
            </a:r>
            <a:r>
              <a:rPr lang="hu-HU" dirty="0"/>
              <a:t>).  </a:t>
            </a:r>
            <a:endParaRPr lang="hu-HU" dirty="0" smtClean="0"/>
          </a:p>
          <a:p>
            <a:r>
              <a:rPr lang="hu-HU" dirty="0" smtClean="0"/>
              <a:t>3</a:t>
            </a:r>
            <a:r>
              <a:rPr lang="hu-HU" dirty="0"/>
              <a:t>. melléklet: Belső és külső kommunikációs terv.  </a:t>
            </a:r>
            <a:endParaRPr lang="hu-HU" dirty="0" smtClean="0"/>
          </a:p>
          <a:p>
            <a:r>
              <a:rPr lang="hu-HU" dirty="0" smtClean="0"/>
              <a:t>4</a:t>
            </a:r>
            <a:r>
              <a:rPr lang="hu-HU" dirty="0"/>
              <a:t>. melléklet: Továbbképzési tervek.  </a:t>
            </a:r>
            <a:endParaRPr lang="hu-HU" dirty="0" smtClean="0"/>
          </a:p>
          <a:p>
            <a:r>
              <a:rPr lang="hu-HU" dirty="0" smtClean="0"/>
              <a:t>5</a:t>
            </a:r>
            <a:r>
              <a:rPr lang="hu-HU" dirty="0"/>
              <a:t>. melléklet: A könyvtár stratégiai terve (benne: küldetésnyilatkozat, jövőkép, PGTTJ és  SWOT  elemzés).  </a:t>
            </a:r>
            <a:endParaRPr lang="hu-HU" dirty="0" smtClean="0"/>
          </a:p>
          <a:p>
            <a:r>
              <a:rPr lang="hu-HU" dirty="0" smtClean="0"/>
              <a:t>6</a:t>
            </a:r>
            <a:r>
              <a:rPr lang="hu-HU" dirty="0"/>
              <a:t>. melléklet: Éves beszámolók, cselekvési- és/vagy munkatervek – a tárgyévre és az előző évre vonatkozóan. </a:t>
            </a:r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Skaliczki Judit: A Minősített Könyvtár Cím pályázat</a:t>
            </a:r>
            <a:endParaRPr lang="en-US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60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119675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smtClean="0">
                <a:solidFill>
                  <a:schemeClr val="accent1"/>
                </a:solidFill>
              </a:rPr>
              <a:t>Kötelező dokumentumok</a:t>
            </a:r>
            <a:endParaRPr lang="hu-HU" b="1" dirty="0">
              <a:solidFill>
                <a:schemeClr val="accent1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hu-HU" sz="20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hu-H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7. melléklet: A partnerek azonosítását bizonyító dokumentumok. </a:t>
            </a:r>
          </a:p>
          <a:p>
            <a:r>
              <a:rPr lang="hu-H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8. melléklet:</a:t>
            </a:r>
            <a:r>
              <a:rPr lang="hu-HU" sz="24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hu-H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A folyamatszabályozás helyi rendszerének bemutatása (a folyamatok azonosítása, folyamatgazdák kijelölése, az egyes folyamatokon belüli kompetencia-határok meghúzása). </a:t>
            </a:r>
          </a:p>
          <a:p>
            <a:r>
              <a:rPr lang="hu-H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9. melléklet</a:t>
            </a:r>
            <a:r>
              <a:rPr lang="hu-HU" sz="24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: </a:t>
            </a:r>
            <a:r>
              <a:rPr lang="hu-H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Folyamatábrák, folyamatleírások, szolgáltatási előírások. </a:t>
            </a:r>
          </a:p>
          <a:p>
            <a:r>
              <a:rPr lang="hu-H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10. melléklet:</a:t>
            </a:r>
            <a:r>
              <a:rPr lang="hu-HU" sz="24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hu-H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A használókat érintő útmutatók és szabályok, valamint ezek hozzáférhetőségét bizonyító dokumentumok. </a:t>
            </a:r>
          </a:p>
          <a:p>
            <a:r>
              <a:rPr lang="hu-H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11. melléklet:</a:t>
            </a:r>
            <a:r>
              <a:rPr lang="hu-HU" sz="24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hu-H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A használói elégedettségmérés eredményei. </a:t>
            </a:r>
          </a:p>
          <a:p>
            <a:r>
              <a:rPr lang="hu-H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12. melléklet:</a:t>
            </a:r>
            <a:r>
              <a:rPr lang="hu-HU" sz="24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hu-H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A panaszkezelés eljárásai, módjai és megoldásai. </a:t>
            </a:r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Skaliczki Judit: A Minősített Könyvtár Cím pályázat</a:t>
            </a:r>
            <a:endParaRPr lang="en-US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61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7127408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smtClean="0">
                <a:solidFill>
                  <a:schemeClr val="accent1"/>
                </a:solidFill>
              </a:rPr>
              <a:t>Kötelező dokumentumok</a:t>
            </a:r>
            <a:endParaRPr lang="hu-HU" b="1" dirty="0">
              <a:solidFill>
                <a:schemeClr val="accent1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589212" y="2158584"/>
            <a:ext cx="8915400" cy="3752638"/>
          </a:xfrm>
        </p:spPr>
        <p:txBody>
          <a:bodyPr/>
          <a:lstStyle/>
          <a:p>
            <a:pPr marL="347472" indent="-347472">
              <a:buSzPts val="1400"/>
              <a:buFont typeface="Wingdings 3" panose="05040102010807070707" pitchFamily="18" charset="2"/>
              <a:buChar char="´"/>
            </a:pPr>
            <a:endParaRPr lang="hu-HU" sz="2400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347472" indent="-347472">
              <a:buSzPts val="1400"/>
              <a:buFont typeface="Wingdings 3" panose="05040102010807070707" pitchFamily="18" charset="2"/>
              <a:buChar char="´"/>
            </a:pPr>
            <a:r>
              <a:rPr lang="hu-HU" sz="2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13</a:t>
            </a:r>
            <a:r>
              <a:rPr lang="hu-H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. melléklet: A dolgozói elégedettségmérés eredményei. </a:t>
            </a:r>
            <a:endParaRPr lang="hu-HU" sz="2400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0" indent="0">
              <a:buSzPts val="1400"/>
              <a:buNone/>
            </a:pPr>
            <a:endParaRPr lang="hu-HU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0" indent="0">
              <a:buSzPts val="1400"/>
              <a:buNone/>
            </a:pPr>
            <a:endParaRPr lang="hu-HU" dirty="0"/>
          </a:p>
          <a:p>
            <a:pPr marL="347472" indent="-347472"/>
            <a:r>
              <a:rPr lang="hu-H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14. melléklet</a:t>
            </a:r>
            <a:r>
              <a:rPr lang="hu-HU" sz="24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: </a:t>
            </a:r>
            <a:r>
              <a:rPr lang="hu-H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Lista a könyvtár működésével kapcsolatos – tárgyévi és előző évi – médiaszereplésekről. </a:t>
            </a:r>
            <a:endParaRPr lang="hu-HU" sz="2400" dirty="0"/>
          </a:p>
          <a:p>
            <a:pPr marL="0" indent="0">
              <a:buNone/>
            </a:pPr>
            <a:endParaRPr lang="hu-HU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Skaliczki Judit: A Minősített Könyvtár Cím pályázat</a:t>
            </a:r>
            <a:endParaRPr lang="en-US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62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4148580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smtClean="0">
                <a:solidFill>
                  <a:schemeClr val="accent1"/>
                </a:solidFill>
              </a:rPr>
              <a:t>Ajánlott dokumentumok</a:t>
            </a:r>
            <a:endParaRPr lang="hu-HU" b="1" dirty="0">
              <a:solidFill>
                <a:schemeClr val="accent1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endParaRPr lang="hu-HU" sz="20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0" indent="0">
              <a:buNone/>
            </a:pPr>
            <a:endParaRPr lang="hu-HU" sz="20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hu-HU" sz="4200" dirty="0">
                <a:solidFill>
                  <a:srgbClr val="000000"/>
                </a:solidFill>
                <a:latin typeface="Times New Roman" panose="02020603050405020304" pitchFamily="18" charset="0"/>
              </a:rPr>
              <a:t>A szervezeti kultúra kérdőíves felméréseinek eredményei. </a:t>
            </a:r>
          </a:p>
          <a:p>
            <a:r>
              <a:rPr lang="es-ES" sz="42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Az </a:t>
            </a:r>
            <a:r>
              <a:rPr lang="es-ES" sz="4200" dirty="0">
                <a:solidFill>
                  <a:srgbClr val="000000"/>
                </a:solidFill>
                <a:latin typeface="Times New Roman" panose="02020603050405020304" pitchFamily="18" charset="0"/>
              </a:rPr>
              <a:t>anyagi és erkölcsi elismerés eljárásrendje. </a:t>
            </a:r>
          </a:p>
          <a:p>
            <a:r>
              <a:rPr lang="hu-HU" sz="42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Partneri </a:t>
            </a:r>
            <a:r>
              <a:rPr lang="hu-HU" sz="4200" dirty="0">
                <a:solidFill>
                  <a:srgbClr val="000000"/>
                </a:solidFill>
                <a:latin typeface="Times New Roman" panose="02020603050405020304" pitchFamily="18" charset="0"/>
              </a:rPr>
              <a:t>együttműködési megállapodások. </a:t>
            </a:r>
          </a:p>
          <a:p>
            <a:r>
              <a:rPr lang="hu-HU" sz="42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A </a:t>
            </a:r>
            <a:r>
              <a:rPr lang="hu-HU" sz="4200" dirty="0">
                <a:solidFill>
                  <a:srgbClr val="000000"/>
                </a:solidFill>
                <a:latin typeface="Times New Roman" panose="02020603050405020304" pitchFamily="18" charset="0"/>
              </a:rPr>
              <a:t>könyvtárban működő munkacsoportok alakításának és működésének ügyrendje. </a:t>
            </a:r>
          </a:p>
          <a:p>
            <a:r>
              <a:rPr lang="hu-HU" sz="42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A </a:t>
            </a:r>
            <a:r>
              <a:rPr lang="hu-HU" sz="4200" dirty="0">
                <a:solidFill>
                  <a:srgbClr val="000000"/>
                </a:solidFill>
                <a:latin typeface="Times New Roman" panose="02020603050405020304" pitchFamily="18" charset="0"/>
              </a:rPr>
              <a:t>hatékony működést dokumentáló felmérések, elemzések eredményei. </a:t>
            </a:r>
          </a:p>
          <a:p>
            <a:r>
              <a:rPr lang="hu-HU" sz="42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A </a:t>
            </a:r>
            <a:r>
              <a:rPr lang="hu-HU" sz="4200" dirty="0">
                <a:solidFill>
                  <a:srgbClr val="000000"/>
                </a:solidFill>
                <a:latin typeface="Times New Roman" panose="02020603050405020304" pitchFamily="18" charset="0"/>
              </a:rPr>
              <a:t>használói elégedettségmérések kérdőívei és értékelései. </a:t>
            </a:r>
          </a:p>
          <a:p>
            <a:r>
              <a:rPr lang="hu-HU" sz="42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A </a:t>
            </a:r>
            <a:r>
              <a:rPr lang="hu-HU" sz="4200" dirty="0">
                <a:solidFill>
                  <a:srgbClr val="000000"/>
                </a:solidFill>
                <a:latin typeface="Times New Roman" panose="02020603050405020304" pitchFamily="18" charset="0"/>
              </a:rPr>
              <a:t>beszállítói és egyéb partneri elégedettségmérések kérdőívei, értékelései. </a:t>
            </a:r>
          </a:p>
          <a:p>
            <a:r>
              <a:rPr lang="hu-HU" sz="42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Minőségfejlesztési </a:t>
            </a:r>
            <a:r>
              <a:rPr lang="hu-HU" sz="4200" dirty="0">
                <a:solidFill>
                  <a:srgbClr val="000000"/>
                </a:solidFill>
                <a:latin typeface="Times New Roman" panose="02020603050405020304" pitchFamily="18" charset="0"/>
              </a:rPr>
              <a:t>pályázatok és azok beszámolói. </a:t>
            </a:r>
          </a:p>
          <a:p>
            <a:pPr marL="0" indent="0">
              <a:buNone/>
            </a:pPr>
            <a:endParaRPr lang="hu-HU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Skaliczki Judit: A Minősített Könyvtár Cím pályázat</a:t>
            </a:r>
            <a:endParaRPr lang="en-US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63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2001184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589212" y="512462"/>
            <a:ext cx="8911687" cy="1280890"/>
          </a:xfrm>
        </p:spPr>
        <p:txBody>
          <a:bodyPr/>
          <a:lstStyle/>
          <a:p>
            <a:r>
              <a:rPr lang="hu-HU" b="1" dirty="0" smtClean="0">
                <a:solidFill>
                  <a:schemeClr val="accent1"/>
                </a:solidFill>
              </a:rPr>
              <a:t>Ajánlott dokumentumok</a:t>
            </a:r>
            <a:endParaRPr lang="hu-HU" b="1" dirty="0">
              <a:solidFill>
                <a:schemeClr val="accent1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endParaRPr lang="hu-HU" sz="20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hu-H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</a:p>
          <a:p>
            <a:r>
              <a:rPr lang="hu-HU" sz="2900" dirty="0">
                <a:solidFill>
                  <a:srgbClr val="000000"/>
                </a:solidFill>
                <a:latin typeface="Times New Roman" panose="02020603050405020304" pitchFamily="18" charset="0"/>
              </a:rPr>
              <a:t>Emberi (humán) erőforrás stratégiai terv. </a:t>
            </a:r>
          </a:p>
          <a:p>
            <a:r>
              <a:rPr lang="hu-HU" sz="29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Esélyegyenlőségi </a:t>
            </a:r>
            <a:r>
              <a:rPr lang="hu-HU" sz="2900" dirty="0">
                <a:solidFill>
                  <a:srgbClr val="000000"/>
                </a:solidFill>
                <a:latin typeface="Times New Roman" panose="02020603050405020304" pitchFamily="18" charset="0"/>
              </a:rPr>
              <a:t>terv. </a:t>
            </a:r>
          </a:p>
          <a:p>
            <a:r>
              <a:rPr lang="hu-HU" sz="29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Projektleírások </a:t>
            </a:r>
            <a:r>
              <a:rPr lang="hu-HU" sz="2900" dirty="0">
                <a:solidFill>
                  <a:srgbClr val="000000"/>
                </a:solidFill>
                <a:latin typeface="Times New Roman" panose="02020603050405020304" pitchFamily="18" charset="0"/>
              </a:rPr>
              <a:t>– kiemelve a munkatársak részvételét. </a:t>
            </a:r>
          </a:p>
          <a:p>
            <a:r>
              <a:rPr lang="hu-HU" sz="29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Értékelési </a:t>
            </a:r>
            <a:r>
              <a:rPr lang="hu-HU" sz="2900" dirty="0">
                <a:solidFill>
                  <a:srgbClr val="000000"/>
                </a:solidFill>
                <a:latin typeface="Times New Roman" panose="02020603050405020304" pitchFamily="18" charset="0"/>
              </a:rPr>
              <a:t>szabályzat, ösztönzési stratégia. </a:t>
            </a:r>
          </a:p>
          <a:p>
            <a:r>
              <a:rPr lang="hu-HU" sz="29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A </a:t>
            </a:r>
            <a:r>
              <a:rPr lang="hu-HU" sz="2900" dirty="0">
                <a:solidFill>
                  <a:srgbClr val="000000"/>
                </a:solidFill>
                <a:latin typeface="Times New Roman" panose="02020603050405020304" pitchFamily="18" charset="0"/>
              </a:rPr>
              <a:t>munkatársi önértékelés szempontjai, eredményei. </a:t>
            </a:r>
          </a:p>
          <a:p>
            <a:r>
              <a:rPr lang="hu-HU" sz="29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A </a:t>
            </a:r>
            <a:r>
              <a:rPr lang="hu-HU" sz="2900" dirty="0">
                <a:solidFill>
                  <a:srgbClr val="000000"/>
                </a:solidFill>
                <a:latin typeface="Times New Roman" panose="02020603050405020304" pitchFamily="18" charset="0"/>
              </a:rPr>
              <a:t>saját bevétel növelésére tett intézkedéseket alátámasztó dokumentumok (pl.: szponzori szerződések, pályázatok). </a:t>
            </a:r>
          </a:p>
          <a:p>
            <a:r>
              <a:rPr lang="hu-HU" sz="29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A </a:t>
            </a:r>
            <a:r>
              <a:rPr lang="hu-HU" sz="2900" dirty="0">
                <a:solidFill>
                  <a:srgbClr val="000000"/>
                </a:solidFill>
                <a:latin typeface="Times New Roman" panose="02020603050405020304" pitchFamily="18" charset="0"/>
              </a:rPr>
              <a:t>szolgáltatások költséghatékonyságáról készült dokumentumok. </a:t>
            </a:r>
          </a:p>
          <a:p>
            <a:r>
              <a:rPr lang="hu-HU" sz="29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Az </a:t>
            </a:r>
            <a:r>
              <a:rPr lang="hu-HU" sz="2900" dirty="0">
                <a:solidFill>
                  <a:srgbClr val="000000"/>
                </a:solidFill>
                <a:latin typeface="Times New Roman" panose="02020603050405020304" pitchFamily="18" charset="0"/>
              </a:rPr>
              <a:t>anyag- és energiatakarékosságra tett intézkedések dokumentumai. </a:t>
            </a:r>
          </a:p>
          <a:p>
            <a:pPr marL="0" indent="0">
              <a:buNone/>
            </a:pPr>
            <a:endParaRPr lang="hu-HU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Skaliczki</a:t>
            </a:r>
            <a:r>
              <a:rPr lang="en-US" dirty="0" smtClean="0"/>
              <a:t> </a:t>
            </a:r>
            <a:r>
              <a:rPr lang="en-US" dirty="0" err="1" smtClean="0"/>
              <a:t>Judit</a:t>
            </a:r>
            <a:r>
              <a:rPr lang="en-US" dirty="0" smtClean="0"/>
              <a:t>: A </a:t>
            </a:r>
            <a:r>
              <a:rPr lang="en-US" dirty="0" err="1" smtClean="0"/>
              <a:t>Minősített</a:t>
            </a:r>
            <a:r>
              <a:rPr lang="en-US" dirty="0" smtClean="0"/>
              <a:t> </a:t>
            </a:r>
            <a:r>
              <a:rPr lang="en-US" dirty="0" err="1" smtClean="0"/>
              <a:t>Könyvtár</a:t>
            </a:r>
            <a:r>
              <a:rPr lang="en-US" dirty="0" smtClean="0"/>
              <a:t> </a:t>
            </a:r>
            <a:r>
              <a:rPr lang="en-US" dirty="0" err="1" smtClean="0"/>
              <a:t>Cím</a:t>
            </a:r>
            <a:r>
              <a:rPr lang="en-US" dirty="0" smtClean="0"/>
              <a:t> </a:t>
            </a:r>
            <a:r>
              <a:rPr lang="en-US" dirty="0" err="1" smtClean="0"/>
              <a:t>pályázat</a:t>
            </a:r>
            <a:endParaRPr lang="en-US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64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1886701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657197" y="520755"/>
            <a:ext cx="10783142" cy="1280890"/>
          </a:xfrm>
        </p:spPr>
        <p:txBody>
          <a:bodyPr/>
          <a:lstStyle/>
          <a:p>
            <a:r>
              <a:rPr lang="hu-HU" b="1" dirty="0" smtClean="0">
                <a:solidFill>
                  <a:schemeClr val="accent1"/>
                </a:solidFill>
              </a:rPr>
              <a:t>Ajánlott dokumentumok</a:t>
            </a:r>
            <a:endParaRPr lang="hu-HU" b="1" dirty="0">
              <a:solidFill>
                <a:schemeClr val="accent1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071453" y="1407589"/>
            <a:ext cx="9376009" cy="4117870"/>
          </a:xfrm>
        </p:spPr>
        <p:txBody>
          <a:bodyPr>
            <a:normAutofit fontScale="25000" lnSpcReduction="20000"/>
          </a:bodyPr>
          <a:lstStyle/>
          <a:p>
            <a:endParaRPr lang="hu-HU" sz="20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hu-HU" sz="8000" dirty="0">
                <a:solidFill>
                  <a:srgbClr val="000000"/>
                </a:solidFill>
                <a:latin typeface="Times New Roman" panose="02020603050405020304" pitchFamily="18" charset="0"/>
              </a:rPr>
              <a:t>Az akadálymentesítésre tett intézkedések dokumentumai. </a:t>
            </a:r>
          </a:p>
          <a:p>
            <a:r>
              <a:rPr lang="hu-HU" sz="8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A </a:t>
            </a:r>
            <a:r>
              <a:rPr lang="hu-HU" sz="8000" dirty="0">
                <a:solidFill>
                  <a:srgbClr val="000000"/>
                </a:solidFill>
                <a:latin typeface="Times New Roman" panose="02020603050405020304" pitchFamily="18" charset="0"/>
              </a:rPr>
              <a:t>szervezeten belüli tudáshasznosulás rendjének bemutatása. (Pl.: részvétel képzéseken, a képzési tapasztalatok gyakorlati hasznosulása, a képzési költségek hatékonysága.) </a:t>
            </a:r>
          </a:p>
          <a:p>
            <a:r>
              <a:rPr lang="hu-HU" sz="8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hu-HU" sz="8000" dirty="0">
                <a:solidFill>
                  <a:srgbClr val="000000"/>
                </a:solidFill>
                <a:latin typeface="Times New Roman" panose="02020603050405020304" pitchFamily="18" charset="0"/>
              </a:rPr>
              <a:t>Az ellenőrzőpontokon történő mérési eredmények, valamint az ezek alapján hozott javító intézkedések bemutatása. </a:t>
            </a:r>
          </a:p>
          <a:p>
            <a:r>
              <a:rPr lang="hu-HU" sz="8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A </a:t>
            </a:r>
            <a:r>
              <a:rPr lang="hu-HU" sz="8000" dirty="0">
                <a:solidFill>
                  <a:srgbClr val="000000"/>
                </a:solidFill>
                <a:latin typeface="Times New Roman" panose="02020603050405020304" pitchFamily="18" charset="0"/>
              </a:rPr>
              <a:t>problémamegoldó módszerek alkalmazásának dokumentumai. </a:t>
            </a:r>
          </a:p>
          <a:p>
            <a:r>
              <a:rPr lang="hu-HU" sz="8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A </a:t>
            </a:r>
            <a:r>
              <a:rPr lang="hu-HU" sz="8000" dirty="0">
                <a:solidFill>
                  <a:srgbClr val="000000"/>
                </a:solidFill>
                <a:latin typeface="Times New Roman" panose="02020603050405020304" pitchFamily="18" charset="0"/>
              </a:rPr>
              <a:t>PDCA elv érvényesülését bizonyító dokumentumok. </a:t>
            </a:r>
          </a:p>
          <a:p>
            <a:r>
              <a:rPr lang="hu-HU" sz="8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A </a:t>
            </a:r>
            <a:r>
              <a:rPr lang="hu-HU" sz="8000" dirty="0">
                <a:solidFill>
                  <a:srgbClr val="000000"/>
                </a:solidFill>
                <a:latin typeface="Times New Roman" panose="02020603050405020304" pitchFamily="18" charset="0"/>
              </a:rPr>
              <a:t>használók elvárásai alapján hozott folyamatjavító intézkedések bemutatása. </a:t>
            </a:r>
          </a:p>
          <a:p>
            <a:r>
              <a:rPr lang="hu-HU" sz="8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Az </a:t>
            </a:r>
            <a:r>
              <a:rPr lang="hu-HU" sz="8000" dirty="0">
                <a:solidFill>
                  <a:srgbClr val="000000"/>
                </a:solidFill>
                <a:latin typeface="Times New Roman" panose="02020603050405020304" pitchFamily="18" charset="0"/>
              </a:rPr>
              <a:t>innovációs folyamatokhoz szükséges forrásokat biztosító intézkedések. </a:t>
            </a:r>
          </a:p>
          <a:p>
            <a:r>
              <a:rPr lang="hu-HU" sz="8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Az </a:t>
            </a:r>
            <a:r>
              <a:rPr lang="hu-HU" sz="8000" dirty="0">
                <a:solidFill>
                  <a:srgbClr val="000000"/>
                </a:solidFill>
                <a:latin typeface="Times New Roman" panose="02020603050405020304" pitchFamily="18" charset="0"/>
              </a:rPr>
              <a:t>innovációt akadályozó körülmények számbavételét, elemzését célzó dokumentumok. </a:t>
            </a:r>
          </a:p>
          <a:p>
            <a:r>
              <a:rPr lang="hu-HU" sz="8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Benchmarking </a:t>
            </a:r>
            <a:r>
              <a:rPr lang="hu-HU" sz="8000" dirty="0">
                <a:solidFill>
                  <a:srgbClr val="000000"/>
                </a:solidFill>
                <a:latin typeface="Times New Roman" panose="02020603050405020304" pitchFamily="18" charset="0"/>
              </a:rPr>
              <a:t>elemzések. </a:t>
            </a:r>
          </a:p>
          <a:p>
            <a:pPr marL="0" indent="0">
              <a:buNone/>
            </a:pPr>
            <a:endParaRPr lang="hu-HU" sz="80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endParaRPr lang="hu-HU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Skaliczki Judit: A Minősített Könyvtár Cím pályázat</a:t>
            </a:r>
            <a:endParaRPr lang="en-US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65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6437419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smtClean="0">
                <a:solidFill>
                  <a:schemeClr val="accent1"/>
                </a:solidFill>
              </a:rPr>
              <a:t>Ajánlott dokumentumok</a:t>
            </a:r>
            <a:endParaRPr lang="hu-HU" b="1" dirty="0">
              <a:solidFill>
                <a:schemeClr val="accent1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endParaRPr lang="hu-HU" sz="20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hu-HU" sz="6200" dirty="0">
                <a:solidFill>
                  <a:srgbClr val="000000"/>
                </a:solidFill>
                <a:latin typeface="Times New Roman" panose="02020603050405020304" pitchFamily="18" charset="0"/>
              </a:rPr>
              <a:t>Teljesítményértékelések, teljesítménymutatók. </a:t>
            </a:r>
          </a:p>
          <a:p>
            <a:r>
              <a:rPr lang="hu-HU" sz="62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Az </a:t>
            </a:r>
            <a:r>
              <a:rPr lang="hu-HU" sz="6200" dirty="0">
                <a:solidFill>
                  <a:srgbClr val="000000"/>
                </a:solidFill>
                <a:latin typeface="Times New Roman" panose="02020603050405020304" pitchFamily="18" charset="0"/>
              </a:rPr>
              <a:t>intézményen belüli munkatársi rotáció, mobilitás bemutatása. </a:t>
            </a:r>
          </a:p>
          <a:p>
            <a:r>
              <a:rPr lang="hu-HU" sz="62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A </a:t>
            </a:r>
            <a:r>
              <a:rPr lang="hu-HU" sz="6200" dirty="0">
                <a:solidFill>
                  <a:srgbClr val="000000"/>
                </a:solidFill>
                <a:latin typeface="Times New Roman" panose="02020603050405020304" pitchFamily="18" charset="0"/>
              </a:rPr>
              <a:t>teljesítménnyel kapcsolatos mutatók (teljesítménymérések és értékelések eredményei). </a:t>
            </a:r>
          </a:p>
          <a:p>
            <a:r>
              <a:rPr lang="hu-HU" sz="62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A </a:t>
            </a:r>
            <a:r>
              <a:rPr lang="hu-HU" sz="6200" dirty="0">
                <a:solidFill>
                  <a:srgbClr val="000000"/>
                </a:solidFill>
                <a:latin typeface="Times New Roman" panose="02020603050405020304" pitchFamily="18" charset="0"/>
              </a:rPr>
              <a:t>motivációval és a közreműködéssel kapcsolatos elemzések (pl.: innovációs javaslatok, részvétel belső munkacsoportokban stb.) </a:t>
            </a:r>
          </a:p>
          <a:p>
            <a:r>
              <a:rPr lang="hu-HU" sz="62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A </a:t>
            </a:r>
            <a:r>
              <a:rPr lang="hu-HU" sz="6200" dirty="0">
                <a:solidFill>
                  <a:srgbClr val="000000"/>
                </a:solidFill>
                <a:latin typeface="Times New Roman" panose="02020603050405020304" pitchFamily="18" charset="0"/>
              </a:rPr>
              <a:t>könyvtáron belüli konfliktusok kezelésének bemutatása. </a:t>
            </a:r>
          </a:p>
          <a:p>
            <a:endParaRPr lang="hu-HU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Skaliczki Judit: A Minősített Könyvtár Cím pályázat</a:t>
            </a:r>
            <a:endParaRPr lang="en-US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66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2373653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smtClean="0">
                <a:solidFill>
                  <a:schemeClr val="accent1"/>
                </a:solidFill>
              </a:rPr>
              <a:t>Ajánlott dokumentumok</a:t>
            </a:r>
            <a:endParaRPr lang="hu-HU" b="1" dirty="0">
              <a:solidFill>
                <a:schemeClr val="accent1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SzPts val="1600"/>
            </a:pPr>
            <a:r>
              <a:rPr lang="hu-HU" sz="2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A </a:t>
            </a:r>
            <a:r>
              <a:rPr lang="hu-H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helyi társadalom véleményének megismerését célzó vizsgálatok eredményei. </a:t>
            </a:r>
            <a:endParaRPr lang="hu-HU" sz="2400" dirty="0"/>
          </a:p>
          <a:p>
            <a:pPr marL="347472" indent="-347472"/>
            <a:r>
              <a:rPr lang="hu-H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· A könyvtár célkitűzéseinek és eredményeinek összevetését célzó elemzés a helyi és az országos társadalmi érdekekkel. (Pl.: hátrányos helyzetűekkel, gyermekekkel történő foglalkozás, az életen át tartó tanulás, a szünetmentes hozzáférés stb.). </a:t>
            </a:r>
            <a:endParaRPr lang="hu-HU" sz="2400" dirty="0"/>
          </a:p>
          <a:p>
            <a:pPr marL="347472" indent="-347472"/>
            <a:r>
              <a:rPr lang="hu-H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· A könyvtár stratégiájának, valamint az országos könyvtári stratégiának harmonizálását célzó elemzések. </a:t>
            </a:r>
            <a:endParaRPr lang="hu-HU" sz="2400" dirty="0"/>
          </a:p>
          <a:p>
            <a:pPr marL="0" indent="0">
              <a:buNone/>
            </a:pPr>
            <a:endParaRPr lang="hu-HU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Skaliczki</a:t>
            </a:r>
            <a:r>
              <a:rPr lang="en-US" dirty="0" smtClean="0"/>
              <a:t> </a:t>
            </a:r>
            <a:r>
              <a:rPr lang="en-US" dirty="0" err="1" smtClean="0"/>
              <a:t>Judit</a:t>
            </a:r>
            <a:r>
              <a:rPr lang="en-US" dirty="0" smtClean="0"/>
              <a:t>: A </a:t>
            </a:r>
            <a:r>
              <a:rPr lang="en-US" dirty="0" err="1" smtClean="0"/>
              <a:t>Minősített</a:t>
            </a:r>
            <a:r>
              <a:rPr lang="en-US" dirty="0" smtClean="0"/>
              <a:t> </a:t>
            </a:r>
            <a:r>
              <a:rPr lang="en-US" dirty="0" err="1" smtClean="0"/>
              <a:t>Könyvtár</a:t>
            </a:r>
            <a:r>
              <a:rPr lang="en-US" dirty="0" smtClean="0"/>
              <a:t> </a:t>
            </a:r>
            <a:r>
              <a:rPr lang="en-US" dirty="0" err="1" smtClean="0"/>
              <a:t>Cím</a:t>
            </a:r>
            <a:r>
              <a:rPr lang="en-US" dirty="0" smtClean="0"/>
              <a:t> </a:t>
            </a:r>
            <a:r>
              <a:rPr lang="en-US" dirty="0" err="1" smtClean="0"/>
              <a:t>pályázat</a:t>
            </a:r>
            <a:endParaRPr lang="en-US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67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2264032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smtClean="0">
                <a:solidFill>
                  <a:srgbClr val="C00000"/>
                </a:solidFill>
              </a:rPr>
              <a:t>Ajánlott dokumentumok</a:t>
            </a:r>
            <a:endParaRPr lang="hu-HU" b="1" dirty="0">
              <a:solidFill>
                <a:srgbClr val="C00000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589212" y="2758190"/>
            <a:ext cx="8915400" cy="3153032"/>
          </a:xfrm>
        </p:spPr>
        <p:txBody>
          <a:bodyPr>
            <a:normAutofit lnSpcReduction="10000"/>
          </a:bodyPr>
          <a:lstStyle/>
          <a:p>
            <a:pPr marL="347472" indent="-347472">
              <a:buSzPts val="900"/>
              <a:buFont typeface="Wingdings 3" panose="05040102010807070707" pitchFamily="18" charset="2"/>
              <a:buChar char="´"/>
            </a:pPr>
            <a:r>
              <a:rPr lang="hu-H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A szociálisan hátrányos helyzetűek, a fogyatékossággal élők, a nemzetiségek számára nyújtott szolgáltatások eredményességét bemutató elemzések. </a:t>
            </a:r>
            <a:endParaRPr lang="hu-HU" sz="2000" dirty="0"/>
          </a:p>
          <a:p>
            <a:pPr marL="347472" indent="-347472"/>
            <a:r>
              <a:rPr lang="hu-HU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A </a:t>
            </a:r>
            <a:r>
              <a:rPr lang="hu-H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szolgáltatások költséghatékonysága, költségszámításokkal alátámasztva. </a:t>
            </a:r>
            <a:endParaRPr lang="hu-HU" sz="2000" dirty="0"/>
          </a:p>
          <a:p>
            <a:pPr marL="347472" indent="-347472"/>
            <a:r>
              <a:rPr lang="hu-HU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A </a:t>
            </a:r>
            <a:r>
              <a:rPr lang="hu-H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fenntartó értékelése. </a:t>
            </a:r>
            <a:endParaRPr lang="hu-HU" sz="2000" dirty="0"/>
          </a:p>
          <a:p>
            <a:pPr marL="347472" indent="-347472"/>
            <a:r>
              <a:rPr lang="hu-HU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Szakfelügyeleti </a:t>
            </a:r>
            <a:r>
              <a:rPr lang="hu-H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jelentések. </a:t>
            </a:r>
            <a:endParaRPr lang="hu-HU" sz="2000" dirty="0"/>
          </a:p>
          <a:p>
            <a:pPr marL="347472" indent="-347472"/>
            <a:r>
              <a:rPr lang="hu-HU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Az </a:t>
            </a:r>
            <a:r>
              <a:rPr lang="hu-H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utóbbi 3 év nyertes pályázatainak eredményessége. </a:t>
            </a:r>
            <a:endParaRPr lang="hu-HU" sz="2000" dirty="0"/>
          </a:p>
          <a:p>
            <a:pPr marL="347472" indent="-347472"/>
            <a:r>
              <a:rPr lang="hu-HU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Az </a:t>
            </a:r>
            <a:r>
              <a:rPr lang="hu-H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utóbbi 3 év közösségi rendezvényei: közös megmozdulások, kirándulások, csapatépítő tréningek stb. </a:t>
            </a:r>
            <a:endParaRPr lang="hu-HU" sz="2000" dirty="0"/>
          </a:p>
          <a:p>
            <a:pPr marL="0" indent="0">
              <a:buNone/>
            </a:pPr>
            <a:endParaRPr lang="hu-HU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Skaliczki Judit: A Minősített Könyvtár Cím pályázat</a:t>
            </a:r>
            <a:endParaRPr lang="en-US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68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3350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Cím 1"/>
          <p:cNvSpPr>
            <a:spLocks noGrp="1"/>
          </p:cNvSpPr>
          <p:nvPr>
            <p:ph type="title"/>
          </p:nvPr>
        </p:nvSpPr>
        <p:spPr>
          <a:xfrm>
            <a:off x="1957655" y="331044"/>
            <a:ext cx="8911687" cy="1280890"/>
          </a:xfrm>
        </p:spPr>
        <p:txBody>
          <a:bodyPr>
            <a:normAutofit/>
          </a:bodyPr>
          <a:lstStyle/>
          <a:p>
            <a:r>
              <a:rPr lang="hu-HU" b="1" dirty="0" smtClean="0">
                <a:solidFill>
                  <a:srgbClr val="C00000"/>
                </a:solidFill>
              </a:rPr>
              <a:t>Az adottságok értékelési szempontjai</a:t>
            </a:r>
          </a:p>
        </p:txBody>
      </p:sp>
      <p:sp>
        <p:nvSpPr>
          <p:cNvPr id="33795" name="Tartalom helye 2"/>
          <p:cNvSpPr>
            <a:spLocks noGrp="1"/>
          </p:cNvSpPr>
          <p:nvPr>
            <p:ph idx="1"/>
          </p:nvPr>
        </p:nvSpPr>
        <p:spPr>
          <a:xfrm>
            <a:off x="1971676" y="2997200"/>
            <a:ext cx="8370118" cy="4888999"/>
          </a:xfrm>
        </p:spPr>
        <p:txBody>
          <a:bodyPr>
            <a:normAutofit fontScale="25000" lnSpcReduction="20000"/>
          </a:bodyPr>
          <a:lstStyle/>
          <a:p>
            <a:pPr>
              <a:buFont typeface="Wingdings" pitchFamily="2" charset="2"/>
              <a:buNone/>
            </a:pPr>
            <a:r>
              <a:rPr lang="hu-HU" sz="7200" dirty="0"/>
              <a:t>Még nem történt </a:t>
            </a:r>
            <a:r>
              <a:rPr lang="hu-HU" sz="7200" dirty="0" smtClean="0"/>
              <a:t>é</a:t>
            </a:r>
            <a:r>
              <a:rPr lang="hu-HU" sz="8000" dirty="0" smtClean="0"/>
              <a:t>rd</a:t>
            </a:r>
            <a:r>
              <a:rPr lang="hu-HU" sz="7200" dirty="0" smtClean="0"/>
              <a:t>emi </a:t>
            </a:r>
            <a:r>
              <a:rPr lang="hu-HU" sz="7200" dirty="0"/>
              <a:t>tevékenység, nincs információ                  </a:t>
            </a:r>
            <a:r>
              <a:rPr lang="hu-HU" sz="7200" dirty="0" smtClean="0"/>
              <a:t> 1 - 10                                 </a:t>
            </a:r>
            <a:endParaRPr lang="hu-HU" sz="7200" dirty="0"/>
          </a:p>
          <a:p>
            <a:pPr>
              <a:buFont typeface="Wingdings" pitchFamily="2" charset="2"/>
              <a:buNone/>
            </a:pPr>
            <a:r>
              <a:rPr lang="hu-HU" sz="7200" dirty="0" smtClean="0"/>
              <a:t>Tervezés </a:t>
            </a:r>
            <a:r>
              <a:rPr lang="hu-HU" sz="7200" dirty="0"/>
              <a:t>alatt (P)                                                                                    </a:t>
            </a:r>
            <a:r>
              <a:rPr lang="hu-HU" sz="7200" dirty="0" smtClean="0"/>
              <a:t> </a:t>
            </a:r>
            <a:r>
              <a:rPr lang="hu-HU" sz="7200" dirty="0"/>
              <a:t>11-30</a:t>
            </a:r>
          </a:p>
          <a:p>
            <a:pPr>
              <a:buFont typeface="Wingdings" pitchFamily="2" charset="2"/>
              <a:buNone/>
            </a:pPr>
            <a:endParaRPr lang="hu-HU" sz="7200" dirty="0"/>
          </a:p>
          <a:p>
            <a:pPr>
              <a:buFont typeface="Wingdings" pitchFamily="2" charset="2"/>
              <a:buNone/>
            </a:pPr>
            <a:r>
              <a:rPr lang="hu-HU" sz="7200" dirty="0"/>
              <a:t>Megvalósult(D)                                                                                       </a:t>
            </a:r>
            <a:r>
              <a:rPr lang="hu-HU" sz="7200" dirty="0" smtClean="0"/>
              <a:t> 31- 50</a:t>
            </a:r>
            <a:endParaRPr lang="hu-HU" sz="7200" dirty="0"/>
          </a:p>
          <a:p>
            <a:pPr>
              <a:buFont typeface="Wingdings" pitchFamily="2" charset="2"/>
              <a:buNone/>
            </a:pPr>
            <a:endParaRPr lang="hu-HU" sz="7200" dirty="0"/>
          </a:p>
          <a:p>
            <a:pPr>
              <a:buFont typeface="Wingdings" pitchFamily="2" charset="2"/>
              <a:buNone/>
            </a:pPr>
            <a:r>
              <a:rPr lang="hu-HU" sz="7200" dirty="0"/>
              <a:t>Ellenőrzés  ( C)                                                                                         </a:t>
            </a:r>
            <a:r>
              <a:rPr lang="hu-HU" sz="7200" dirty="0" smtClean="0"/>
              <a:t> </a:t>
            </a:r>
            <a:r>
              <a:rPr lang="hu-HU" sz="7200" dirty="0"/>
              <a:t>51-70</a:t>
            </a:r>
          </a:p>
          <a:p>
            <a:pPr>
              <a:buFont typeface="Wingdings" pitchFamily="2" charset="2"/>
              <a:buNone/>
            </a:pPr>
            <a:endParaRPr lang="hu-HU" sz="7200" dirty="0"/>
          </a:p>
          <a:p>
            <a:pPr>
              <a:buFont typeface="Wingdings" pitchFamily="2" charset="2"/>
              <a:buNone/>
            </a:pPr>
            <a:r>
              <a:rPr lang="hu-HU" sz="7200" dirty="0"/>
              <a:t>Beavatkozás (A) </a:t>
            </a:r>
            <a:r>
              <a:rPr lang="hu-HU" sz="7200" dirty="0" smtClean="0"/>
              <a:t>                                                                                      71-90</a:t>
            </a:r>
            <a:endParaRPr lang="hu-HU" sz="7200" dirty="0"/>
          </a:p>
          <a:p>
            <a:pPr>
              <a:buFont typeface="Wingdings" pitchFamily="2" charset="2"/>
              <a:buNone/>
            </a:pPr>
            <a:endParaRPr lang="hu-HU" sz="7200" dirty="0"/>
          </a:p>
          <a:p>
            <a:pPr>
              <a:buFont typeface="Wingdings" pitchFamily="2" charset="2"/>
              <a:buNone/>
            </a:pPr>
            <a:r>
              <a:rPr lang="hu-HU" sz="7200" dirty="0"/>
              <a:t>PDCA                                                                                                        </a:t>
            </a:r>
            <a:r>
              <a:rPr lang="hu-HU" sz="7200" dirty="0" smtClean="0"/>
              <a:t> 91-100   </a:t>
            </a:r>
            <a:endParaRPr lang="hu-HU" sz="7200" dirty="0"/>
          </a:p>
          <a:p>
            <a:endParaRPr lang="hu-HU" sz="8000" dirty="0"/>
          </a:p>
          <a:p>
            <a:endParaRPr lang="hu-HU" sz="8000" dirty="0"/>
          </a:p>
          <a:p>
            <a:pPr>
              <a:buFont typeface="Wingdings" pitchFamily="2" charset="2"/>
              <a:buNone/>
            </a:pPr>
            <a:r>
              <a:rPr lang="hu-HU" sz="8000" dirty="0"/>
              <a:t> </a:t>
            </a:r>
          </a:p>
          <a:p>
            <a:pPr>
              <a:buFont typeface="Wingdings" pitchFamily="2" charset="2"/>
              <a:buNone/>
            </a:pPr>
            <a:r>
              <a:rPr lang="hu-HU" sz="8000" dirty="0"/>
              <a:t>T</a:t>
            </a:r>
          </a:p>
        </p:txBody>
      </p:sp>
      <p:sp>
        <p:nvSpPr>
          <p:cNvPr id="33796" name="Élőláb helye 3"/>
          <p:cNvSpPr>
            <a:spLocks noGrp="1"/>
          </p:cNvSpPr>
          <p:nvPr>
            <p:ph type="ftr" sz="quarter" idx="11"/>
          </p:nvPr>
        </p:nvSpPr>
        <p:spPr>
          <a:xfrm>
            <a:off x="2656128" y="6442569"/>
            <a:ext cx="6254750" cy="264991"/>
          </a:xfrm>
          <a:noFill/>
        </p:spPr>
        <p:txBody>
          <a:bodyPr/>
          <a:lstStyle/>
          <a:p>
            <a:r>
              <a:rPr lang="hu-HU" dirty="0" err="1" smtClean="0"/>
              <a:t>Skaliczki</a:t>
            </a:r>
            <a:r>
              <a:rPr lang="hu-HU" dirty="0" smtClean="0"/>
              <a:t> Judit: A Minősített Könyvtár Cím </a:t>
            </a:r>
            <a:r>
              <a:rPr lang="hu-HU" dirty="0" err="1" smtClean="0"/>
              <a:t>pályáza</a:t>
            </a:r>
            <a:endParaRPr lang="hu-HU" dirty="0" smtClean="0"/>
          </a:p>
        </p:txBody>
      </p:sp>
      <p:sp>
        <p:nvSpPr>
          <p:cNvPr id="33797" name="Dia számának helye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230C841-2AF5-4FBA-A011-905BB6786D80}" type="slidenum">
              <a:rPr lang="hu-HU" smtClean="0"/>
              <a:pPr/>
              <a:t>69</a:t>
            </a:fld>
            <a:endParaRPr lang="hu-HU" smtClean="0"/>
          </a:p>
        </p:txBody>
      </p:sp>
      <p:graphicFrame>
        <p:nvGraphicFramePr>
          <p:cNvPr id="6" name="Tábláza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9932574"/>
              </p:ext>
            </p:extLst>
          </p:nvPr>
        </p:nvGraphicFramePr>
        <p:xfrm>
          <a:off x="1971676" y="1014413"/>
          <a:ext cx="7961364" cy="17374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3542"/>
                <a:gridCol w="1975941"/>
                <a:gridCol w="3720157"/>
                <a:gridCol w="231724"/>
              </a:tblGrid>
              <a:tr h="846821">
                <a:tc>
                  <a:txBody>
                    <a:bodyPr/>
                    <a:lstStyle/>
                    <a:p>
                      <a:r>
                        <a:rPr lang="hu-HU" sz="2400" dirty="0" smtClean="0"/>
                        <a:t>A PDCA teljesülése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2400" dirty="0" smtClean="0"/>
                        <a:t>Adható pontszám</a:t>
                      </a:r>
                      <a:endParaRPr lang="hu-H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</a:tr>
              <a:tr h="890647">
                <a:tc>
                  <a:txBody>
                    <a:bodyPr/>
                    <a:lstStyle/>
                    <a:p>
                      <a:endParaRPr lang="hu-H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Táblázat 6"/>
          <p:cNvGraphicFramePr>
            <a:graphicFrameLocks noGrp="1"/>
          </p:cNvGraphicFramePr>
          <p:nvPr/>
        </p:nvGraphicFramePr>
        <p:xfrm>
          <a:off x="-468313" y="2997200"/>
          <a:ext cx="208280" cy="365760"/>
        </p:xfrm>
        <a:graphic>
          <a:graphicData uri="http://schemas.openxmlformats.org/drawingml/2006/table">
            <a:tbl>
              <a:tblPr bandRow="1" bandCol="1"/>
              <a:tblGrid>
                <a:gridCol w="208280"/>
              </a:tblGrid>
              <a:tr h="314793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áblázat 8"/>
          <p:cNvGraphicFramePr>
            <a:graphicFrameLocks noGrp="1"/>
          </p:cNvGraphicFramePr>
          <p:nvPr/>
        </p:nvGraphicFramePr>
        <p:xfrm>
          <a:off x="4079875" y="7532688"/>
          <a:ext cx="3407256" cy="9814698"/>
        </p:xfrm>
        <a:graphic>
          <a:graphicData uri="http://schemas.openxmlformats.org/drawingml/2006/table">
            <a:tbl>
              <a:tblPr firstCol="1" lastCol="1" bandCol="1"/>
              <a:tblGrid>
                <a:gridCol w="223838"/>
                <a:gridCol w="672775"/>
                <a:gridCol w="208748"/>
                <a:gridCol w="328843"/>
                <a:gridCol w="328842"/>
                <a:gridCol w="1644210"/>
              </a:tblGrid>
              <a:tr h="1759453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6669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93018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3651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3651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68256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 gridSpan="5"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6958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195975" y="305300"/>
            <a:ext cx="9226106" cy="665044"/>
          </a:xfrm>
        </p:spPr>
        <p:txBody>
          <a:bodyPr/>
          <a:lstStyle/>
          <a:p>
            <a:r>
              <a:rPr lang="hu-HU" b="1" dirty="0" smtClean="0">
                <a:solidFill>
                  <a:schemeClr val="accent1"/>
                </a:solidFill>
              </a:rPr>
              <a:t>Az ISO 9000 és a TQM</a:t>
            </a:r>
            <a:endParaRPr lang="hu-HU" b="1" dirty="0">
              <a:solidFill>
                <a:schemeClr val="accent1"/>
              </a:solidFill>
            </a:endParaRPr>
          </a:p>
        </p:txBody>
      </p:sp>
      <p:sp>
        <p:nvSpPr>
          <p:cNvPr id="6" name="Szöveg helye 5"/>
          <p:cNvSpPr>
            <a:spLocks noGrp="1"/>
          </p:cNvSpPr>
          <p:nvPr>
            <p:ph type="body" idx="1"/>
          </p:nvPr>
        </p:nvSpPr>
        <p:spPr>
          <a:xfrm>
            <a:off x="2973135" y="5924671"/>
            <a:ext cx="3992732" cy="576262"/>
          </a:xfrm>
        </p:spPr>
        <p:txBody>
          <a:bodyPr/>
          <a:lstStyle/>
          <a:p>
            <a:endParaRPr lang="hu-HU"/>
          </a:p>
        </p:txBody>
      </p:sp>
      <p:graphicFrame>
        <p:nvGraphicFramePr>
          <p:cNvPr id="10" name="Tartalom helye 9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88233670"/>
              </p:ext>
            </p:extLst>
          </p:nvPr>
        </p:nvGraphicFramePr>
        <p:xfrm>
          <a:off x="1643242" y="1849938"/>
          <a:ext cx="4781863" cy="50080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81863"/>
              </a:tblGrid>
              <a:tr h="291201"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ISO 9000</a:t>
                      </a:r>
                      <a:endParaRPr lang="hu-HU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</a:tr>
              <a:tr h="291201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</a:tr>
              <a:tr h="847891">
                <a:tc>
                  <a:txBody>
                    <a:bodyPr/>
                    <a:lstStyle/>
                    <a:p>
                      <a:r>
                        <a:rPr lang="hu-HU" dirty="0" smtClean="0"/>
                        <a:t>Módszerében: minőségszabályozás és  minőségbiztosítás</a:t>
                      </a:r>
                      <a:endParaRPr lang="hu-HU" dirty="0"/>
                    </a:p>
                  </a:txBody>
                  <a:tcPr/>
                </a:tc>
              </a:tr>
              <a:tr h="291201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</a:tr>
              <a:tr h="509603">
                <a:tc>
                  <a:txBody>
                    <a:bodyPr/>
                    <a:lstStyle/>
                    <a:p>
                      <a:r>
                        <a:rPr lang="hu-HU" dirty="0" smtClean="0"/>
                        <a:t>Statikus, a változásokat nem kezeli</a:t>
                      </a:r>
                      <a:endParaRPr lang="hu-HU" dirty="0"/>
                    </a:p>
                  </a:txBody>
                  <a:tcPr/>
                </a:tc>
              </a:tr>
              <a:tr h="291201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</a:tr>
              <a:tr h="509603">
                <a:tc>
                  <a:txBody>
                    <a:bodyPr/>
                    <a:lstStyle/>
                    <a:p>
                      <a:r>
                        <a:rPr lang="hu-HU" dirty="0" smtClean="0"/>
                        <a:t>A hibák megakadályozása a cél</a:t>
                      </a:r>
                      <a:endParaRPr lang="hu-HU" dirty="0"/>
                    </a:p>
                  </a:txBody>
                  <a:tcPr/>
                </a:tc>
              </a:tr>
              <a:tr h="291201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</a:tr>
              <a:tr h="946405">
                <a:tc>
                  <a:txBody>
                    <a:bodyPr/>
                    <a:lstStyle/>
                    <a:p>
                      <a:r>
                        <a:rPr lang="hu-HU" dirty="0" smtClean="0"/>
                        <a:t>Biztosítja a megfelelőséget,</a:t>
                      </a:r>
                      <a:r>
                        <a:rPr lang="hu-HU" baseline="0" dirty="0" smtClean="0"/>
                        <a:t> és az intézményi kiválóságot de a versenyképességet nem feltétlenül</a:t>
                      </a:r>
                      <a:endParaRPr lang="hu-HU" dirty="0"/>
                    </a:p>
                  </a:txBody>
                  <a:tcPr/>
                </a:tc>
              </a:tr>
              <a:tr h="291201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Szöveg helye 7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hu-HU"/>
          </a:p>
        </p:txBody>
      </p:sp>
      <p:graphicFrame>
        <p:nvGraphicFramePr>
          <p:cNvPr id="11" name="Tartalom helye 10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3683498734"/>
              </p:ext>
            </p:extLst>
          </p:nvPr>
        </p:nvGraphicFramePr>
        <p:xfrm>
          <a:off x="6809028" y="1849938"/>
          <a:ext cx="5382972" cy="50080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82972"/>
              </a:tblGrid>
              <a:tr h="398827"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TQM</a:t>
                      </a:r>
                      <a:endParaRPr lang="hu-HU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</a:tr>
              <a:tr h="398827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</a:tr>
              <a:tr h="803254">
                <a:tc>
                  <a:txBody>
                    <a:bodyPr/>
                    <a:lstStyle/>
                    <a:p>
                      <a:r>
                        <a:rPr lang="hu-HU" dirty="0" smtClean="0"/>
                        <a:t>Módszerében: minőségszabályozás, minőségbiztosítás és  minőségfejlesztés</a:t>
                      </a:r>
                      <a:endParaRPr lang="hu-HU" dirty="0"/>
                    </a:p>
                  </a:txBody>
                  <a:tcPr/>
                </a:tc>
              </a:tr>
              <a:tr h="398827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</a:tr>
              <a:tr h="515661">
                <a:tc>
                  <a:txBody>
                    <a:bodyPr/>
                    <a:lstStyle/>
                    <a:p>
                      <a:r>
                        <a:rPr lang="hu-HU" dirty="0" smtClean="0"/>
                        <a:t>Dinamikus, a változások kezelésének eszköze</a:t>
                      </a:r>
                      <a:endParaRPr lang="hu-HU" dirty="0"/>
                    </a:p>
                  </a:txBody>
                  <a:tcPr/>
                </a:tc>
              </a:tr>
              <a:tr h="398827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</a:tr>
              <a:tr h="697946">
                <a:tc>
                  <a:txBody>
                    <a:bodyPr/>
                    <a:lstStyle/>
                    <a:p>
                      <a:r>
                        <a:rPr lang="hu-HU" dirty="0" smtClean="0"/>
                        <a:t>A használói igények minél magasabb szintű teljesítése a cél</a:t>
                      </a:r>
                      <a:endParaRPr lang="hu-HU" dirty="0"/>
                    </a:p>
                  </a:txBody>
                  <a:tcPr/>
                </a:tc>
              </a:tr>
              <a:tr h="398827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</a:tr>
              <a:tr h="997067">
                <a:tc>
                  <a:txBody>
                    <a:bodyPr/>
                    <a:lstStyle/>
                    <a:p>
                      <a:r>
                        <a:rPr lang="hu-HU" dirty="0" smtClean="0"/>
                        <a:t>A megfelelőség és az intézményi kiválóság mellett biztosítja a folyamatos javulást és a versenyképességet</a:t>
                      </a:r>
                      <a:endParaRPr lang="hu-H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Skaliczki Judit: A Minősített Könyvtár Cím pályázat</a:t>
            </a:r>
            <a:endParaRPr lang="en-US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0500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Cím 1"/>
          <p:cNvSpPr>
            <a:spLocks noGrp="1"/>
          </p:cNvSpPr>
          <p:nvPr>
            <p:ph type="title"/>
          </p:nvPr>
        </p:nvSpPr>
        <p:spPr>
          <a:xfrm>
            <a:off x="2589213" y="624110"/>
            <a:ext cx="8915400" cy="904439"/>
          </a:xfrm>
        </p:spPr>
        <p:txBody>
          <a:bodyPr>
            <a:normAutofit fontScale="90000"/>
          </a:bodyPr>
          <a:lstStyle/>
          <a:p>
            <a:r>
              <a:rPr lang="hu-HU" b="1" dirty="0" smtClean="0">
                <a:solidFill>
                  <a:srgbClr val="C00000"/>
                </a:solidFill>
              </a:rPr>
              <a:t>Az eredmények értékelésének szempontjai </a:t>
            </a:r>
          </a:p>
        </p:txBody>
      </p:sp>
      <p:graphicFrame>
        <p:nvGraphicFramePr>
          <p:cNvPr id="7" name="Tartalom helye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72869722"/>
              </p:ext>
            </p:extLst>
          </p:nvPr>
        </p:nvGraphicFramePr>
        <p:xfrm>
          <a:off x="2894013" y="1827213"/>
          <a:ext cx="7313612" cy="3032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56806"/>
                <a:gridCol w="3656806"/>
              </a:tblGrid>
              <a:tr h="370840">
                <a:tc>
                  <a:txBody>
                    <a:bodyPr/>
                    <a:lstStyle/>
                    <a:p>
                      <a:r>
                        <a:rPr lang="hu-HU" dirty="0" smtClean="0"/>
                        <a:t>Nincsenek mérhető eredmények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mtClean="0"/>
                        <a:t>0-10</a:t>
                      </a:r>
                      <a:endParaRPr lang="hu-H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 smtClean="0"/>
                        <a:t>Mérhetők, de nem felelnek meg a kitűzött céloknak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11- 30</a:t>
                      </a:r>
                      <a:endParaRPr lang="hu-H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 smtClean="0"/>
                        <a:t>Stagnálnak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31- 50</a:t>
                      </a:r>
                      <a:endParaRPr lang="hu-H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 smtClean="0"/>
                        <a:t>Javulnak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51- 70</a:t>
                      </a:r>
                      <a:endParaRPr lang="hu-H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 smtClean="0"/>
                        <a:t>Lényeges javulást mutatnak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71- 90</a:t>
                      </a:r>
                      <a:endParaRPr lang="hu-H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 smtClean="0"/>
                        <a:t>Kiválóak és folyamatosan szinten tartjuk őket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91-100</a:t>
                      </a:r>
                      <a:endParaRPr lang="hu-H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2794" name="Élőláb helye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hu-HU" smtClean="0"/>
              <a:t>Skaliczki Judit: A Minősített Könyvtár Cím pályázat</a:t>
            </a:r>
          </a:p>
        </p:txBody>
      </p:sp>
      <p:sp>
        <p:nvSpPr>
          <p:cNvPr id="32795" name="Dia számának helye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9B37484-0A5E-41AA-82AB-30F6A1E58C57}" type="slidenum">
              <a:rPr lang="hu-HU" smtClean="0"/>
              <a:pPr/>
              <a:t>70</a:t>
            </a:fld>
            <a:endParaRPr lang="hu-HU" smtClean="0"/>
          </a:p>
        </p:txBody>
      </p:sp>
    </p:spTree>
    <p:extLst>
      <p:ext uri="{BB962C8B-B14F-4D97-AF65-F5344CB8AC3E}">
        <p14:creationId xmlns:p14="http://schemas.microsoft.com/office/powerpoint/2010/main" val="4174698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84732" y="0"/>
            <a:ext cx="9286366" cy="784508"/>
          </a:xfrm>
        </p:spPr>
        <p:txBody>
          <a:bodyPr>
            <a:normAutofit fontScale="90000"/>
          </a:bodyPr>
          <a:lstStyle/>
          <a:p>
            <a:r>
              <a:rPr lang="hu-HU" sz="1800" b="1" dirty="0" smtClean="0">
                <a:solidFill>
                  <a:srgbClr val="C00000"/>
                </a:solidFill>
              </a:rPr>
              <a:t>PONZOZÁS -</a:t>
            </a:r>
            <a:br>
              <a:rPr lang="hu-HU" sz="1800" b="1" dirty="0" smtClean="0">
                <a:solidFill>
                  <a:srgbClr val="C00000"/>
                </a:solidFill>
              </a:rPr>
            </a:br>
            <a:r>
              <a:rPr lang="hu-HU" sz="1800" b="1" dirty="0" smtClean="0">
                <a:solidFill>
                  <a:srgbClr val="C00000"/>
                </a:solidFill>
              </a:rPr>
              <a:t>SÚLYOZÁS</a:t>
            </a:r>
            <a:br>
              <a:rPr lang="hu-HU" sz="1800" b="1" dirty="0" smtClean="0">
                <a:solidFill>
                  <a:srgbClr val="C00000"/>
                </a:solidFill>
              </a:rPr>
            </a:br>
            <a:endParaRPr lang="hu-HU" sz="1800" b="1" dirty="0">
              <a:solidFill>
                <a:srgbClr val="C00000"/>
              </a:solidFill>
            </a:endParaRPr>
          </a:p>
        </p:txBody>
      </p:sp>
      <p:graphicFrame>
        <p:nvGraphicFramePr>
          <p:cNvPr id="6" name="Tartalom helye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07787536"/>
              </p:ext>
            </p:extLst>
          </p:nvPr>
        </p:nvGraphicFramePr>
        <p:xfrm>
          <a:off x="1887714" y="91440"/>
          <a:ext cx="10103893" cy="6766560"/>
        </p:xfrm>
        <a:graphic>
          <a:graphicData uri="http://schemas.openxmlformats.org/drawingml/2006/table">
            <a:tbl>
              <a:tblPr/>
              <a:tblGrid>
                <a:gridCol w="3851211"/>
                <a:gridCol w="1354514"/>
                <a:gridCol w="1140132"/>
                <a:gridCol w="1162795"/>
                <a:gridCol w="2595241"/>
              </a:tblGrid>
              <a:tr h="30224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45460" marR="454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Kritérium </a:t>
                      </a:r>
                    </a:p>
                  </a:txBody>
                  <a:tcPr marL="45460" marR="454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Elérhető </a:t>
                      </a:r>
                      <a:r>
                        <a:rPr lang="hu-HU" sz="12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max</a:t>
                      </a:r>
                      <a:r>
                        <a:rPr lang="hu-H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. pont </a:t>
                      </a:r>
                    </a:p>
                  </a:txBody>
                  <a:tcPr marL="45460" marR="454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2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Alkritérium</a:t>
                      </a:r>
                      <a:r>
                        <a:rPr lang="hu-H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</a:p>
                  </a:txBody>
                  <a:tcPr marL="45460" marR="454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Elérhető </a:t>
                      </a:r>
                      <a:r>
                        <a:rPr lang="hu-HU" sz="12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max</a:t>
                      </a:r>
                      <a:r>
                        <a:rPr lang="hu-H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. pont </a:t>
                      </a:r>
                    </a:p>
                  </a:txBody>
                  <a:tcPr marL="45460" marR="454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1123">
                <a:tc rowSpan="20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200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Adottságok </a:t>
                      </a:r>
                      <a:endParaRPr lang="hu-HU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5460" marR="454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1. </a:t>
                      </a:r>
                      <a:endParaRPr lang="hu-HU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5460" marR="454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120 </a:t>
                      </a:r>
                    </a:p>
                  </a:txBody>
                  <a:tcPr marL="45460" marR="454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1.1 </a:t>
                      </a:r>
                    </a:p>
                  </a:txBody>
                  <a:tcPr marL="45460" marR="454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24 </a:t>
                      </a:r>
                    </a:p>
                  </a:txBody>
                  <a:tcPr marL="45460" marR="454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1123"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1.2 </a:t>
                      </a:r>
                    </a:p>
                  </a:txBody>
                  <a:tcPr marL="45460" marR="454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24 </a:t>
                      </a:r>
                    </a:p>
                  </a:txBody>
                  <a:tcPr marL="45460" marR="454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1123"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1.3 </a:t>
                      </a:r>
                    </a:p>
                  </a:txBody>
                  <a:tcPr marL="45460" marR="454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24 </a:t>
                      </a:r>
                    </a:p>
                  </a:txBody>
                  <a:tcPr marL="45460" marR="454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1123"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1.4 </a:t>
                      </a:r>
                    </a:p>
                  </a:txBody>
                  <a:tcPr marL="45460" marR="454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24 </a:t>
                      </a:r>
                    </a:p>
                  </a:txBody>
                  <a:tcPr marL="45460" marR="454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1123"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1.5 </a:t>
                      </a:r>
                    </a:p>
                  </a:txBody>
                  <a:tcPr marL="45460" marR="454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24 </a:t>
                      </a:r>
                    </a:p>
                  </a:txBody>
                  <a:tcPr marL="45460" marR="454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1123"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2. </a:t>
                      </a:r>
                      <a:endParaRPr lang="hu-HU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5460" marR="454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 </a:t>
                      </a:r>
                    </a:p>
                  </a:txBody>
                  <a:tcPr marL="45460" marR="454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2.1 </a:t>
                      </a:r>
                    </a:p>
                  </a:txBody>
                  <a:tcPr marL="45460" marR="454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25 </a:t>
                      </a:r>
                    </a:p>
                  </a:txBody>
                  <a:tcPr marL="45460" marR="454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1123"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2.2 </a:t>
                      </a:r>
                    </a:p>
                  </a:txBody>
                  <a:tcPr marL="45460" marR="454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25 </a:t>
                      </a:r>
                    </a:p>
                  </a:txBody>
                  <a:tcPr marL="45460" marR="454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1123"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2.3 </a:t>
                      </a:r>
                    </a:p>
                  </a:txBody>
                  <a:tcPr marL="45460" marR="454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25 </a:t>
                      </a:r>
                    </a:p>
                  </a:txBody>
                  <a:tcPr marL="45460" marR="454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1123"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2.4 </a:t>
                      </a:r>
                    </a:p>
                  </a:txBody>
                  <a:tcPr marL="45460" marR="454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25 </a:t>
                      </a:r>
                    </a:p>
                  </a:txBody>
                  <a:tcPr marL="45460" marR="454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1123"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3. </a:t>
                      </a:r>
                      <a:endParaRPr lang="hu-HU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5460" marR="454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 </a:t>
                      </a:r>
                    </a:p>
                  </a:txBody>
                  <a:tcPr marL="45460" marR="454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3.1 </a:t>
                      </a:r>
                    </a:p>
                  </a:txBody>
                  <a:tcPr marL="45460" marR="454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25 </a:t>
                      </a:r>
                    </a:p>
                  </a:txBody>
                  <a:tcPr marL="45460" marR="454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1123"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3.2 </a:t>
                      </a:r>
                    </a:p>
                  </a:txBody>
                  <a:tcPr marL="45460" marR="454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25 </a:t>
                      </a:r>
                    </a:p>
                  </a:txBody>
                  <a:tcPr marL="45460" marR="454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1123"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3.3 </a:t>
                      </a:r>
                    </a:p>
                  </a:txBody>
                  <a:tcPr marL="45460" marR="454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25 </a:t>
                      </a:r>
                    </a:p>
                  </a:txBody>
                  <a:tcPr marL="45460" marR="454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1123"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3.4 </a:t>
                      </a:r>
                    </a:p>
                  </a:txBody>
                  <a:tcPr marL="45460" marR="454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25 </a:t>
                      </a:r>
                    </a:p>
                  </a:txBody>
                  <a:tcPr marL="45460" marR="454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1123"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4. </a:t>
                      </a:r>
                      <a:endParaRPr lang="hu-HU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5460" marR="454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110 </a:t>
                      </a:r>
                    </a:p>
                  </a:txBody>
                  <a:tcPr marL="45460" marR="454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4.1 </a:t>
                      </a:r>
                    </a:p>
                  </a:txBody>
                  <a:tcPr marL="45460" marR="454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28 </a:t>
                      </a:r>
                    </a:p>
                  </a:txBody>
                  <a:tcPr marL="45460" marR="454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1123"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4.2 </a:t>
                      </a:r>
                    </a:p>
                  </a:txBody>
                  <a:tcPr marL="45460" marR="454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28 </a:t>
                      </a:r>
                    </a:p>
                  </a:txBody>
                  <a:tcPr marL="45460" marR="454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1123"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4.3 </a:t>
                      </a:r>
                    </a:p>
                  </a:txBody>
                  <a:tcPr marL="45460" marR="454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28 </a:t>
                      </a:r>
                    </a:p>
                  </a:txBody>
                  <a:tcPr marL="45460" marR="454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1123"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4.4 </a:t>
                      </a:r>
                    </a:p>
                  </a:txBody>
                  <a:tcPr marL="45460" marR="454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26 </a:t>
                      </a:r>
                    </a:p>
                  </a:txBody>
                  <a:tcPr marL="45460" marR="454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1123"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5. </a:t>
                      </a:r>
                      <a:endParaRPr lang="hu-HU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5460" marR="454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110 </a:t>
                      </a:r>
                    </a:p>
                  </a:txBody>
                  <a:tcPr marL="45460" marR="454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5.1 </a:t>
                      </a:r>
                    </a:p>
                  </a:txBody>
                  <a:tcPr marL="45460" marR="454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37 </a:t>
                      </a:r>
                    </a:p>
                  </a:txBody>
                  <a:tcPr marL="45460" marR="454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1123"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5.2 </a:t>
                      </a:r>
                    </a:p>
                  </a:txBody>
                  <a:tcPr marL="45460" marR="454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37 </a:t>
                      </a:r>
                    </a:p>
                  </a:txBody>
                  <a:tcPr marL="45460" marR="454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1123"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5.3 </a:t>
                      </a:r>
                    </a:p>
                  </a:txBody>
                  <a:tcPr marL="45460" marR="454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36 </a:t>
                      </a:r>
                    </a:p>
                  </a:txBody>
                  <a:tcPr marL="45460" marR="454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112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Adottságok </a:t>
                      </a:r>
                      <a:endParaRPr lang="hu-HU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5460" marR="454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1-5. </a:t>
                      </a:r>
                      <a:endParaRPr lang="hu-HU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5460" marR="454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540 </a:t>
                      </a:r>
                      <a:endParaRPr lang="hu-HU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5460" marR="454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45460" marR="454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45460" marR="454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5E5E5"/>
                    </a:solidFill>
                  </a:tcPr>
                </a:tc>
              </a:tr>
              <a:tr h="17631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7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összesen </a:t>
                      </a:r>
                      <a:endParaRPr lang="hu-HU" sz="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5460" marR="454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45460" marR="454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45460" marR="454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45460" marR="454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45460" marR="454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</a:tr>
              <a:tr h="17631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45460" marR="454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6. </a:t>
                      </a:r>
                      <a:endParaRPr lang="hu-H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5460" marR="454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 </a:t>
                      </a:r>
                    </a:p>
                  </a:txBody>
                  <a:tcPr marL="45460" marR="454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6.1 </a:t>
                      </a:r>
                    </a:p>
                  </a:txBody>
                  <a:tcPr marL="45460" marR="454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50 </a:t>
                      </a:r>
                    </a:p>
                  </a:txBody>
                  <a:tcPr marL="45460" marR="454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31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45460" marR="454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45460" marR="454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45460" marR="454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6.2 </a:t>
                      </a:r>
                    </a:p>
                  </a:txBody>
                  <a:tcPr marL="45460" marR="454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50 </a:t>
                      </a:r>
                    </a:p>
                  </a:txBody>
                  <a:tcPr marL="45460" marR="454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31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1400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Eredmények </a:t>
                      </a:r>
                      <a:endParaRPr lang="hu-H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5460" marR="4546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7. </a:t>
                      </a:r>
                      <a:endParaRPr lang="hu-H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5460" marR="454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160 </a:t>
                      </a:r>
                    </a:p>
                  </a:txBody>
                  <a:tcPr marL="45460" marR="454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7.1 </a:t>
                      </a:r>
                    </a:p>
                  </a:txBody>
                  <a:tcPr marL="45460" marR="454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80 </a:t>
                      </a:r>
                    </a:p>
                  </a:txBody>
                  <a:tcPr marL="45460" marR="454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31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45460" marR="454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45460" marR="454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45460" marR="454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7.2 </a:t>
                      </a:r>
                    </a:p>
                  </a:txBody>
                  <a:tcPr marL="45460" marR="454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80 </a:t>
                      </a:r>
                    </a:p>
                  </a:txBody>
                  <a:tcPr marL="45460" marR="454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31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45460" marR="454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8. </a:t>
                      </a:r>
                      <a:endParaRPr lang="hu-H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5460" marR="454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 </a:t>
                      </a:r>
                    </a:p>
                  </a:txBody>
                  <a:tcPr marL="45460" marR="454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8.1 </a:t>
                      </a:r>
                    </a:p>
                  </a:txBody>
                  <a:tcPr marL="45460" marR="454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50 </a:t>
                      </a:r>
                    </a:p>
                  </a:txBody>
                  <a:tcPr marL="45460" marR="454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31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45460" marR="454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45460" marR="454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45460" marR="454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8.2 </a:t>
                      </a:r>
                    </a:p>
                  </a:txBody>
                  <a:tcPr marL="45460" marR="454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50 </a:t>
                      </a:r>
                    </a:p>
                  </a:txBody>
                  <a:tcPr marL="45460" marR="454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31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45460" marR="454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9. </a:t>
                      </a:r>
                      <a:endParaRPr lang="hu-H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5460" marR="454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 </a:t>
                      </a:r>
                    </a:p>
                  </a:txBody>
                  <a:tcPr marL="45460" marR="454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9.1 </a:t>
                      </a:r>
                    </a:p>
                  </a:txBody>
                  <a:tcPr marL="45460" marR="454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50 </a:t>
                      </a:r>
                    </a:p>
                  </a:txBody>
                  <a:tcPr marL="45460" marR="454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31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45460" marR="454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45460" marR="454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45460" marR="454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9.2 </a:t>
                      </a:r>
                    </a:p>
                  </a:txBody>
                  <a:tcPr marL="45460" marR="454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50 </a:t>
                      </a:r>
                    </a:p>
                  </a:txBody>
                  <a:tcPr marL="45460" marR="454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31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Eredmények </a:t>
                      </a:r>
                      <a:endParaRPr lang="hu-H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5460" marR="454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6-9. </a:t>
                      </a:r>
                      <a:endParaRPr lang="hu-H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5460" marR="454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460 </a:t>
                      </a:r>
                      <a:endParaRPr lang="hu-H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5460" marR="454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45460" marR="454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45460" marR="454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5E5E5"/>
                    </a:solidFill>
                  </a:tcPr>
                </a:tc>
              </a:tr>
              <a:tr h="17631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összesen </a:t>
                      </a:r>
                      <a:endParaRPr lang="hu-H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5460" marR="454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45460" marR="454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45460" marR="454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45460" marR="454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45460" marR="454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</a:tr>
              <a:tr h="17631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Mindösszesen </a:t>
                      </a:r>
                      <a:endParaRPr lang="hu-H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5460" marR="454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1-9. </a:t>
                      </a:r>
                      <a:endParaRPr lang="hu-H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5460" marR="454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1000 </a:t>
                      </a:r>
                      <a:endParaRPr lang="hu-H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5460" marR="454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45460" marR="454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45460" marR="454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</a:tr>
            </a:tbl>
          </a:graphicData>
        </a:graphic>
      </p:graphicFrame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Skaliczki Judit: A Minősített Könyvtár Cím pályázat</a:t>
            </a:r>
            <a:endParaRPr lang="en-US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>
          <a:xfrm>
            <a:off x="534071" y="784508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71</a:t>
            </a:fld>
            <a:endParaRPr lang="en-US" dirty="0"/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0" y="-40704"/>
            <a:ext cx="184731" cy="5386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u-HU" altLang="hu-H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u-HU" altLang="hu-H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397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311579" y="92313"/>
            <a:ext cx="8976063" cy="1518476"/>
          </a:xfrm>
        </p:spPr>
        <p:txBody>
          <a:bodyPr>
            <a:normAutofit/>
          </a:bodyPr>
          <a:lstStyle/>
          <a:p>
            <a:r>
              <a:rPr lang="hu-HU" sz="2400" b="1" dirty="0" smtClean="0">
                <a:solidFill>
                  <a:srgbClr val="C00000"/>
                </a:solidFill>
              </a:rPr>
              <a:t>A PONTOZÁS</a:t>
            </a:r>
            <a:br>
              <a:rPr lang="hu-HU" sz="2400" b="1" dirty="0" smtClean="0">
                <a:solidFill>
                  <a:srgbClr val="C00000"/>
                </a:solidFill>
              </a:rPr>
            </a:br>
            <a:r>
              <a:rPr lang="hu-HU" sz="2400" b="1" dirty="0" smtClean="0">
                <a:solidFill>
                  <a:srgbClr val="C00000"/>
                </a:solidFill>
              </a:rPr>
              <a:t>EREDMÉNYE</a:t>
            </a:r>
            <a:endParaRPr lang="hu-HU" sz="2400" b="1" dirty="0">
              <a:solidFill>
                <a:srgbClr val="C00000"/>
              </a:solidFill>
            </a:endParaRPr>
          </a:p>
        </p:txBody>
      </p:sp>
      <p:sp>
        <p:nvSpPr>
          <p:cNvPr id="22" name="Tartalom helye 2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23" name="Tartalom helye 2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Skaliczki Judit: A Minősített Könyvtár Cím pályázat</a:t>
            </a:r>
            <a:endParaRPr lang="en-US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72</a:t>
            </a:fld>
            <a:endParaRPr lang="en-US" dirty="0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1419094" y="-364887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6389" y="1"/>
            <a:ext cx="6253373" cy="66743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11" name="Szabadkéz 10"/>
              <p14:cNvContentPartPr/>
              <p14:nvPr/>
            </p14:nvContentPartPr>
            <p14:xfrm>
              <a:off x="2166840" y="5366880"/>
              <a:ext cx="3182400" cy="220680"/>
            </p14:xfrm>
          </p:contentPart>
        </mc:Choice>
        <mc:Fallback xmlns="">
          <p:pic>
            <p:nvPicPr>
              <p:cNvPr id="11" name="Szabadkéz 10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157480" y="5357520"/>
                <a:ext cx="3201120" cy="2394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128275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TQM </a:t>
            </a:r>
            <a:r>
              <a:rPr lang="hu-HU" b="1" dirty="0" smtClean="0">
                <a:solidFill>
                  <a:srgbClr val="C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minőségirányítási</a:t>
            </a:r>
            <a:r>
              <a:rPr lang="hu-HU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szempontjai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0" algn="just">
              <a:lnSpc>
                <a:spcPct val="150000"/>
              </a:lnSpc>
            </a:pPr>
            <a:r>
              <a:rPr lang="hu-HU" sz="2400" dirty="0" smtClean="0">
                <a:solidFill>
                  <a:srgbClr val="59595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vezetőség felelőssége</a:t>
            </a:r>
            <a:endParaRPr lang="hu-HU" sz="2400" dirty="0" smtClean="0"/>
          </a:p>
          <a:p>
            <a:pPr marL="457200" indent="0" algn="just">
              <a:lnSpc>
                <a:spcPct val="150000"/>
              </a:lnSpc>
            </a:pPr>
            <a:r>
              <a:rPr lang="hu-HU" sz="2400" dirty="0" smtClean="0">
                <a:solidFill>
                  <a:srgbClr val="59595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Teljes elkötelezettség</a:t>
            </a:r>
            <a:endParaRPr lang="hu-HU" sz="2400" dirty="0" smtClean="0"/>
          </a:p>
          <a:p>
            <a:pPr marL="457200" indent="0" algn="just">
              <a:lnSpc>
                <a:spcPct val="150000"/>
              </a:lnSpc>
            </a:pPr>
            <a:r>
              <a:rPr lang="hu-HU" sz="2400" dirty="0" smtClean="0">
                <a:solidFill>
                  <a:srgbClr val="40404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Folyamatos képzés, továbbképzés</a:t>
            </a:r>
          </a:p>
          <a:p>
            <a:pPr marL="457200" indent="0" algn="just">
              <a:lnSpc>
                <a:spcPct val="150000"/>
              </a:lnSpc>
            </a:pPr>
            <a:r>
              <a:rPr lang="hu-HU" sz="2400" dirty="0" smtClean="0">
                <a:solidFill>
                  <a:srgbClr val="40404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Stratégiai tervezés</a:t>
            </a:r>
            <a:endParaRPr lang="hu-HU" sz="2400" dirty="0" smtClean="0"/>
          </a:p>
          <a:p>
            <a:pPr marL="457200" indent="0" algn="just">
              <a:lnSpc>
                <a:spcPct val="150000"/>
              </a:lnSpc>
            </a:pPr>
            <a:r>
              <a:rPr lang="hu-HU" sz="2400" dirty="0" smtClean="0">
                <a:solidFill>
                  <a:srgbClr val="40404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Partnerközpontúság</a:t>
            </a:r>
            <a:endParaRPr lang="hu-HU" sz="2400" dirty="0" smtClean="0"/>
          </a:p>
          <a:p>
            <a:endParaRPr lang="hu-HU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Skaliczki Judit: A Minősített Könyvtár Cím pályázat</a:t>
            </a:r>
            <a:endParaRPr lang="en-US" dirty="0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6153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smtClean="0">
                <a:solidFill>
                  <a:srgbClr val="C00000"/>
                </a:solidFill>
              </a:rPr>
              <a:t>A vezetőség felelőssége</a:t>
            </a:r>
            <a:endParaRPr lang="hu-HU" b="1" dirty="0">
              <a:solidFill>
                <a:srgbClr val="C00000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589212" y="2090737"/>
            <a:ext cx="8915400" cy="3777622"/>
          </a:xfrm>
        </p:spPr>
        <p:txBody>
          <a:bodyPr/>
          <a:lstStyle/>
          <a:p>
            <a:r>
              <a:rPr lang="hu-HU" dirty="0" smtClean="0"/>
              <a:t>Magas szintű irányítói tevékenység:</a:t>
            </a:r>
            <a:r>
              <a:rPr lang="hu-HU" dirty="0"/>
              <a:t> </a:t>
            </a:r>
            <a:r>
              <a:rPr lang="hu-HU" dirty="0" smtClean="0"/>
              <a:t>21. századi könyvtár kialakítása</a:t>
            </a:r>
          </a:p>
          <a:p>
            <a:r>
              <a:rPr lang="hu-HU" dirty="0" smtClean="0"/>
              <a:t>Jövőkép, küldetés</a:t>
            </a:r>
          </a:p>
          <a:p>
            <a:r>
              <a:rPr lang="hu-HU" dirty="0" smtClean="0"/>
              <a:t>Stratégia</a:t>
            </a:r>
          </a:p>
          <a:p>
            <a:r>
              <a:rPr lang="hu-HU" dirty="0" smtClean="0"/>
              <a:t>Minőségpolitika</a:t>
            </a:r>
          </a:p>
          <a:p>
            <a:r>
              <a:rPr lang="hu-HU" dirty="0" smtClean="0"/>
              <a:t>Erőforrások menedzselése</a:t>
            </a:r>
          </a:p>
          <a:p>
            <a:r>
              <a:rPr lang="hu-HU" dirty="0" smtClean="0"/>
              <a:t>Szervezeti kultúra</a:t>
            </a:r>
          </a:p>
          <a:p>
            <a:r>
              <a:rPr lang="hu-HU" dirty="0" smtClean="0"/>
              <a:t>Részvétel a helyi és a tágabb  közösség életében</a:t>
            </a:r>
          </a:p>
          <a:p>
            <a:endParaRPr lang="hu-HU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Skaliczki Judit: A Minősített Könyvtár Cím pályázat</a:t>
            </a:r>
            <a:endParaRPr lang="en-US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0653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zálak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2418</TotalTime>
  <Words>3977</Words>
  <Application>Microsoft Office PowerPoint</Application>
  <PresentationFormat>Egyéni</PresentationFormat>
  <Paragraphs>882</Paragraphs>
  <Slides>72</Slides>
  <Notes>5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72</vt:i4>
      </vt:variant>
    </vt:vector>
  </HeadingPairs>
  <TitlesOfParts>
    <vt:vector size="73" baseType="lpstr">
      <vt:lpstr>Szálak</vt:lpstr>
      <vt:lpstr>A Minősített Könyvtár Cím megpályázásához szükséges ismeretekről </vt:lpstr>
      <vt:lpstr>Formai kérdések</vt:lpstr>
      <vt:lpstr>A pályázati kiírás</vt:lpstr>
      <vt:lpstr>A pályázati dokumentáció</vt:lpstr>
      <vt:lpstr>Az Önértékelés formai elemei</vt:lpstr>
      <vt:lpstr>A pályázat alapja : a TQM, a Total Quality Management, a Teljes körű minőségirányítás  </vt:lpstr>
      <vt:lpstr>Az ISO 9000 és a TQM</vt:lpstr>
      <vt:lpstr>A TQM minőségirányítási szempontjai</vt:lpstr>
      <vt:lpstr>A vezetőség felelőssége</vt:lpstr>
      <vt:lpstr>Teljes elkötelezettség</vt:lpstr>
      <vt:lpstr>Folyamatos képzés</vt:lpstr>
      <vt:lpstr>Stratégiai tervezés</vt:lpstr>
      <vt:lpstr>Partnerközpontúság</vt:lpstr>
      <vt:lpstr>Folyamatközpontúság</vt:lpstr>
      <vt:lpstr>A folyamatok rendszere</vt:lpstr>
      <vt:lpstr>A folyamatok rendszere</vt:lpstr>
      <vt:lpstr>Értékelés, önértékelés, elismerés, motiváció</vt:lpstr>
      <vt:lpstr>Dokumentálás, adatgyűjtés</vt:lpstr>
      <vt:lpstr>A TQM eszközei</vt:lpstr>
      <vt:lpstr>Az önértékelés megszervezése és folyamata</vt:lpstr>
      <vt:lpstr>Az önértékelés megszervezése és folyamata</vt:lpstr>
      <vt:lpstr>Az önértékelés folyamata</vt:lpstr>
      <vt:lpstr>Az önértékelés folyamata</vt:lpstr>
      <vt:lpstr> A KKÉK kritériumrendszere</vt:lpstr>
      <vt:lpstr>Önértékelési adatlap </vt:lpstr>
      <vt:lpstr> 1. Vezetés</vt:lpstr>
      <vt:lpstr> Alkritériumok és  a lehetséges erősségek</vt:lpstr>
      <vt:lpstr>Alkritériumok és  a lehetséges erősségek</vt:lpstr>
      <vt:lpstr>Alkritériumok és  a lehetséges erősségek</vt:lpstr>
      <vt:lpstr>Alkritériumok és  a lehetséges erősségek</vt:lpstr>
      <vt:lpstr>Az 1. kritérium kötelező dokumentumai</vt:lpstr>
      <vt:lpstr> 2. A stratégiai tervezés</vt:lpstr>
      <vt:lpstr>   Alkritériumok és  a lehetséges    erősségek</vt:lpstr>
      <vt:lpstr>Alkritériumok és  a lehetséges erősségek</vt:lpstr>
      <vt:lpstr> Az 2. kritérium kötelező dokumentumai</vt:lpstr>
      <vt:lpstr> 3. Emberi erőforrás</vt:lpstr>
      <vt:lpstr>Alkritériumok és  a lehetséges erősségek</vt:lpstr>
      <vt:lpstr> Alkritériumok és  a lehetséges erősségek</vt:lpstr>
      <vt:lpstr>A 3. kritérium ajánlott dokumentumai</vt:lpstr>
      <vt:lpstr>  4. Partnerkapcsolatok és erőforrások </vt:lpstr>
      <vt:lpstr> Alkritériumok és  a lehetséges erősségek</vt:lpstr>
      <vt:lpstr>Alkritériumok és  a lehetséges erősségek</vt:lpstr>
      <vt:lpstr> Az 4. kritérium kötelező és ajánlott dokumentumai</vt:lpstr>
      <vt:lpstr>5. Folyamatok</vt:lpstr>
      <vt:lpstr>Alkritériumok és  a lehetséges erősségek</vt:lpstr>
      <vt:lpstr>Alkritériumok és  a lehetséges erősségek</vt:lpstr>
      <vt:lpstr> Az 5. kritérium kötelező dokumentumai</vt:lpstr>
      <vt:lpstr>6. A szolgáltatást igénybevevőkkel kapcsolatos eredmények</vt:lpstr>
      <vt:lpstr>Alkritériumok és  a lehetséges erősségek</vt:lpstr>
      <vt:lpstr>A 6. kritérium kötelező dokumentumai</vt:lpstr>
      <vt:lpstr>7. A munkatársakkal kapcsolatos eredmények</vt:lpstr>
      <vt:lpstr>Alkritériumok és  a lehetséges erősségek</vt:lpstr>
      <vt:lpstr> Az 7. kritérium kötelező és ajánlott dokumentumai</vt:lpstr>
      <vt:lpstr> 8. A társadalmi környezetre gyakorolt hatás eredményei</vt:lpstr>
      <vt:lpstr>Alkritériumok és  a lehetséges erősségek</vt:lpstr>
      <vt:lpstr> A 8. kritérium kötelező  és ajánlott dokumentuma</vt:lpstr>
      <vt:lpstr>9. A szervezet kulcsfontosságú eredményei</vt:lpstr>
      <vt:lpstr> Alkritériumok és  a lehetséges erősségek</vt:lpstr>
      <vt:lpstr>A 9. kritérium ajánlott dokumentumai</vt:lpstr>
      <vt:lpstr>Kötelező dokumentumok</vt:lpstr>
      <vt:lpstr>Kötelező dokumentumok</vt:lpstr>
      <vt:lpstr>Kötelező dokumentumok</vt:lpstr>
      <vt:lpstr>Ajánlott dokumentumok</vt:lpstr>
      <vt:lpstr>Ajánlott dokumentumok</vt:lpstr>
      <vt:lpstr>Ajánlott dokumentumok</vt:lpstr>
      <vt:lpstr>Ajánlott dokumentumok</vt:lpstr>
      <vt:lpstr>Ajánlott dokumentumok</vt:lpstr>
      <vt:lpstr>Ajánlott dokumentumok</vt:lpstr>
      <vt:lpstr>Az adottságok értékelési szempontjai</vt:lpstr>
      <vt:lpstr>Az eredmények értékelésének szempontjai </vt:lpstr>
      <vt:lpstr>PONZOZÁS - SÚLYOZÁS </vt:lpstr>
      <vt:lpstr>A PONTOZÁS EREDMÉNYE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Minősített Könyvtár Cím megpályázásához szükséges ismeretekről</dc:title>
  <dc:creator>JUDITPC</dc:creator>
  <cp:lastModifiedBy>Figula Anikó</cp:lastModifiedBy>
  <cp:revision>105</cp:revision>
  <dcterms:created xsi:type="dcterms:W3CDTF">2015-10-07T12:08:47Z</dcterms:created>
  <dcterms:modified xsi:type="dcterms:W3CDTF">2015-11-02T12:22:42Z</dcterms:modified>
</cp:coreProperties>
</file>